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3" r:id="rId4"/>
    <p:sldId id="302" r:id="rId5"/>
    <p:sldId id="261" r:id="rId6"/>
    <p:sldId id="285" r:id="rId7"/>
    <p:sldId id="286" r:id="rId8"/>
    <p:sldId id="27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800080"/>
    <a:srgbClr val="009900"/>
    <a:srgbClr val="FF33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D550D9-5F6D-49D8-A40F-9FC76000F49F}" type="datetimeFigureOut">
              <a:rPr lang="en-GB" smtClean="0"/>
              <a:t>11/08/2020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284436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D550D9-5F6D-49D8-A40F-9FC76000F49F}" type="datetimeFigureOut">
              <a:rPr lang="en-GB" smtClean="0"/>
              <a:t>11/08/2020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288225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D550D9-5F6D-49D8-A40F-9FC76000F49F}" type="datetimeFigureOut">
              <a:rPr lang="en-GB" smtClean="0"/>
              <a:t>11/08/2020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9EE0A-CAF0-4AEE-85D6-B1EE25341FA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37454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D550D9-5F6D-49D8-A40F-9FC76000F49F}" type="datetimeFigureOut">
              <a:rPr lang="en-GB" smtClean="0"/>
              <a:t>11/08/2020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689692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D550D9-5F6D-49D8-A40F-9FC76000F49F}" type="datetimeFigureOut">
              <a:rPr lang="en-GB" smtClean="0"/>
              <a:t>11/08/2020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9EE0A-CAF0-4AEE-85D6-B1EE25341FA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6025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D550D9-5F6D-49D8-A40F-9FC76000F49F}" type="datetimeFigureOut">
              <a:rPr lang="en-GB" smtClean="0"/>
              <a:t>11/08/2020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3738341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D550D9-5F6D-49D8-A40F-9FC76000F49F}" type="datetimeFigureOut">
              <a:rPr lang="en-GB" smtClean="0"/>
              <a:t>11/08/2020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22113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D550D9-5F6D-49D8-A40F-9FC76000F49F}" type="datetimeFigureOut">
              <a:rPr lang="en-GB" smtClean="0"/>
              <a:t>11/08/2020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212124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D550D9-5F6D-49D8-A40F-9FC76000F49F}" type="datetimeFigureOut">
              <a:rPr lang="en-GB" smtClean="0"/>
              <a:t>11/08/2020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422117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D550D9-5F6D-49D8-A40F-9FC76000F49F}" type="datetimeFigureOut">
              <a:rPr lang="en-GB" smtClean="0"/>
              <a:t>11/08/2020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388413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D550D9-5F6D-49D8-A40F-9FC76000F49F}" type="datetimeFigureOut">
              <a:rPr lang="en-GB" smtClean="0"/>
              <a:t>11/08/2020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293006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D550D9-5F6D-49D8-A40F-9FC76000F49F}" type="datetimeFigureOut">
              <a:rPr lang="en-GB" smtClean="0"/>
              <a:t>11/08/2020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175682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D550D9-5F6D-49D8-A40F-9FC76000F49F}" type="datetimeFigureOut">
              <a:rPr lang="en-GB" smtClean="0"/>
              <a:t>11/08/2020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309264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550D9-5F6D-49D8-A40F-9FC76000F49F}" type="datetimeFigureOut">
              <a:rPr lang="en-GB" smtClean="0"/>
              <a:t>11/08/2020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190774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D550D9-5F6D-49D8-A40F-9FC76000F49F}" type="datetimeFigureOut">
              <a:rPr lang="en-GB" smtClean="0"/>
              <a:t>11/08/2020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294649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AD550D9-5F6D-49D8-A40F-9FC76000F49F}" type="datetimeFigureOut">
              <a:rPr lang="en-GB" smtClean="0"/>
              <a:t>11/08/2020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9EE0A-CAF0-4AEE-85D6-B1EE25341FA2}" type="slidenum">
              <a:rPr lang="en-GB" smtClean="0"/>
              <a:t>‹#›</a:t>
            </a:fld>
            <a:endParaRPr lang="en-GB"/>
          </a:p>
        </p:txBody>
      </p:sp>
    </p:spTree>
    <p:extLst>
      <p:ext uri="{BB962C8B-B14F-4D97-AF65-F5344CB8AC3E}">
        <p14:creationId xmlns:p14="http://schemas.microsoft.com/office/powerpoint/2010/main" val="234387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D550D9-5F6D-49D8-A40F-9FC76000F49F}" type="datetimeFigureOut">
              <a:rPr lang="en-GB" smtClean="0"/>
              <a:t>11/08/2020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29EE0A-CAF0-4AEE-85D6-B1EE25341FA2}" type="slidenum">
              <a:rPr lang="en-GB" smtClean="0"/>
              <a:t>‹#›</a:t>
            </a:fld>
            <a:endParaRPr lang="en-GB"/>
          </a:p>
        </p:txBody>
      </p:sp>
    </p:spTree>
    <p:extLst>
      <p:ext uri="{BB962C8B-B14F-4D97-AF65-F5344CB8AC3E}">
        <p14:creationId xmlns:p14="http://schemas.microsoft.com/office/powerpoint/2010/main" val="3804771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6" y="1070111"/>
            <a:ext cx="9144000" cy="3750083"/>
          </a:xfrm>
        </p:spPr>
        <p:txBody>
          <a:bodyPr>
            <a:normAutofit fontScale="90000"/>
          </a:bodyPr>
          <a:lstStyle/>
          <a:p>
            <a:pPr algn="ctr"/>
            <a:r>
              <a:rPr lang="en-GB" b="1" dirty="0" smtClean="0">
                <a:latin typeface="Comic Sans MS" panose="030F0702030302020204" pitchFamily="66" charset="0"/>
              </a:rPr>
              <a:t>WELCOME TO PRIMARY 5</a:t>
            </a:r>
            <a:br>
              <a:rPr lang="en-GB" b="1" dirty="0" smtClean="0">
                <a:latin typeface="Comic Sans MS" panose="030F0702030302020204" pitchFamily="66" charset="0"/>
              </a:rPr>
            </a:br>
            <a:r>
              <a:rPr lang="en-GB" b="1" dirty="0" smtClean="0">
                <a:solidFill>
                  <a:schemeClr val="tx1"/>
                </a:solidFill>
                <a:latin typeface="Comic Sans MS" panose="030F0702030302020204" pitchFamily="66" charset="0"/>
              </a:rPr>
              <a:t>Wednesday 12</a:t>
            </a:r>
            <a:r>
              <a:rPr lang="en-GB" b="1" baseline="30000" dirty="0" smtClean="0">
                <a:solidFill>
                  <a:schemeClr val="tx1"/>
                </a:solidFill>
                <a:latin typeface="Comic Sans MS" panose="030F0702030302020204" pitchFamily="66" charset="0"/>
              </a:rPr>
              <a:t>th</a:t>
            </a:r>
            <a:r>
              <a:rPr lang="en-GB" b="1" dirty="0" smtClean="0">
                <a:solidFill>
                  <a:schemeClr val="tx1"/>
                </a:solidFill>
                <a:latin typeface="Comic Sans MS" panose="030F0702030302020204" pitchFamily="66" charset="0"/>
              </a:rPr>
              <a:t> August 2020</a:t>
            </a:r>
            <a:r>
              <a:rPr lang="en-GB" b="1" dirty="0" smtClean="0">
                <a:solidFill>
                  <a:schemeClr val="tx1"/>
                </a:solidFill>
              </a:rPr>
              <a:t/>
            </a:r>
            <a:br>
              <a:rPr lang="en-GB" b="1" dirty="0" smtClean="0">
                <a:solidFill>
                  <a:schemeClr val="tx1"/>
                </a:solidFill>
              </a:rPr>
            </a:br>
            <a:r>
              <a:rPr lang="en-GB" b="1" dirty="0" smtClean="0">
                <a:solidFill>
                  <a:schemeClr val="tx1"/>
                </a:solidFill>
              </a:rPr>
              <a:t> </a:t>
            </a:r>
            <a:r>
              <a:rPr lang="en-GB" dirty="0"/>
              <a:t/>
            </a:r>
            <a:br>
              <a:rPr lang="en-GB" dirty="0"/>
            </a:br>
            <a:endParaRPr lang="en-GB" dirty="0"/>
          </a:p>
        </p:txBody>
      </p:sp>
    </p:spTree>
    <p:extLst>
      <p:ext uri="{BB962C8B-B14F-4D97-AF65-F5344CB8AC3E}">
        <p14:creationId xmlns:p14="http://schemas.microsoft.com/office/powerpoint/2010/main" val="1627837505"/>
      </p:ext>
    </p:extLst>
  </p:cSld>
  <p:clrMapOvr>
    <a:masterClrMapping/>
  </p:clrMapOvr>
  <mc:AlternateContent xmlns:mc="http://schemas.openxmlformats.org/markup-compatibility/2006" xmlns:p14="http://schemas.microsoft.com/office/powerpoint/2010/main">
    <mc:Choice Requires="p14">
      <p:transition spd="slow" p14:dur="2000" advTm="12955"/>
    </mc:Choice>
    <mc:Fallback xmlns="">
      <p:transition spd="slow" advTm="1295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007" y="341813"/>
            <a:ext cx="8281851" cy="9509719"/>
          </a:xfrm>
          <a:prstGeom prst="rect">
            <a:avLst/>
          </a:prstGeom>
        </p:spPr>
        <p:txBody>
          <a:bodyPr wrap="square">
            <a:spAutoFit/>
          </a:bodyPr>
          <a:lstStyle/>
          <a:p>
            <a:pPr>
              <a:lnSpc>
                <a:spcPct val="107000"/>
              </a:lnSpc>
              <a:spcAft>
                <a:spcPts val="800"/>
              </a:spcAft>
            </a:pPr>
            <a:r>
              <a:rPr lang="en-GB" sz="1600" dirty="0" smtClean="0">
                <a:latin typeface="Comic Sans MS" panose="030F0702030302020204" pitchFamily="66" charset="0"/>
                <a:ea typeface="Calibri" panose="020F0502020204030204" pitchFamily="34" charset="0"/>
                <a:cs typeface="Times New Roman" panose="02020603050405020304" pitchFamily="18" charset="0"/>
              </a:rPr>
              <a:t>Dear Primary 5,</a:t>
            </a:r>
          </a:p>
          <a:p>
            <a:pPr>
              <a:lnSpc>
                <a:spcPct val="107000"/>
              </a:lnSpc>
              <a:spcAft>
                <a:spcPts val="800"/>
              </a:spcAft>
            </a:pPr>
            <a:r>
              <a:rPr lang="en-GB" sz="1600" dirty="0" smtClean="0">
                <a:latin typeface="Comic Sans MS" panose="030F0702030302020204" pitchFamily="66" charset="0"/>
                <a:ea typeface="Calibri" panose="020F0502020204030204" pitchFamily="34" charset="0"/>
                <a:cs typeface="Times New Roman" panose="02020603050405020304" pitchFamily="18" charset="0"/>
              </a:rPr>
              <a:t>First of all, I would like to say a very warm welcome to all of you. I am excited to be your new teacher and I can’t wait to see you tomorrow.</a:t>
            </a:r>
          </a:p>
          <a:p>
            <a:pPr>
              <a:lnSpc>
                <a:spcPct val="107000"/>
              </a:lnSpc>
              <a:spcAft>
                <a:spcPts val="800"/>
              </a:spcAft>
            </a:pPr>
            <a:r>
              <a:rPr lang="en-GB" sz="1600" dirty="0" smtClean="0">
                <a:latin typeface="Comic Sans MS" panose="030F0702030302020204" pitchFamily="66" charset="0"/>
                <a:ea typeface="Calibri" panose="020F0502020204030204" pitchFamily="34" charset="0"/>
                <a:cs typeface="Times New Roman" panose="02020603050405020304" pitchFamily="18" charset="0"/>
              </a:rPr>
              <a:t>We are having a different ‘first day’ back to school this year.  Please read through this PowerPoint carefully as it contains information and activities for you.  </a:t>
            </a:r>
          </a:p>
          <a:p>
            <a:pPr>
              <a:lnSpc>
                <a:spcPct val="107000"/>
              </a:lnSpc>
              <a:spcAft>
                <a:spcPts val="800"/>
              </a:spcAft>
            </a:pPr>
            <a:r>
              <a:rPr lang="en-GB" sz="1600" dirty="0" smtClean="0">
                <a:latin typeface="Comic Sans MS" panose="030F0702030302020204" pitchFamily="66" charset="0"/>
                <a:ea typeface="Calibri" panose="020F0502020204030204" pitchFamily="34" charset="0"/>
                <a:cs typeface="Times New Roman" panose="02020603050405020304" pitchFamily="18" charset="0"/>
              </a:rPr>
              <a:t>Your first task is to read through the ‘Welcome Back to School’ PowerPoint on the following page. I will go over this with you on Thursday.  I have then asked you to think about your ‘lockdown’ memories.  There is no need to write down the answers to these questions as we will be writing these in our Lockdown Memories booklet on Thursday.   Multiplication practice is next and I want you to make me a times tables poster – you choose which one!  We are learning about Endangered Animals this term and I want you to write down what you know already about endangered animals, and what you would like to know about them.  This information will help me to plan our activities.</a:t>
            </a:r>
          </a:p>
          <a:p>
            <a:pPr>
              <a:lnSpc>
                <a:spcPct val="107000"/>
              </a:lnSpc>
              <a:spcAft>
                <a:spcPts val="800"/>
              </a:spcAft>
            </a:pPr>
            <a:r>
              <a:rPr lang="en-GB" sz="1600" dirty="0" smtClean="0">
                <a:latin typeface="Comic Sans MS" panose="030F0702030302020204" pitchFamily="66" charset="0"/>
                <a:ea typeface="Calibri" panose="020F0502020204030204" pitchFamily="34" charset="0"/>
                <a:cs typeface="Times New Roman" panose="02020603050405020304" pitchFamily="18" charset="0"/>
              </a:rPr>
              <a:t>I will be on Teams tomorrow, we have a new team it is called </a:t>
            </a:r>
            <a:r>
              <a:rPr lang="en-GB" sz="1600" b="1" dirty="0" smtClean="0">
                <a:solidFill>
                  <a:schemeClr val="accent1"/>
                </a:solidFill>
                <a:latin typeface="Comic Sans MS" panose="030F0702030302020204" pitchFamily="66" charset="0"/>
                <a:ea typeface="Calibri" panose="020F0502020204030204" pitchFamily="34" charset="0"/>
                <a:cs typeface="Times New Roman" panose="02020603050405020304" pitchFamily="18" charset="0"/>
              </a:rPr>
              <a:t>Primary 5 </a:t>
            </a:r>
            <a:r>
              <a:rPr lang="en-GB" sz="1600" b="1" dirty="0" smtClean="0">
                <a:solidFill>
                  <a:schemeClr val="accent1"/>
                </a:solidFill>
                <a:latin typeface="Comic Sans MS" panose="030F0702030302020204" pitchFamily="66" charset="0"/>
                <a:ea typeface="Calibri" panose="020F0502020204030204" pitchFamily="34" charset="0"/>
                <a:cs typeface="Times New Roman" panose="02020603050405020304" pitchFamily="18" charset="0"/>
              </a:rPr>
              <a:t>20-21</a:t>
            </a:r>
            <a:r>
              <a:rPr lang="en-GB" sz="1600" dirty="0" smtClean="0">
                <a:latin typeface="Comic Sans MS" panose="030F0702030302020204" pitchFamily="66" charset="0"/>
                <a:ea typeface="Calibri" panose="020F0502020204030204" pitchFamily="34" charset="0"/>
                <a:cs typeface="Times New Roman" panose="02020603050405020304" pitchFamily="18" charset="0"/>
              </a:rPr>
              <a:t>.  I look forward to chatting with you.</a:t>
            </a:r>
          </a:p>
          <a:p>
            <a:pPr>
              <a:lnSpc>
                <a:spcPct val="107000"/>
              </a:lnSpc>
              <a:spcAft>
                <a:spcPts val="800"/>
              </a:spcAft>
            </a:pPr>
            <a:r>
              <a:rPr lang="en-GB" sz="1600" dirty="0" smtClean="0">
                <a:latin typeface="Comic Sans MS" panose="030F0702030302020204" pitchFamily="66" charset="0"/>
                <a:ea typeface="Calibri" panose="020F0502020204030204" pitchFamily="34" charset="0"/>
                <a:cs typeface="Times New Roman" panose="02020603050405020304" pitchFamily="18" charset="0"/>
              </a:rPr>
              <a:t>Remember to make sure your snack is in a plastic food bag (this will be hung up outside our classroom on your coat hooks).  </a:t>
            </a:r>
          </a:p>
          <a:p>
            <a:pPr>
              <a:lnSpc>
                <a:spcPct val="107000"/>
              </a:lnSpc>
              <a:spcAft>
                <a:spcPts val="800"/>
              </a:spcAft>
            </a:pPr>
            <a:r>
              <a:rPr lang="en-GB" sz="1600" dirty="0" smtClean="0">
                <a:latin typeface="Comic Sans MS" panose="030F0702030302020204" pitchFamily="66" charset="0"/>
                <a:ea typeface="Calibri" panose="020F0502020204030204" pitchFamily="34" charset="0"/>
                <a:cs typeface="Times New Roman" panose="02020603050405020304" pitchFamily="18" charset="0"/>
              </a:rPr>
              <a:t>See you on Thursday, </a:t>
            </a:r>
          </a:p>
          <a:p>
            <a:pPr>
              <a:lnSpc>
                <a:spcPct val="107000"/>
              </a:lnSpc>
              <a:spcAft>
                <a:spcPts val="800"/>
              </a:spcAft>
            </a:pPr>
            <a:r>
              <a:rPr lang="en-GB" sz="1600" dirty="0" smtClean="0">
                <a:latin typeface="Comic Sans MS" panose="030F0702030302020204" pitchFamily="66" charset="0"/>
                <a:ea typeface="Calibri" panose="020F0502020204030204" pitchFamily="34" charset="0"/>
                <a:cs typeface="Times New Roman" panose="02020603050405020304" pitchFamily="18" charset="0"/>
              </a:rPr>
              <a:t>Kind Regards</a:t>
            </a:r>
          </a:p>
          <a:p>
            <a:pPr>
              <a:lnSpc>
                <a:spcPct val="107000"/>
              </a:lnSpc>
              <a:spcAft>
                <a:spcPts val="800"/>
              </a:spcAft>
            </a:pPr>
            <a:r>
              <a:rPr lang="en-GB" sz="1600" dirty="0" smtClean="0">
                <a:latin typeface="Comic Sans MS" panose="030F0702030302020204" pitchFamily="66" charset="0"/>
                <a:ea typeface="Calibri" panose="020F0502020204030204" pitchFamily="34" charset="0"/>
                <a:cs typeface="Times New Roman" panose="02020603050405020304" pitchFamily="18" charset="0"/>
              </a:rPr>
              <a:t>Mrs Peters</a:t>
            </a:r>
          </a:p>
          <a:p>
            <a:pPr>
              <a:lnSpc>
                <a:spcPct val="107000"/>
              </a:lnSpc>
              <a:spcAft>
                <a:spcPts val="800"/>
              </a:spcAft>
            </a:pPr>
            <a:endParaRPr lang="en-GB" sz="14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latin typeface="Comic Sans MS" panose="030F0702030302020204" pitchFamily="66" charset="0"/>
                <a:ea typeface="Calibri" panose="020F0502020204030204" pitchFamily="34" charset="0"/>
                <a:cs typeface="Times New Roman" panose="02020603050405020304" pitchFamily="18" charset="0"/>
              </a:rPr>
              <a:t>Kind Regards</a:t>
            </a:r>
          </a:p>
          <a:p>
            <a:pPr>
              <a:lnSpc>
                <a:spcPct val="107000"/>
              </a:lnSpc>
              <a:spcAft>
                <a:spcPts val="800"/>
              </a:spcAft>
            </a:pPr>
            <a:r>
              <a:rPr lang="en-GB" sz="1400" dirty="0" smtClean="0">
                <a:latin typeface="Comic Sans MS" panose="030F0702030302020204" pitchFamily="66" charset="0"/>
                <a:ea typeface="Calibri" panose="020F0502020204030204" pitchFamily="34" charset="0"/>
                <a:cs typeface="Times New Roman" panose="02020603050405020304" pitchFamily="18" charset="0"/>
              </a:rPr>
              <a:t>Mrs Peters</a:t>
            </a:r>
          </a:p>
          <a:p>
            <a:pPr>
              <a:lnSpc>
                <a:spcPct val="107000"/>
              </a:lnSpc>
              <a:spcAft>
                <a:spcPts val="800"/>
              </a:spcAft>
            </a:pPr>
            <a:r>
              <a:rPr lang="en-GB" dirty="0"/>
              <a:t>    </a:t>
            </a:r>
            <a:endParaRPr lang="en-GB" sz="14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704992"/>
      </p:ext>
    </p:extLst>
  </p:cSld>
  <p:clrMapOvr>
    <a:masterClrMapping/>
  </p:clrMapOvr>
  <mc:AlternateContent xmlns:mc="http://schemas.openxmlformats.org/markup-compatibility/2006" xmlns:p14="http://schemas.microsoft.com/office/powerpoint/2010/main">
    <mc:Choice Requires="p14">
      <p:transition spd="slow" p14:dur="2000" advTm="63159"/>
    </mc:Choice>
    <mc:Fallback xmlns="">
      <p:transition spd="slow" advTm="6315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067635609"/>
              </p:ext>
            </p:extLst>
          </p:nvPr>
        </p:nvGraphicFramePr>
        <p:xfrm>
          <a:off x="2025073" y="466725"/>
          <a:ext cx="6350000" cy="3571875"/>
        </p:xfrm>
        <a:graphic>
          <a:graphicData uri="http://schemas.openxmlformats.org/presentationml/2006/ole">
            <mc:AlternateContent xmlns:mc="http://schemas.openxmlformats.org/markup-compatibility/2006">
              <mc:Choice xmlns:v="urn:schemas-microsoft-com:vml" Requires="v">
                <p:oleObj spid="_x0000_s5126" name="Presentation" r:id="rId3" imgW="4946959" imgH="2781469" progId="PowerPoint.Show.12">
                  <p:embed/>
                </p:oleObj>
              </mc:Choice>
              <mc:Fallback>
                <p:oleObj name="Presentation" r:id="rId3" imgW="4946959" imgH="2781469" progId="PowerPoint.Show.12">
                  <p:embed/>
                  <p:pic>
                    <p:nvPicPr>
                      <p:cNvPr id="0" name=""/>
                      <p:cNvPicPr/>
                      <p:nvPr/>
                    </p:nvPicPr>
                    <p:blipFill>
                      <a:blip r:embed="rId4"/>
                      <a:stretch>
                        <a:fillRect/>
                      </a:stretch>
                    </p:blipFill>
                    <p:spPr>
                      <a:xfrm>
                        <a:off x="2025073" y="466725"/>
                        <a:ext cx="6350000" cy="3571875"/>
                      </a:xfrm>
                      <a:prstGeom prst="rect">
                        <a:avLst/>
                      </a:prstGeom>
                    </p:spPr>
                  </p:pic>
                </p:oleObj>
              </mc:Fallback>
            </mc:AlternateContent>
          </a:graphicData>
        </a:graphic>
      </p:graphicFrame>
      <p:sp>
        <p:nvSpPr>
          <p:cNvPr id="3" name="TextBox 2"/>
          <p:cNvSpPr txBox="1"/>
          <p:nvPr/>
        </p:nvSpPr>
        <p:spPr>
          <a:xfrm>
            <a:off x="1201782" y="4598126"/>
            <a:ext cx="8477795" cy="1815882"/>
          </a:xfrm>
          <a:prstGeom prst="rect">
            <a:avLst/>
          </a:prstGeom>
          <a:noFill/>
        </p:spPr>
        <p:txBody>
          <a:bodyPr wrap="square" rtlCol="0">
            <a:spAutoFit/>
          </a:bodyPr>
          <a:lstStyle/>
          <a:p>
            <a:r>
              <a:rPr lang="en-GB" sz="2800" dirty="0" smtClean="0">
                <a:latin typeface="Comic Sans MS" panose="030F0702030302020204" pitchFamily="66" charset="0"/>
              </a:rPr>
              <a:t>On this page is a </a:t>
            </a:r>
            <a:r>
              <a:rPr lang="en-GB" sz="2800" dirty="0" err="1" smtClean="0">
                <a:latin typeface="Comic Sans MS" panose="030F0702030302020204" pitchFamily="66" charset="0"/>
              </a:rPr>
              <a:t>powerpoint</a:t>
            </a:r>
            <a:r>
              <a:rPr lang="en-GB" sz="2800" dirty="0" smtClean="0">
                <a:latin typeface="Comic Sans MS" panose="030F0702030302020204" pitchFamily="66" charset="0"/>
              </a:rPr>
              <a:t>.  I will go over this with you on you first day back.</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Please click on the image above. </a:t>
            </a:r>
            <a:endParaRPr lang="en-GB" sz="2800" dirty="0">
              <a:latin typeface="Comic Sans MS" panose="030F0702030302020204" pitchFamily="66" charset="0"/>
            </a:endParaRPr>
          </a:p>
        </p:txBody>
      </p:sp>
    </p:spTree>
    <p:extLst>
      <p:ext uri="{BB962C8B-B14F-4D97-AF65-F5344CB8AC3E}">
        <p14:creationId xmlns:p14="http://schemas.microsoft.com/office/powerpoint/2010/main" val="536621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10" y="339634"/>
            <a:ext cx="9130936" cy="5786199"/>
          </a:xfrm>
          <a:prstGeom prst="rect">
            <a:avLst/>
          </a:prstGeom>
          <a:noFill/>
        </p:spPr>
        <p:txBody>
          <a:bodyPr wrap="square" rtlCol="0">
            <a:spAutoFit/>
          </a:bodyPr>
          <a:lstStyle/>
          <a:p>
            <a:r>
              <a:rPr lang="en-GB" sz="3200" dirty="0" smtClean="0">
                <a:latin typeface="Comic Sans MS" panose="030F0702030302020204" pitchFamily="66" charset="0"/>
              </a:rPr>
              <a:t>Lockdown Memories – a thinking activity! </a:t>
            </a:r>
          </a:p>
          <a:p>
            <a:endParaRPr lang="en-GB" sz="3200" dirty="0" smtClean="0">
              <a:latin typeface="Comic Sans MS" panose="030F0702030302020204" pitchFamily="66" charset="0"/>
            </a:endParaRPr>
          </a:p>
          <a:p>
            <a:r>
              <a:rPr lang="en-GB" sz="3200" dirty="0" smtClean="0">
                <a:solidFill>
                  <a:srgbClr val="7030A0"/>
                </a:solidFill>
                <a:latin typeface="Comic Sans MS" panose="030F0702030302020204" pitchFamily="66" charset="0"/>
              </a:rPr>
              <a:t>I have made a Memories booklet for you which I will give you when you are in class tomorrow.  I would like you to </a:t>
            </a:r>
            <a:r>
              <a:rPr lang="en-GB" sz="3200" dirty="0" smtClean="0">
                <a:latin typeface="Comic Sans MS" panose="030F0702030302020204" pitchFamily="66" charset="0"/>
              </a:rPr>
              <a:t>think</a:t>
            </a:r>
            <a:r>
              <a:rPr lang="en-GB" sz="3200" dirty="0" smtClean="0">
                <a:solidFill>
                  <a:srgbClr val="7030A0"/>
                </a:solidFill>
                <a:latin typeface="Comic Sans MS" panose="030F0702030302020204" pitchFamily="66" charset="0"/>
              </a:rPr>
              <a:t> about your answers to the following questions.  We will have a class discussion and then you can write down your answers in your booklets.  The questions are on the following page.</a:t>
            </a:r>
            <a:endParaRPr lang="en-GB" sz="3200" dirty="0">
              <a:solidFill>
                <a:srgbClr val="7030A0"/>
              </a:solidFill>
              <a:latin typeface="Comic Sans MS" panose="030F0702030302020204" pitchFamily="66" charset="0"/>
            </a:endParaRPr>
          </a:p>
          <a:p>
            <a:endParaRPr lang="en-GB" sz="3200" dirty="0" smtClean="0">
              <a:solidFill>
                <a:srgbClr val="7030A0"/>
              </a:solidFill>
              <a:latin typeface="Comic Sans MS" panose="030F0702030302020204" pitchFamily="66" charset="0"/>
            </a:endParaRPr>
          </a:p>
          <a:p>
            <a:endParaRPr lang="en-GB" sz="3200" dirty="0">
              <a:solidFill>
                <a:srgbClr val="7030A0"/>
              </a:solidFill>
              <a:latin typeface="Comic Sans MS" panose="030F0702030302020204" pitchFamily="66" charset="0"/>
            </a:endParaRPr>
          </a:p>
          <a:p>
            <a:endParaRPr lang="en-GB"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333698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10" y="322182"/>
            <a:ext cx="9744890" cy="9024650"/>
          </a:xfrm>
          <a:prstGeom prst="rect">
            <a:avLst/>
          </a:prstGeom>
          <a:noFill/>
        </p:spPr>
        <p:txBody>
          <a:bodyPr wrap="square">
            <a:spAutoFit/>
          </a:bodyPr>
          <a:lstStyle/>
          <a:p>
            <a:pPr lvl="1"/>
            <a:r>
              <a:rPr lang="en-GB" sz="2400" u="sng" dirty="0">
                <a:solidFill>
                  <a:srgbClr val="7030A0"/>
                </a:solidFill>
                <a:latin typeface="Comic Sans MS" panose="030F0702030302020204" pitchFamily="66" charset="0"/>
              </a:rPr>
              <a:t>L</a:t>
            </a:r>
            <a:r>
              <a:rPr lang="en-GB" sz="2400" u="sng" dirty="0" smtClean="0">
                <a:solidFill>
                  <a:srgbClr val="7030A0"/>
                </a:solidFill>
                <a:latin typeface="Comic Sans MS" panose="030F0702030302020204" pitchFamily="66" charset="0"/>
              </a:rPr>
              <a:t>ockdown Memories</a:t>
            </a:r>
          </a:p>
          <a:p>
            <a:pPr lvl="1"/>
            <a:r>
              <a:rPr lang="en-GB" sz="2400" dirty="0">
                <a:solidFill>
                  <a:srgbClr val="7030A0"/>
                </a:solidFill>
                <a:latin typeface="Comic Sans MS" panose="030F0702030302020204" pitchFamily="66" charset="0"/>
              </a:rPr>
              <a:t>P</a:t>
            </a:r>
            <a:r>
              <a:rPr lang="en-GB" sz="2400" dirty="0" smtClean="0">
                <a:solidFill>
                  <a:srgbClr val="7030A0"/>
                </a:solidFill>
                <a:latin typeface="Comic Sans MS" panose="030F0702030302020204" pitchFamily="66" charset="0"/>
              </a:rPr>
              <a:t>lease have a think about your answers to these questions.</a:t>
            </a:r>
          </a:p>
          <a:p>
            <a:pPr lvl="1"/>
            <a:r>
              <a:rPr lang="en-GB" sz="2400" u="sng" dirty="0" smtClean="0">
                <a:solidFill>
                  <a:srgbClr val="7030A0"/>
                </a:solidFill>
                <a:latin typeface="Comic Sans MS" panose="030F0702030302020204" pitchFamily="66" charset="0"/>
              </a:rPr>
              <a:t> </a:t>
            </a:r>
            <a:endParaRPr lang="en-GB" sz="2400" u="sng" dirty="0">
              <a:solidFill>
                <a:srgbClr val="7030A0"/>
              </a:solidFill>
              <a:latin typeface="Comic Sans MS" panose="030F0702030302020204" pitchFamily="66" charset="0"/>
            </a:endParaRPr>
          </a:p>
          <a:p>
            <a:pPr lvl="1"/>
            <a:r>
              <a:rPr lang="en-GB" sz="2400" dirty="0" smtClean="0">
                <a:latin typeface="Comic Sans MS" panose="030F0702030302020204" pitchFamily="66" charset="0"/>
              </a:rPr>
              <a:t>How did you feel when schools closed in March 2020?</a:t>
            </a:r>
          </a:p>
          <a:p>
            <a:pPr lvl="1"/>
            <a:endParaRPr lang="en-GB" sz="2400" dirty="0">
              <a:latin typeface="Comic Sans MS" panose="030F0702030302020204" pitchFamily="66" charset="0"/>
            </a:endParaRPr>
          </a:p>
          <a:p>
            <a:pPr lvl="1"/>
            <a:r>
              <a:rPr lang="en-GB" sz="2400" dirty="0" smtClean="0">
                <a:latin typeface="Comic Sans MS" panose="030F0702030302020204" pitchFamily="66" charset="0"/>
              </a:rPr>
              <a:t>What were some of the things you enjoyed during lockdown?</a:t>
            </a:r>
          </a:p>
          <a:p>
            <a:pPr lvl="1"/>
            <a:endParaRPr lang="en-GB" sz="2400" dirty="0">
              <a:latin typeface="Comic Sans MS" panose="030F0702030302020204" pitchFamily="66" charset="0"/>
            </a:endParaRPr>
          </a:p>
          <a:p>
            <a:pPr lvl="1"/>
            <a:r>
              <a:rPr lang="en-GB" sz="2400" dirty="0" smtClean="0">
                <a:latin typeface="Comic Sans MS" panose="030F0702030302020204" pitchFamily="66" charset="0"/>
              </a:rPr>
              <a:t>What did you miss most when you had to stay at home?</a:t>
            </a:r>
          </a:p>
          <a:p>
            <a:pPr lvl="1"/>
            <a:endParaRPr lang="en-GB" sz="2400" dirty="0">
              <a:latin typeface="Comic Sans MS" panose="030F0702030302020204" pitchFamily="66" charset="0"/>
            </a:endParaRPr>
          </a:p>
          <a:p>
            <a:pPr lvl="1"/>
            <a:r>
              <a:rPr lang="en-GB" sz="2400" dirty="0" smtClean="0">
                <a:latin typeface="Comic Sans MS" panose="030F0702030302020204" pitchFamily="66" charset="0"/>
              </a:rPr>
              <a:t>How did you keep busy during lockdown?</a:t>
            </a:r>
          </a:p>
          <a:p>
            <a:r>
              <a:rPr lang="en-GB" sz="2400" dirty="0" smtClean="0">
                <a:latin typeface="Comic Sans MS" panose="030F0702030302020204" pitchFamily="66" charset="0"/>
              </a:rPr>
              <a:t>        </a:t>
            </a:r>
          </a:p>
          <a:p>
            <a:r>
              <a:rPr lang="en-GB" sz="2400" dirty="0">
                <a:latin typeface="Comic Sans MS" panose="030F0702030302020204" pitchFamily="66" charset="0"/>
              </a:rPr>
              <a:t> </a:t>
            </a:r>
            <a:r>
              <a:rPr lang="en-GB" sz="2400" dirty="0" smtClean="0">
                <a:latin typeface="Comic Sans MS" panose="030F0702030302020204" pitchFamily="66" charset="0"/>
              </a:rPr>
              <a:t>    How </a:t>
            </a:r>
            <a:r>
              <a:rPr lang="en-GB" sz="2400" dirty="0">
                <a:latin typeface="Comic Sans MS" panose="030F0702030302020204" pitchFamily="66" charset="0"/>
              </a:rPr>
              <a:t>did you feel about home learning?</a:t>
            </a:r>
          </a:p>
          <a:p>
            <a:r>
              <a:rPr lang="en-GB" sz="2400" dirty="0">
                <a:latin typeface="Comic Sans MS" panose="030F0702030302020204" pitchFamily="66" charset="0"/>
              </a:rPr>
              <a:t> </a:t>
            </a:r>
          </a:p>
          <a:p>
            <a:r>
              <a:rPr lang="en-GB" sz="2400" dirty="0" smtClean="0">
                <a:latin typeface="Comic Sans MS" panose="030F0702030302020204" pitchFamily="66" charset="0"/>
              </a:rPr>
              <a:t>     How </a:t>
            </a:r>
            <a:r>
              <a:rPr lang="en-GB" sz="2400" dirty="0">
                <a:latin typeface="Comic Sans MS" panose="030F0702030302020204" pitchFamily="66" charset="0"/>
              </a:rPr>
              <a:t>are you feeling about being back at school?</a:t>
            </a:r>
          </a:p>
          <a:p>
            <a:r>
              <a:rPr lang="en-GB" sz="2400" dirty="0">
                <a:latin typeface="Comic Sans MS" panose="030F0702030302020204" pitchFamily="66" charset="0"/>
              </a:rPr>
              <a:t> </a:t>
            </a:r>
          </a:p>
          <a:p>
            <a:r>
              <a:rPr lang="en-GB" sz="2400" dirty="0" smtClean="0">
                <a:latin typeface="Comic Sans MS" panose="030F0702030302020204" pitchFamily="66" charset="0"/>
              </a:rPr>
              <a:t>     What will be the </a:t>
            </a:r>
            <a:r>
              <a:rPr lang="en-GB" sz="2400" dirty="0">
                <a:latin typeface="Comic Sans MS" panose="030F0702030302020204" pitchFamily="66" charset="0"/>
              </a:rPr>
              <a:t>best things about being back at school?</a:t>
            </a:r>
          </a:p>
          <a:p>
            <a:pPr lvl="1"/>
            <a:endParaRPr lang="en-GB" sz="1400" dirty="0" smtClean="0">
              <a:latin typeface="Comic Sans MS" panose="030F0702030302020204" pitchFamily="66" charset="0"/>
            </a:endParaRPr>
          </a:p>
          <a:p>
            <a:endParaRPr lang="en-GB" sz="1400" b="1" u="sng" dirty="0">
              <a:latin typeface="Comic Sans MS" panose="030F0702030302020204" pitchFamily="66" charset="0"/>
            </a:endParaRPr>
          </a:p>
          <a:p>
            <a:endParaRPr lang="en-GB" sz="1400" dirty="0">
              <a:latin typeface="Comic Sans MS" panose="030F0702030302020204" pitchFamily="66" charset="0"/>
            </a:endParaRPr>
          </a:p>
          <a:p>
            <a:endParaRPr lang="en-GB" sz="1200" dirty="0"/>
          </a:p>
          <a:p>
            <a:r>
              <a:rPr lang="en-GB" sz="1200" dirty="0" smtClean="0"/>
              <a:t> </a:t>
            </a:r>
          </a:p>
          <a:p>
            <a:endParaRPr lang="en-GB" sz="1200" dirty="0" smtClean="0">
              <a:highlight>
                <a:srgbClr val="FF00FF"/>
              </a:highligh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tabLst>
                <a:tab pos="1390650" algn="l"/>
              </a:tabLst>
            </a:pPr>
            <a:endParaRPr lang="en-GB" sz="1400" dirty="0">
              <a:highlight>
                <a:srgbClr val="FF00FF"/>
              </a:highligh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tabLst>
                <a:tab pos="1390650" algn="l"/>
              </a:tabLst>
            </a:pPr>
            <a:endParaRPr lang="en-GB" sz="1400" dirty="0" smtClean="0">
              <a:highlight>
                <a:srgbClr val="FF00FF"/>
              </a:highligh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tabLst>
                <a:tab pos="1390650" algn="l"/>
              </a:tabLst>
            </a:pPr>
            <a:endParaRPr lang="en-GB"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390650" algn="l"/>
              </a:tabLs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06320105"/>
              </p:ext>
            </p:extLst>
          </p:nvPr>
        </p:nvGraphicFramePr>
        <p:xfrm>
          <a:off x="9824629" y="3736658"/>
          <a:ext cx="2205883" cy="3121342"/>
        </p:xfrm>
        <a:graphic>
          <a:graphicData uri="http://schemas.openxmlformats.org/presentationml/2006/ole">
            <mc:AlternateContent xmlns:mc="http://schemas.openxmlformats.org/markup-compatibility/2006">
              <mc:Choice xmlns:v="urn:schemas-microsoft-com:vml" Requires="v">
                <p:oleObj spid="_x0000_s4164" name="Acrobat Document" r:id="rId3" imgW="5667480" imgH="8020080" progId="AcroExch.Document.DC">
                  <p:embed/>
                </p:oleObj>
              </mc:Choice>
              <mc:Fallback>
                <p:oleObj name="Acrobat Document" r:id="rId3" imgW="5667480" imgH="8020080" progId="AcroExch.Document.DC">
                  <p:embed/>
                  <p:pic>
                    <p:nvPicPr>
                      <p:cNvPr id="0" name=""/>
                      <p:cNvPicPr/>
                      <p:nvPr/>
                    </p:nvPicPr>
                    <p:blipFill>
                      <a:blip r:embed="rId4"/>
                      <a:stretch>
                        <a:fillRect/>
                      </a:stretch>
                    </p:blipFill>
                    <p:spPr>
                      <a:xfrm>
                        <a:off x="9824629" y="3736658"/>
                        <a:ext cx="2205883" cy="3121342"/>
                      </a:xfrm>
                      <a:prstGeom prst="rect">
                        <a:avLst/>
                      </a:prstGeom>
                    </p:spPr>
                  </p:pic>
                </p:oleObj>
              </mc:Fallback>
            </mc:AlternateContent>
          </a:graphicData>
        </a:graphic>
      </p:graphicFrame>
    </p:spTree>
    <p:extLst>
      <p:ext uri="{BB962C8B-B14F-4D97-AF65-F5344CB8AC3E}">
        <p14:creationId xmlns:p14="http://schemas.microsoft.com/office/powerpoint/2010/main" val="2772630971"/>
      </p:ext>
    </p:extLst>
  </p:cSld>
  <p:clrMapOvr>
    <a:masterClrMapping/>
  </p:clrMapOvr>
  <mc:AlternateContent xmlns:mc="http://schemas.openxmlformats.org/markup-compatibility/2006" xmlns:p14="http://schemas.microsoft.com/office/powerpoint/2010/main">
    <mc:Choice Requires="p14">
      <p:transition spd="slow" p14:dur="2000" advTm="24624"/>
    </mc:Choice>
    <mc:Fallback xmlns="">
      <p:transition spd="slow" advTm="2462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07" y="154832"/>
            <a:ext cx="10003587" cy="7709803"/>
          </a:xfrm>
          <a:prstGeom prst="rect">
            <a:avLst/>
          </a:prstGeom>
          <a:noFill/>
        </p:spPr>
        <p:txBody>
          <a:bodyPr wrap="square" rtlCol="0">
            <a:spAutoFit/>
          </a:bodyPr>
          <a:lstStyle/>
          <a:p>
            <a:r>
              <a:rPr lang="en-GB" sz="4800" b="1" u="sng" dirty="0" smtClean="0">
                <a:latin typeface="Comic Sans MS" panose="030F0702030302020204" pitchFamily="66" charset="0"/>
              </a:rPr>
              <a:t>Multiplication </a:t>
            </a:r>
          </a:p>
          <a:p>
            <a:endParaRPr lang="en-GB" sz="2800" dirty="0">
              <a:latin typeface="Comic Sans MS" panose="030F0702030302020204" pitchFamily="66" charset="0"/>
            </a:endParaRPr>
          </a:p>
          <a:p>
            <a:r>
              <a:rPr lang="en-GB" sz="4800" dirty="0" smtClean="0">
                <a:latin typeface="Comic Sans MS" panose="030F0702030302020204" pitchFamily="66" charset="0"/>
              </a:rPr>
              <a:t>I know you have been learning and practising your tables with Mrs </a:t>
            </a:r>
            <a:r>
              <a:rPr lang="en-GB" sz="4800" dirty="0" err="1" smtClean="0">
                <a:latin typeface="Comic Sans MS" panose="030F0702030302020204" pitchFamily="66" charset="0"/>
              </a:rPr>
              <a:t>McIndoe</a:t>
            </a:r>
            <a:r>
              <a:rPr lang="en-GB" sz="4800" dirty="0" smtClean="0">
                <a:latin typeface="Comic Sans MS" panose="030F0702030302020204" pitchFamily="66" charset="0"/>
              </a:rPr>
              <a:t> and Mrs Patterson.  </a:t>
            </a:r>
          </a:p>
          <a:p>
            <a:endParaRPr lang="en-GB" sz="4800" dirty="0">
              <a:solidFill>
                <a:schemeClr val="accent1"/>
              </a:solidFill>
              <a:latin typeface="Comic Sans MS" panose="030F0702030302020204" pitchFamily="66" charset="0"/>
            </a:endParaRPr>
          </a:p>
          <a:p>
            <a:r>
              <a:rPr lang="en-GB" sz="4800" dirty="0" smtClean="0">
                <a:solidFill>
                  <a:schemeClr val="accent1"/>
                </a:solidFill>
                <a:latin typeface="Comic Sans MS" panose="030F0702030302020204" pitchFamily="66" charset="0"/>
              </a:rPr>
              <a:t>Could you make me a poster of either the 6, 7, 8, 9 or 12 times tables. </a:t>
            </a:r>
            <a:r>
              <a:rPr lang="en-GB" sz="4800" dirty="0" smtClean="0">
                <a:latin typeface="Comic Sans MS" panose="030F0702030302020204" pitchFamily="66" charset="0"/>
              </a:rPr>
              <a:t> Please choose one.</a:t>
            </a:r>
            <a:endParaRPr lang="en-GB" sz="4800" dirty="0">
              <a:latin typeface="Comic Sans MS" panose="030F0702030302020204" pitchFamily="66" charset="0"/>
            </a:endParaRPr>
          </a:p>
          <a:p>
            <a:endParaRPr lang="en-GB" sz="2400" dirty="0" smtClean="0">
              <a:latin typeface="Comic Sans MS" panose="030F0702030302020204" pitchFamily="66" charset="0"/>
            </a:endParaRPr>
          </a:p>
          <a:p>
            <a:r>
              <a:rPr lang="en-GB" sz="3200" dirty="0" smtClean="0"/>
              <a:t>  </a:t>
            </a:r>
          </a:p>
          <a:p>
            <a:endParaRPr lang="en-GB" sz="900" dirty="0"/>
          </a:p>
          <a:p>
            <a:endParaRPr lang="en-GB" dirty="0"/>
          </a:p>
        </p:txBody>
      </p:sp>
    </p:spTree>
    <p:extLst>
      <p:ext uri="{BB962C8B-B14F-4D97-AF65-F5344CB8AC3E}">
        <p14:creationId xmlns:p14="http://schemas.microsoft.com/office/powerpoint/2010/main" val="1845515732"/>
      </p:ext>
    </p:extLst>
  </p:cSld>
  <p:clrMapOvr>
    <a:masterClrMapping/>
  </p:clrMapOvr>
  <mc:AlternateContent xmlns:mc="http://schemas.openxmlformats.org/markup-compatibility/2006" xmlns:p14="http://schemas.microsoft.com/office/powerpoint/2010/main">
    <mc:Choice Requires="p14">
      <p:transition spd="slow" p14:dur="2000" advTm="49331"/>
    </mc:Choice>
    <mc:Fallback xmlns="">
      <p:transition spd="slow" advTm="4933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08" y="99885"/>
            <a:ext cx="10032275" cy="523220"/>
          </a:xfrm>
          <a:prstGeom prst="rect">
            <a:avLst/>
          </a:prstGeom>
        </p:spPr>
        <p:txBody>
          <a:bodyPr wrap="square">
            <a:spAutoFit/>
          </a:bodyPr>
          <a:lstStyle/>
          <a:p>
            <a:endParaRPr lang="en-GB" sz="1400" dirty="0"/>
          </a:p>
          <a:p>
            <a:endParaRPr lang="en-GB" sz="1400" dirty="0"/>
          </a:p>
        </p:txBody>
      </p:sp>
      <p:sp>
        <p:nvSpPr>
          <p:cNvPr id="3" name="TextBox 2"/>
          <p:cNvSpPr txBox="1"/>
          <p:nvPr/>
        </p:nvSpPr>
        <p:spPr>
          <a:xfrm>
            <a:off x="0" y="731521"/>
            <a:ext cx="7375737" cy="954107"/>
          </a:xfrm>
          <a:prstGeom prst="rect">
            <a:avLst/>
          </a:prstGeom>
          <a:noFill/>
        </p:spPr>
        <p:txBody>
          <a:bodyPr wrap="none" rtlCol="0">
            <a:spAutoFit/>
          </a:bodyPr>
          <a:lstStyle/>
          <a:p>
            <a:r>
              <a:rPr lang="en-GB" sz="2800" dirty="0" smtClean="0">
                <a:latin typeface="Comic Sans MS" panose="030F0702030302020204" pitchFamily="66" charset="0"/>
              </a:rPr>
              <a:t>This term we will be learning about……………. </a:t>
            </a:r>
          </a:p>
          <a:p>
            <a:r>
              <a:rPr lang="en-GB" sz="2800" b="1" dirty="0" smtClean="0">
                <a:solidFill>
                  <a:srgbClr val="FF3300"/>
                </a:solidFill>
                <a:latin typeface="Comic Sans MS" panose="030F0702030302020204" pitchFamily="66" charset="0"/>
              </a:rPr>
              <a:t>ENDANGERED ANIMALS.</a:t>
            </a:r>
            <a:endParaRPr lang="en-GB" sz="2800" b="1" dirty="0">
              <a:solidFill>
                <a:srgbClr val="FF3300"/>
              </a:solidFill>
              <a:latin typeface="Comic Sans MS" panose="030F0702030302020204" pitchFamily="66" charset="0"/>
            </a:endParaRPr>
          </a:p>
        </p:txBody>
      </p:sp>
      <p:pic>
        <p:nvPicPr>
          <p:cNvPr id="4" name="Picture 3" descr="Discover Earth (2) ( Endangered Animals ) | Just a ma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3214" y="1661667"/>
            <a:ext cx="3383483" cy="2596823"/>
          </a:xfrm>
          <a:prstGeom prst="rect">
            <a:avLst/>
          </a:prstGeom>
        </p:spPr>
      </p:pic>
      <p:pic>
        <p:nvPicPr>
          <p:cNvPr id="5" name="Picture 4" descr="Stunning Pictures: Ten of the Rarest Animals on Eart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8" y="2111921"/>
            <a:ext cx="4270958" cy="2842439"/>
          </a:xfrm>
          <a:prstGeom prst="rect">
            <a:avLst/>
          </a:prstGeom>
        </p:spPr>
      </p:pic>
      <p:pic>
        <p:nvPicPr>
          <p:cNvPr id="6" name="Picture 5" descr="Sumatran elephant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4433" y="4426842"/>
            <a:ext cx="3241543" cy="2431158"/>
          </a:xfrm>
          <a:prstGeom prst="rect">
            <a:avLst/>
          </a:prstGeom>
        </p:spPr>
      </p:pic>
    </p:spTree>
    <p:extLst>
      <p:ext uri="{BB962C8B-B14F-4D97-AF65-F5344CB8AC3E}">
        <p14:creationId xmlns:p14="http://schemas.microsoft.com/office/powerpoint/2010/main" val="3184697323"/>
      </p:ext>
    </p:extLst>
  </p:cSld>
  <p:clrMapOvr>
    <a:masterClrMapping/>
  </p:clrMapOvr>
  <mc:AlternateContent xmlns:mc="http://schemas.openxmlformats.org/markup-compatibility/2006" xmlns:p14="http://schemas.microsoft.com/office/powerpoint/2010/main">
    <mc:Choice Requires="p14">
      <p:transition spd="slow" p14:dur="2000" advTm="71739"/>
    </mc:Choice>
    <mc:Fallback xmlns="">
      <p:transition spd="slow" advTm="7173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74" y="548640"/>
            <a:ext cx="9267281" cy="5632311"/>
          </a:xfrm>
          <a:prstGeom prst="rect">
            <a:avLst/>
          </a:prstGeom>
          <a:noFill/>
        </p:spPr>
        <p:txBody>
          <a:bodyPr wrap="none" rtlCol="0">
            <a:spAutoFit/>
          </a:bodyPr>
          <a:lstStyle/>
          <a:p>
            <a:r>
              <a:rPr lang="en-GB" sz="4000" u="sng" dirty="0" smtClean="0">
                <a:latin typeface="Comic Sans MS" panose="030F0702030302020204" pitchFamily="66" charset="0"/>
              </a:rPr>
              <a:t>Please write down on a piece of paper:</a:t>
            </a:r>
          </a:p>
          <a:p>
            <a:endParaRPr lang="en-GB" sz="4000" dirty="0">
              <a:latin typeface="Comic Sans MS" panose="030F0702030302020204" pitchFamily="66" charset="0"/>
            </a:endParaRPr>
          </a:p>
          <a:p>
            <a:pPr marL="571500" indent="-571500">
              <a:buFont typeface="Arial" panose="020B0604020202020204" pitchFamily="34" charset="0"/>
              <a:buChar char="•"/>
            </a:pPr>
            <a:r>
              <a:rPr lang="en-GB" sz="4000" dirty="0">
                <a:latin typeface="Comic Sans MS" panose="030F0702030302020204" pitchFamily="66" charset="0"/>
              </a:rPr>
              <a:t>E</a:t>
            </a:r>
            <a:r>
              <a:rPr lang="en-GB" sz="4000" dirty="0" smtClean="0">
                <a:latin typeface="Comic Sans MS" panose="030F0702030302020204" pitchFamily="66" charset="0"/>
              </a:rPr>
              <a:t>verything you already know about </a:t>
            </a:r>
          </a:p>
          <a:p>
            <a:r>
              <a:rPr lang="en-GB" sz="4000" dirty="0" smtClean="0">
                <a:latin typeface="Comic Sans MS" panose="030F0702030302020204" pitchFamily="66" charset="0"/>
              </a:rPr>
              <a:t>    endangered animals</a:t>
            </a:r>
          </a:p>
          <a:p>
            <a:endParaRPr lang="en-GB" sz="4000" dirty="0">
              <a:latin typeface="Comic Sans MS" panose="030F0702030302020204" pitchFamily="66" charset="0"/>
            </a:endParaRPr>
          </a:p>
          <a:p>
            <a:r>
              <a:rPr lang="en-GB" sz="4000" dirty="0" smtClean="0">
                <a:latin typeface="Comic Sans MS" panose="030F0702030302020204" pitchFamily="66" charset="0"/>
              </a:rPr>
              <a:t>and</a:t>
            </a:r>
          </a:p>
          <a:p>
            <a:endParaRPr lang="en-GB" sz="4000" dirty="0">
              <a:latin typeface="Comic Sans MS" panose="030F0702030302020204" pitchFamily="66" charset="0"/>
            </a:endParaRPr>
          </a:p>
          <a:p>
            <a:pPr marL="571500" indent="-571500">
              <a:buFont typeface="Arial" panose="020B0604020202020204" pitchFamily="34" charset="0"/>
              <a:buChar char="•"/>
            </a:pPr>
            <a:r>
              <a:rPr lang="en-GB" sz="4000" dirty="0" smtClean="0">
                <a:latin typeface="Comic Sans MS" panose="030F0702030302020204" pitchFamily="66" charset="0"/>
              </a:rPr>
              <a:t>What you would like to know about </a:t>
            </a:r>
          </a:p>
          <a:p>
            <a:r>
              <a:rPr lang="en-GB" sz="4000" dirty="0" smtClean="0">
                <a:latin typeface="Comic Sans MS" panose="030F0702030302020204" pitchFamily="66" charset="0"/>
              </a:rPr>
              <a:t>    endangered animals</a:t>
            </a:r>
            <a:endParaRPr lang="en-GB" sz="4000" dirty="0">
              <a:latin typeface="Comic Sans MS" panose="030F0702030302020204" pitchFamily="66" charset="0"/>
            </a:endParaRPr>
          </a:p>
        </p:txBody>
      </p:sp>
    </p:spTree>
    <p:extLst>
      <p:ext uri="{BB962C8B-B14F-4D97-AF65-F5344CB8AC3E}">
        <p14:creationId xmlns:p14="http://schemas.microsoft.com/office/powerpoint/2010/main" val="2826407637"/>
      </p:ext>
    </p:extLst>
  </p:cSld>
  <p:clrMapOvr>
    <a:masterClrMapping/>
  </p:clrMapOvr>
  <mc:AlternateContent xmlns:mc="http://schemas.openxmlformats.org/markup-compatibility/2006" xmlns:p14="http://schemas.microsoft.com/office/powerpoint/2010/main">
    <mc:Choice Requires="p14">
      <p:transition spd="slow" p14:dur="2000" advTm="70269"/>
    </mc:Choice>
    <mc:Fallback xmlns="">
      <p:transition spd="slow" advTm="70269"/>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3238</TotalTime>
  <Words>556</Words>
  <Application>Microsoft Office PowerPoint</Application>
  <PresentationFormat>Widescreen</PresentationFormat>
  <Paragraphs>68</Paragraphs>
  <Slides>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7" baseType="lpstr">
      <vt:lpstr>Arial</vt:lpstr>
      <vt:lpstr>Calibri</vt:lpstr>
      <vt:lpstr>Comic Sans MS</vt:lpstr>
      <vt:lpstr>Times New Roman</vt:lpstr>
      <vt:lpstr>Trebuchet MS</vt:lpstr>
      <vt:lpstr>Wingdings 3</vt:lpstr>
      <vt:lpstr>Facet</vt:lpstr>
      <vt:lpstr>Presentation</vt:lpstr>
      <vt:lpstr>Acrobat Document</vt:lpstr>
      <vt:lpstr>WELCOME TO PRIMARY 5 Wednesday 12th August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 WEEKLY DIARY   WEEK COMMENCING  30th March 2020</dc:title>
  <dc:creator>Jane Peters</dc:creator>
  <cp:lastModifiedBy>Jane Peters</cp:lastModifiedBy>
  <cp:revision>135</cp:revision>
  <dcterms:created xsi:type="dcterms:W3CDTF">2020-03-29T16:28:30Z</dcterms:created>
  <dcterms:modified xsi:type="dcterms:W3CDTF">2020-08-11T16:04:57Z</dcterms:modified>
</cp:coreProperties>
</file>