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356" r:id="rId3"/>
    <p:sldId id="349" r:id="rId4"/>
    <p:sldId id="350" r:id="rId5"/>
    <p:sldId id="351" r:id="rId6"/>
    <p:sldId id="352" r:id="rId7"/>
    <p:sldId id="355" r:id="rId8"/>
    <p:sldId id="354" r:id="rId9"/>
    <p:sldId id="353" r:id="rId10"/>
    <p:sldId id="359" r:id="rId11"/>
    <p:sldId id="357" r:id="rId12"/>
    <p:sldId id="3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577A7-BA09-4AF9-AA60-81266855FD08}" type="datetimeFigureOut">
              <a:rPr lang="en-GB" smtClean="0"/>
              <a:t>19/06/2020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0DD67-5F2B-4730-97AF-E33B975698A6}" type="slidenum">
              <a:rPr lang="en-GB" smtClean="0"/>
              <a:t>‹#›</a:t>
            </a:fld>
            <a:endParaRPr lang="en-GB" dirty="0"/>
          </a:p>
        </p:txBody>
      </p:sp>
    </p:spTree>
    <p:extLst>
      <p:ext uri="{BB962C8B-B14F-4D97-AF65-F5344CB8AC3E}">
        <p14:creationId xmlns:p14="http://schemas.microsoft.com/office/powerpoint/2010/main" val="52666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4524FD3-DA4C-4A0E-81F8-6ECB430FA298}" type="datetimeFigureOut">
              <a:rPr lang="en-GB" smtClean="0"/>
              <a:t>19/06/2020</a:t>
            </a:fld>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743A06-F6AF-4C0E-8F0E-DA186D2E19F2}" type="slidenum">
              <a:rPr lang="en-GB" smtClean="0"/>
              <a:t>‹#›</a:t>
            </a:fld>
            <a:endParaRPr lang="en-GB"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s://www.youtube.com/watch?v=RL_5PvOMRdw"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www.bbc.co.uk/cbeebies/watch/presenters-daysoftheweekmonday" TargetMode="External"/><Relationship Id="rId4" Type="http://schemas.openxmlformats.org/officeDocument/2006/relationships/hyperlink" Target="https://www.bbc.co.uk/cbeebies/watch/presenters-daysoftheweekthursday"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J8OHP9OriMA&amp;t=33s"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kids.nationalgeographic.com/explore/countries/" TargetMode="External"/><Relationship Id="rId7" Type="http://schemas.openxmlformats.org/officeDocument/2006/relationships/image" Target="../media/image17.jpeg"/><Relationship Id="rId2" Type="http://schemas.openxmlformats.org/officeDocument/2006/relationships/hyperlink" Target="https://www.youtube.com/watch?v=I2Do309e4YU"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ERRGapwSVQ&amp;t=17s"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476673"/>
            <a:ext cx="7117180" cy="792087"/>
          </a:xfrm>
        </p:spPr>
        <p:txBody>
          <a:bodyPr>
            <a:noAutofit/>
          </a:bodyPr>
          <a:lstStyle/>
          <a:p>
            <a:r>
              <a:rPr lang="en-GB" sz="3200" dirty="0" smtClean="0">
                <a:latin typeface="Comic Sans MS" panose="030F0702030302020204" pitchFamily="66" charset="0"/>
              </a:rPr>
              <a:t>Monday 22nd June</a:t>
            </a:r>
            <a:br>
              <a:rPr lang="en-GB" sz="3200" dirty="0" smtClean="0">
                <a:latin typeface="Comic Sans MS" panose="030F0702030302020204" pitchFamily="66" charset="0"/>
              </a:rPr>
            </a:br>
            <a:r>
              <a:rPr lang="en-GB" sz="3200" dirty="0" smtClean="0">
                <a:latin typeface="Comic Sans MS" panose="030F0702030302020204" pitchFamily="66" charset="0"/>
              </a:rPr>
              <a:t>Lundi</a:t>
            </a:r>
            <a:r>
              <a:rPr lang="en-GB" sz="3200" dirty="0" smtClean="0">
                <a:latin typeface="Comic Sans MS" panose="030F0702030302020204" pitchFamily="66" charset="0"/>
              </a:rPr>
              <a:t> 22 </a:t>
            </a:r>
            <a:r>
              <a:rPr lang="en-GB" sz="3200" dirty="0" smtClean="0">
                <a:latin typeface="Comic Sans MS" panose="030F0702030302020204" pitchFamily="66" charset="0"/>
              </a:rPr>
              <a:t>Juin</a:t>
            </a:r>
            <a:r>
              <a:rPr lang="en-GB" sz="3200" dirty="0" smtClean="0">
                <a:latin typeface="Comic Sans MS" panose="030F0702030302020204" pitchFamily="66" charset="0"/>
              </a:rPr>
              <a:t> </a:t>
            </a:r>
            <a:endParaRPr lang="en-GB" sz="3200" dirty="0">
              <a:latin typeface="Comic Sans MS" panose="030F0702030302020204" pitchFamily="66" charset="0"/>
            </a:endParaRPr>
          </a:p>
        </p:txBody>
      </p:sp>
      <p:sp>
        <p:nvSpPr>
          <p:cNvPr id="3" name="Subtitle 2"/>
          <p:cNvSpPr>
            <a:spLocks noGrp="1"/>
          </p:cNvSpPr>
          <p:nvPr>
            <p:ph type="subTitle" idx="1"/>
          </p:nvPr>
        </p:nvSpPr>
        <p:spPr>
          <a:xfrm>
            <a:off x="1009442" y="1340768"/>
            <a:ext cx="7117180" cy="4298032"/>
          </a:xfrm>
        </p:spPr>
        <p:txBody>
          <a:bodyPr/>
          <a:lstStyle/>
          <a:p>
            <a:r>
              <a:rPr lang="en-GB" dirty="0" smtClean="0">
                <a:latin typeface="Comic Sans MS" panose="030F0702030302020204" pitchFamily="66" charset="0"/>
              </a:rPr>
              <a:t>Good </a:t>
            </a:r>
            <a:r>
              <a:rPr lang="en-GB" dirty="0">
                <a:latin typeface="Comic Sans MS" panose="030F0702030302020204" pitchFamily="66" charset="0"/>
              </a:rPr>
              <a:t>Morning Primary 1!</a:t>
            </a:r>
          </a:p>
          <a:p>
            <a:r>
              <a:rPr lang="en-GB" dirty="0" smtClean="0">
                <a:latin typeface="Comic Sans MS" panose="030F0702030302020204" pitchFamily="66" charset="0"/>
              </a:rPr>
              <a:t>Bonjour </a:t>
            </a:r>
            <a:r>
              <a:rPr lang="en-GB" dirty="0">
                <a:latin typeface="Comic Sans MS" panose="030F0702030302020204" pitchFamily="66" charset="0"/>
              </a:rPr>
              <a:t>la class!  </a:t>
            </a:r>
          </a:p>
          <a:p>
            <a:r>
              <a:rPr lang="en-GB" dirty="0" smtClean="0">
                <a:latin typeface="Comic Sans MS" panose="030F0702030302020204" pitchFamily="66" charset="0"/>
              </a:rPr>
              <a:t>  </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hlinkClick r:id="rId4"/>
              </a:rPr>
              <a:t> </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descr="Rainbow Painted Fortune · Free vector graphic on Pixabay">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053" y="3180611"/>
            <a:ext cx="4187957" cy="2232248"/>
          </a:xfrm>
          <a:prstGeom prst="rect">
            <a:avLst/>
          </a:prstGeom>
        </p:spPr>
      </p:pic>
      <p:sp>
        <p:nvSpPr>
          <p:cNvPr id="7" name="TextBox 6"/>
          <p:cNvSpPr txBox="1"/>
          <p:nvPr/>
        </p:nvSpPr>
        <p:spPr>
          <a:xfrm>
            <a:off x="2040861" y="2060848"/>
            <a:ext cx="4979411" cy="923330"/>
          </a:xfrm>
          <a:prstGeom prst="rect">
            <a:avLst/>
          </a:prstGeom>
          <a:noFill/>
        </p:spPr>
        <p:txBody>
          <a:bodyPr wrap="square" rtlCol="0">
            <a:spAutoFit/>
          </a:bodyPr>
          <a:lstStyle/>
          <a:p>
            <a:pPr algn="ctr"/>
            <a:endParaRPr lang="en-GB" dirty="0" smtClean="0">
              <a:solidFill>
                <a:srgbClr val="FF0000"/>
              </a:solidFill>
              <a:latin typeface="Comic Sans MS" panose="030F0702030302020204" pitchFamily="66" charset="0"/>
            </a:endParaRPr>
          </a:p>
          <a:p>
            <a:pPr algn="ctr"/>
            <a:r>
              <a:rPr lang="en-GB" dirty="0" smtClean="0">
                <a:solidFill>
                  <a:srgbClr val="FF0000"/>
                </a:solidFill>
                <a:latin typeface="Comic Sans MS" panose="030F0702030302020204" pitchFamily="66" charset="0"/>
              </a:rPr>
              <a:t>Click on the picture below to sing our Monday song.</a:t>
            </a:r>
            <a:endParaRPr lang="en-GB" dirty="0">
              <a:solidFill>
                <a:srgbClr val="FF0000"/>
              </a:solidFill>
              <a:latin typeface="Comic Sans MS" panose="030F0702030302020204" pitchFamily="66" charset="0"/>
            </a:endParaRPr>
          </a:p>
        </p:txBody>
      </p:sp>
      <p:pic>
        <p:nvPicPr>
          <p:cNvPr id="8"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522275"/>
            <a:ext cx="1513708" cy="174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11560" y="2780928"/>
            <a:ext cx="1429301" cy="2031325"/>
          </a:xfrm>
          <a:prstGeom prst="rect">
            <a:avLst/>
          </a:prstGeom>
          <a:noFill/>
        </p:spPr>
        <p:txBody>
          <a:bodyPr wrap="square" rtlCol="0">
            <a:spAutoFit/>
          </a:bodyPr>
          <a:lstStyle/>
          <a:p>
            <a:r>
              <a:rPr lang="en-GB" dirty="0">
                <a:latin typeface="Comic Sans MS" panose="030F0702030302020204" pitchFamily="66" charset="0"/>
              </a:rPr>
              <a:t>Click on the above picture to listen to the days of the week in French. </a:t>
            </a:r>
            <a:endParaRPr lang="en-GB" dirty="0" smtClean="0">
              <a:latin typeface="Comic Sans MS" panose="030F0702030302020204" pitchFamily="66" charset="0"/>
            </a:endParaRP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139301" y="1510031"/>
            <a:ext cx="609600" cy="609600"/>
          </a:xfrm>
          <a:prstGeom prst="rect">
            <a:avLst/>
          </a:prstGeom>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8C6839-2F69-43A0-8B06-9A8B676A3355}"/>
              </a:ext>
            </a:extLst>
          </p:cNvPr>
          <p:cNvSpPr>
            <a:spLocks noGrp="1"/>
          </p:cNvSpPr>
          <p:nvPr>
            <p:ph type="subTitle" idx="1"/>
          </p:nvPr>
        </p:nvSpPr>
        <p:spPr>
          <a:xfrm>
            <a:off x="323528" y="1052736"/>
            <a:ext cx="8280920" cy="2232248"/>
          </a:xfrm>
        </p:spPr>
        <p:txBody>
          <a:bodyPr>
            <a:noAutofit/>
          </a:bodyPr>
          <a:lstStyle/>
          <a:p>
            <a:pPr algn="l"/>
            <a:r>
              <a:rPr lang="en-US" dirty="0" smtClean="0"/>
              <a:t>Hi Everyone,</a:t>
            </a:r>
          </a:p>
          <a:p>
            <a:pPr algn="l"/>
            <a:endParaRPr lang="en-US" dirty="0" smtClean="0"/>
          </a:p>
          <a:p>
            <a:pPr algn="l"/>
            <a:r>
              <a:rPr lang="en-US" dirty="0" smtClean="0"/>
              <a:t>I hoped you enjoyed the first part of our virtual trip this morning.  On the following slides there are some well-being Indicator activities you could try this afternoon.  It would be best if you asked a grown-up to visit the Blog/website to download the grids (the images will be clearer to see and the links will be live)  and worksheets that go with the activities.</a:t>
            </a:r>
            <a:endParaRPr lang="en-US" sz="2400" dirty="0"/>
          </a:p>
          <a:p>
            <a:pPr marL="457200" indent="-457200" algn="l">
              <a:buAutoNum type="arabicPeriod"/>
            </a:pPr>
            <a:endParaRPr lang="en-US" sz="2400" dirty="0" smtClean="0"/>
          </a:p>
          <a:p>
            <a:pPr algn="l"/>
            <a:r>
              <a:rPr lang="en-US" sz="2400" dirty="0" smtClean="0"/>
              <a:t>Thanks </a:t>
            </a:r>
          </a:p>
          <a:p>
            <a:pPr algn="l"/>
            <a:r>
              <a:rPr lang="en-US" sz="2400" dirty="0" smtClean="0"/>
              <a:t>Mrs</a:t>
            </a:r>
            <a:r>
              <a:rPr lang="en-US" sz="2400" dirty="0" smtClean="0"/>
              <a:t> Washington</a:t>
            </a:r>
          </a:p>
        </p:txBody>
      </p:sp>
      <p:pic>
        <p:nvPicPr>
          <p:cNvPr id="7" name="Picture 6"/>
          <p:cNvPicPr>
            <a:picLocks noChangeAspect="1"/>
          </p:cNvPicPr>
          <p:nvPr/>
        </p:nvPicPr>
        <p:blipFill rotWithShape="1">
          <a:blip r:embed="rId2"/>
          <a:srcRect l="20668" t="26375" r="42251" b="8657"/>
          <a:stretch/>
        </p:blipFill>
        <p:spPr>
          <a:xfrm>
            <a:off x="6075984" y="3429000"/>
            <a:ext cx="2520280" cy="2482664"/>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64362" y="404401"/>
            <a:ext cx="1566545" cy="1296670"/>
          </a:xfrm>
          <a:prstGeom prst="rect">
            <a:avLst/>
          </a:prstGeom>
        </p:spPr>
      </p:pic>
    </p:spTree>
    <p:extLst>
      <p:ext uri="{BB962C8B-B14F-4D97-AF65-F5344CB8AC3E}">
        <p14:creationId xmlns:p14="http://schemas.microsoft.com/office/powerpoint/2010/main" val="333339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normAutofit fontScale="90000"/>
          </a:bodyPr>
          <a:lstStyle/>
          <a:p>
            <a:r>
              <a:rPr lang="en-US" dirty="0" smtClean="0">
                <a:latin typeface="Comic Sans MS" panose="030F0702030302020204" pitchFamily="66" charset="0"/>
              </a:rPr>
              <a:t>Well-being Indicator</a:t>
            </a:r>
            <a:br>
              <a:rPr lang="en-US" dirty="0" smtClean="0">
                <a:latin typeface="Comic Sans MS" panose="030F0702030302020204" pitchFamily="66" charset="0"/>
              </a:rPr>
            </a:br>
            <a:r>
              <a:rPr lang="en-US" dirty="0" smtClean="0">
                <a:latin typeface="Comic Sans MS" panose="030F0702030302020204" pitchFamily="66" charset="0"/>
              </a:rPr>
              <a:t>Activities</a:t>
            </a:r>
            <a:endParaRPr lang="en-US" dirty="0">
              <a:latin typeface="Comic Sans MS" panose="030F0702030302020204" pitchFamily="66" charset="0"/>
            </a:endParaRPr>
          </a:p>
        </p:txBody>
      </p:sp>
      <p:pic>
        <p:nvPicPr>
          <p:cNvPr id="6" name="Picture 5"/>
          <p:cNvPicPr>
            <a:picLocks noChangeAspect="1"/>
          </p:cNvPicPr>
          <p:nvPr/>
        </p:nvPicPr>
        <p:blipFill rotWithShape="1">
          <a:blip r:embed="rId2"/>
          <a:srcRect l="16794" t="19485" r="18453" b="7673"/>
          <a:stretch/>
        </p:blipFill>
        <p:spPr>
          <a:xfrm>
            <a:off x="971600" y="1844824"/>
            <a:ext cx="7200800" cy="4554352"/>
          </a:xfrm>
          <a:prstGeom prst="rect">
            <a:avLst/>
          </a:prstGeom>
        </p:spPr>
      </p:pic>
    </p:spTree>
    <p:extLst>
      <p:ext uri="{BB962C8B-B14F-4D97-AF65-F5344CB8AC3E}">
        <p14:creationId xmlns:p14="http://schemas.microsoft.com/office/powerpoint/2010/main" val="2109985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normAutofit fontScale="90000"/>
          </a:bodyPr>
          <a:lstStyle/>
          <a:p>
            <a:r>
              <a:rPr lang="en-US" dirty="0" smtClean="0">
                <a:latin typeface="Comic Sans MS" panose="030F0702030302020204" pitchFamily="66" charset="0"/>
              </a:rPr>
              <a:t>Well-being Indicator</a:t>
            </a:r>
            <a:br>
              <a:rPr lang="en-US" dirty="0" smtClean="0">
                <a:latin typeface="Comic Sans MS" panose="030F0702030302020204" pitchFamily="66" charset="0"/>
              </a:rPr>
            </a:br>
            <a:r>
              <a:rPr lang="en-US" dirty="0" smtClean="0">
                <a:latin typeface="Comic Sans MS" panose="030F0702030302020204" pitchFamily="66" charset="0"/>
              </a:rPr>
              <a:t>Activities</a:t>
            </a:r>
            <a:endParaRPr lang="en-US" dirty="0">
              <a:latin typeface="Comic Sans MS" panose="030F0702030302020204" pitchFamily="66" charset="0"/>
            </a:endParaRPr>
          </a:p>
        </p:txBody>
      </p:sp>
      <p:pic>
        <p:nvPicPr>
          <p:cNvPr id="3" name="Picture 2"/>
          <p:cNvPicPr>
            <a:picLocks noChangeAspect="1"/>
          </p:cNvPicPr>
          <p:nvPr/>
        </p:nvPicPr>
        <p:blipFill rotWithShape="1">
          <a:blip r:embed="rId2"/>
          <a:srcRect l="17157" t="20671" r="18090" b="8454"/>
          <a:stretch/>
        </p:blipFill>
        <p:spPr>
          <a:xfrm>
            <a:off x="1259632" y="2132856"/>
            <a:ext cx="6840760" cy="4209698"/>
          </a:xfrm>
          <a:prstGeom prst="rect">
            <a:avLst/>
          </a:prstGeom>
        </p:spPr>
      </p:pic>
    </p:spTree>
    <p:extLst>
      <p:ext uri="{BB962C8B-B14F-4D97-AF65-F5344CB8AC3E}">
        <p14:creationId xmlns:p14="http://schemas.microsoft.com/office/powerpoint/2010/main" val="14928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8C6839-2F69-43A0-8B06-9A8B676A3355}"/>
              </a:ext>
            </a:extLst>
          </p:cNvPr>
          <p:cNvSpPr>
            <a:spLocks noGrp="1"/>
          </p:cNvSpPr>
          <p:nvPr>
            <p:ph type="subTitle" idx="1"/>
          </p:nvPr>
        </p:nvSpPr>
        <p:spPr>
          <a:xfrm>
            <a:off x="323528" y="1052736"/>
            <a:ext cx="8280920" cy="2232248"/>
          </a:xfrm>
        </p:spPr>
        <p:txBody>
          <a:bodyPr>
            <a:noAutofit/>
          </a:bodyPr>
          <a:lstStyle/>
          <a:p>
            <a:pPr algn="l"/>
            <a:r>
              <a:rPr lang="en-US" dirty="0" smtClean="0"/>
              <a:t>Good Morning Everyone,</a:t>
            </a:r>
          </a:p>
          <a:p>
            <a:pPr algn="l"/>
            <a:endParaRPr lang="en-US" dirty="0" smtClean="0"/>
          </a:p>
          <a:p>
            <a:pPr algn="l"/>
            <a:r>
              <a:rPr lang="en-US" dirty="0" smtClean="0"/>
              <a:t>I cannot believe this is the last week of term, because it is, we are going to have some fun and go on an adventure together.  We are going to go on a virtual trip to one of my </a:t>
            </a:r>
            <a:r>
              <a:rPr lang="en-US" dirty="0" smtClean="0"/>
              <a:t>favourite</a:t>
            </a:r>
            <a:r>
              <a:rPr lang="en-US" dirty="0" smtClean="0"/>
              <a:t> places!  The clues below may help you guess the surprise.  </a:t>
            </a:r>
          </a:p>
          <a:p>
            <a:pPr algn="l"/>
            <a:endParaRPr lang="en-US" dirty="0"/>
          </a:p>
          <a:p>
            <a:pPr marL="457200" indent="-457200" algn="l">
              <a:buAutoNum type="arabicPeriod"/>
            </a:pPr>
            <a:r>
              <a:rPr lang="en-US" dirty="0" smtClean="0"/>
              <a:t>*  This place has lots of fun rides.</a:t>
            </a:r>
          </a:p>
          <a:p>
            <a:pPr marL="457200" indent="-457200" algn="l">
              <a:buAutoNum type="arabicPeriod"/>
            </a:pPr>
            <a:r>
              <a:rPr lang="en-US" dirty="0" smtClean="0"/>
              <a:t>*  This place has magical firework displays.</a:t>
            </a:r>
          </a:p>
          <a:p>
            <a:pPr marL="457200" indent="-457200" algn="l">
              <a:buAutoNum type="arabicPeriod"/>
            </a:pPr>
            <a:r>
              <a:rPr lang="en-US" dirty="0" smtClean="0"/>
              <a:t>*  This place is the home of Mickey Mouse.</a:t>
            </a:r>
          </a:p>
          <a:p>
            <a:pPr marL="457200" indent="-457200" algn="l">
              <a:buAutoNum type="arabicPeriod"/>
            </a:pPr>
            <a:endParaRPr lang="en-US" dirty="0"/>
          </a:p>
          <a:p>
            <a:pPr marL="457200" indent="-457200" algn="l">
              <a:buAutoNum type="arabicPeriod"/>
            </a:pPr>
            <a:r>
              <a:rPr lang="en-US" dirty="0" smtClean="0"/>
              <a:t>Have you guessed yet?</a:t>
            </a:r>
          </a:p>
          <a:p>
            <a:pPr marL="457200" indent="-457200" algn="l">
              <a:buAutoNum type="arabicPeriod"/>
            </a:pPr>
            <a:endParaRPr lang="en-US" sz="2400" dirty="0"/>
          </a:p>
          <a:p>
            <a:pPr marL="457200" indent="-457200" algn="l">
              <a:buAutoNum type="arabicPeriod"/>
            </a:pPr>
            <a:endParaRPr lang="en-US" sz="2400" dirty="0" smtClean="0"/>
          </a:p>
          <a:p>
            <a:pPr algn="l"/>
            <a:r>
              <a:rPr lang="en-US" sz="2400" dirty="0" smtClean="0"/>
              <a:t>Have you guessed it yet?</a:t>
            </a:r>
          </a:p>
        </p:txBody>
      </p:sp>
      <p:pic>
        <p:nvPicPr>
          <p:cNvPr id="7" name="Picture 6"/>
          <p:cNvPicPr>
            <a:picLocks noChangeAspect="1"/>
          </p:cNvPicPr>
          <p:nvPr/>
        </p:nvPicPr>
        <p:blipFill rotWithShape="1">
          <a:blip r:embed="rId2"/>
          <a:srcRect l="20668" t="26375" r="42251" b="8657"/>
          <a:stretch/>
        </p:blipFill>
        <p:spPr>
          <a:xfrm>
            <a:off x="5940152" y="2996952"/>
            <a:ext cx="2520280" cy="2482664"/>
          </a:xfrm>
          <a:prstGeom prst="rect">
            <a:avLst/>
          </a:prstGeom>
        </p:spPr>
      </p:pic>
    </p:spTree>
    <p:extLst>
      <p:ext uri="{BB962C8B-B14F-4D97-AF65-F5344CB8AC3E}">
        <p14:creationId xmlns:p14="http://schemas.microsoft.com/office/powerpoint/2010/main" val="319901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775C-2AAE-4B66-9B20-7E1DFAC52F68}"/>
              </a:ext>
            </a:extLst>
          </p:cNvPr>
          <p:cNvSpPr>
            <a:spLocks noGrp="1"/>
          </p:cNvSpPr>
          <p:nvPr>
            <p:ph type="ctrTitle"/>
          </p:nvPr>
        </p:nvSpPr>
        <p:spPr>
          <a:xfrm>
            <a:off x="1143000" y="1214242"/>
            <a:ext cx="6858000" cy="1390389"/>
          </a:xfrm>
        </p:spPr>
        <p:txBody>
          <a:bodyPr/>
          <a:lstStyle/>
          <a:p>
            <a:r>
              <a:rPr lang="en-US" dirty="0">
                <a:latin typeface="Comic Sans MS" panose="030F0702030302020204" pitchFamily="66" charset="0"/>
              </a:rPr>
              <a:t>Disney Virtual Trip</a:t>
            </a:r>
          </a:p>
        </p:txBody>
      </p:sp>
      <p:sp>
        <p:nvSpPr>
          <p:cNvPr id="3" name="Subtitle 2">
            <a:extLst>
              <a:ext uri="{FF2B5EF4-FFF2-40B4-BE49-F238E27FC236}">
                <a16:creationId xmlns:a16="http://schemas.microsoft.com/office/drawing/2014/main" id="{AE8C6839-2F69-43A0-8B06-9A8B676A3355}"/>
              </a:ext>
            </a:extLst>
          </p:cNvPr>
          <p:cNvSpPr>
            <a:spLocks noGrp="1"/>
          </p:cNvSpPr>
          <p:nvPr>
            <p:ph type="subTitle" idx="1"/>
          </p:nvPr>
        </p:nvSpPr>
        <p:spPr/>
        <p:txBody>
          <a:bodyPr/>
          <a:lstStyle/>
          <a:p>
            <a:r>
              <a:rPr lang="en-US" dirty="0"/>
              <a:t>Primary </a:t>
            </a:r>
            <a:r>
              <a:rPr lang="en-US" dirty="0" smtClean="0"/>
              <a:t>1 and 2</a:t>
            </a:r>
          </a:p>
          <a:p>
            <a:endParaRPr lang="en-US" dirty="0"/>
          </a:p>
        </p:txBody>
      </p:sp>
      <p:pic>
        <p:nvPicPr>
          <p:cNvPr id="4" name="Picture 3" descr="Disney World Orlando, come visitare il parco della Flor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48" y="2996952"/>
            <a:ext cx="5508104" cy="3101932"/>
          </a:xfrm>
          <a:prstGeom prst="rect">
            <a:avLst/>
          </a:prstGeom>
        </p:spPr>
      </p:pic>
    </p:spTree>
    <p:extLst>
      <p:ext uri="{BB962C8B-B14F-4D97-AF65-F5344CB8AC3E}">
        <p14:creationId xmlns:p14="http://schemas.microsoft.com/office/powerpoint/2010/main" val="320539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smtClean="0">
                <a:latin typeface="Comic Sans MS" panose="030F0702030302020204" pitchFamily="66" charset="0"/>
              </a:rPr>
              <a:t>Monday 22</a:t>
            </a:r>
            <a:r>
              <a:rPr lang="en-US" baseline="30000" dirty="0" smtClean="0">
                <a:latin typeface="Comic Sans MS" panose="030F0702030302020204" pitchFamily="66" charset="0"/>
              </a:rPr>
              <a:t>nd</a:t>
            </a:r>
            <a:r>
              <a:rPr lang="en-US" dirty="0" smtClean="0">
                <a:latin typeface="Comic Sans MS" panose="030F0702030302020204" pitchFamily="66" charset="0"/>
              </a:rPr>
              <a:t> June </a:t>
            </a:r>
            <a:endParaRPr lang="en-US" dirty="0">
              <a:latin typeface="Comic Sans MS" panose="030F0702030302020204" pitchFamily="66"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1108" y="2226469"/>
            <a:ext cx="5801784" cy="32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57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4FD7-720E-4671-9034-7DCEE6E1D3EC}"/>
              </a:ext>
            </a:extLst>
          </p:cNvPr>
          <p:cNvSpPr>
            <a:spLocks noGrp="1"/>
          </p:cNvSpPr>
          <p:nvPr>
            <p:ph type="title"/>
          </p:nvPr>
        </p:nvSpPr>
        <p:spPr/>
        <p:txBody>
          <a:bodyPr/>
          <a:lstStyle/>
          <a:p>
            <a:r>
              <a:rPr lang="en-US" dirty="0">
                <a:latin typeface="Comic Sans MS" panose="030F0702030302020204" pitchFamily="66" charset="0"/>
              </a:rPr>
              <a:t>Art</a:t>
            </a:r>
          </a:p>
        </p:txBody>
      </p:sp>
      <p:sp>
        <p:nvSpPr>
          <p:cNvPr id="3" name="Content Placeholder 2">
            <a:extLst>
              <a:ext uri="{FF2B5EF4-FFF2-40B4-BE49-F238E27FC236}">
                <a16:creationId xmlns:a16="http://schemas.microsoft.com/office/drawing/2014/main" id="{D1459790-D3F2-45EF-A371-AA7FCEBC61A9}"/>
              </a:ext>
            </a:extLst>
          </p:cNvPr>
          <p:cNvSpPr>
            <a:spLocks noGrp="1"/>
          </p:cNvSpPr>
          <p:nvPr>
            <p:ph idx="1"/>
          </p:nvPr>
        </p:nvSpPr>
        <p:spPr/>
        <p:txBody>
          <a:bodyPr>
            <a:normAutofit lnSpcReduction="10000"/>
          </a:bodyPr>
          <a:lstStyle/>
          <a:p>
            <a:pPr marL="0" indent="0">
              <a:buNone/>
            </a:pPr>
            <a:r>
              <a:rPr lang="en-US" sz="2000" dirty="0" smtClean="0">
                <a:latin typeface="Comic Sans MS" panose="030F0702030302020204" pitchFamily="66" charset="0"/>
              </a:rPr>
              <a:t>A passport is a document issued by the government, it </a:t>
            </a:r>
            <a:r>
              <a:rPr lang="en-US" sz="2000" dirty="0" smtClean="0">
                <a:latin typeface="Comic Sans MS" panose="030F0702030302020204" pitchFamily="66" charset="0"/>
              </a:rPr>
              <a:t>confirms who </a:t>
            </a:r>
            <a:r>
              <a:rPr lang="en-US" sz="2000" dirty="0" smtClean="0">
                <a:latin typeface="Comic Sans MS" panose="030F0702030302020204" pitchFamily="66" charset="0"/>
              </a:rPr>
              <a:t>you are.  You need a passport to travel to other countries.  Ask a grown up at home to show you their passport.  Can you create your own </a:t>
            </a:r>
            <a:r>
              <a:rPr lang="en-US" sz="2000" dirty="0">
                <a:latin typeface="Comic Sans MS" panose="030F0702030302020204" pitchFamily="66" charset="0"/>
              </a:rPr>
              <a:t>passport that you can use during </a:t>
            </a:r>
            <a:r>
              <a:rPr lang="en-US" sz="2000" dirty="0" smtClean="0">
                <a:latin typeface="Comic Sans MS" panose="030F0702030302020204" pitchFamily="66" charset="0"/>
              </a:rPr>
              <a:t>our </a:t>
            </a:r>
            <a:r>
              <a:rPr lang="en-US" sz="2000" dirty="0">
                <a:latin typeface="Comic Sans MS" panose="030F0702030302020204" pitchFamily="66" charset="0"/>
              </a:rPr>
              <a:t>trip! </a:t>
            </a:r>
            <a:endParaRPr lang="en-US" sz="2000" dirty="0" smtClean="0">
              <a:latin typeface="Comic Sans MS" panose="030F0702030302020204" pitchFamily="66" charset="0"/>
            </a:endParaRPr>
          </a:p>
          <a:p>
            <a:pPr marL="0" indent="0">
              <a:buNone/>
            </a:pPr>
            <a:r>
              <a:rPr lang="en-US" sz="2000" dirty="0" smtClean="0">
                <a:latin typeface="Comic Sans MS" panose="030F0702030302020204" pitchFamily="66" charset="0"/>
              </a:rPr>
              <a:t>Try</a:t>
            </a:r>
            <a:r>
              <a:rPr lang="en-US" sz="2000" dirty="0" smtClean="0">
                <a:latin typeface="Comic Sans MS" panose="030F0702030302020204" pitchFamily="66" charset="0"/>
              </a:rPr>
              <a:t> </a:t>
            </a:r>
            <a:r>
              <a:rPr lang="en-US" sz="2000" dirty="0">
                <a:latin typeface="Comic Sans MS" panose="030F0702030302020204" pitchFamily="66" charset="0"/>
              </a:rPr>
              <a:t>to include </a:t>
            </a:r>
            <a:r>
              <a:rPr lang="en-US" sz="2000" dirty="0" smtClean="0">
                <a:latin typeface="Comic Sans MS" panose="030F0702030302020204" pitchFamily="66" charset="0"/>
              </a:rPr>
              <a:t>an eye-catching </a:t>
            </a:r>
            <a:r>
              <a:rPr lang="en-US" sz="2000" dirty="0">
                <a:latin typeface="Comic Sans MS" panose="030F0702030302020204" pitchFamily="66" charset="0"/>
              </a:rPr>
              <a:t>front cover, your name, </a:t>
            </a:r>
            <a:r>
              <a:rPr lang="en-US" sz="2000" dirty="0" smtClean="0">
                <a:latin typeface="Comic Sans MS" panose="030F0702030302020204" pitchFamily="66" charset="0"/>
              </a:rPr>
              <a:t>age, address, a </a:t>
            </a:r>
            <a:r>
              <a:rPr lang="en-US" sz="2000" dirty="0">
                <a:latin typeface="Comic Sans MS" panose="030F0702030302020204" pitchFamily="66" charset="0"/>
              </a:rPr>
              <a:t>picture of yourself and </a:t>
            </a:r>
            <a:r>
              <a:rPr lang="en-US" sz="2000" dirty="0" smtClean="0">
                <a:latin typeface="Comic Sans MS" panose="030F0702030302020204" pitchFamily="66" charset="0"/>
              </a:rPr>
              <a:t>keep lots </a:t>
            </a:r>
            <a:r>
              <a:rPr lang="en-US" sz="2000" dirty="0">
                <a:latin typeface="Comic Sans MS" panose="030F0702030302020204" pitchFamily="66" charset="0"/>
              </a:rPr>
              <a:t>of space for characters names</a:t>
            </a:r>
            <a:r>
              <a:rPr lang="en-US" sz="2000" dirty="0" smtClean="0">
                <a:latin typeface="Comic Sans MS" panose="030F0702030302020204" pitchFamily="66" charset="0"/>
              </a:rPr>
              <a:t>!  </a:t>
            </a:r>
            <a:r>
              <a:rPr lang="en-US" sz="2000" dirty="0">
                <a:latin typeface="Comic Sans MS" panose="030F0702030302020204" pitchFamily="66" charset="0"/>
              </a:rPr>
              <a:t>Each time you see a character this week </a:t>
            </a:r>
            <a:r>
              <a:rPr lang="en-US" sz="2000" dirty="0" smtClean="0">
                <a:latin typeface="Comic Sans MS" panose="030F0702030302020204" pitchFamily="66" charset="0"/>
              </a:rPr>
              <a:t>on</a:t>
            </a:r>
            <a:r>
              <a:rPr lang="en-US" sz="2000" dirty="0" smtClean="0">
                <a:latin typeface="Comic Sans MS" panose="030F0702030302020204" pitchFamily="66" charset="0"/>
              </a:rPr>
              <a:t> </a:t>
            </a:r>
            <a:r>
              <a:rPr lang="en-US" sz="2000" dirty="0">
                <a:latin typeface="Comic Sans MS" panose="030F0702030302020204" pitchFamily="66" charset="0"/>
              </a:rPr>
              <a:t>a ride, </a:t>
            </a:r>
            <a:r>
              <a:rPr lang="en-US" sz="2000" dirty="0" smtClean="0">
                <a:latin typeface="Comic Sans MS" panose="030F0702030302020204" pitchFamily="66" charset="0"/>
              </a:rPr>
              <a:t>in a video </a:t>
            </a:r>
            <a:r>
              <a:rPr lang="en-US" sz="2000" dirty="0">
                <a:latin typeface="Comic Sans MS" panose="030F0702030302020204" pitchFamily="66" charset="0"/>
              </a:rPr>
              <a:t>or song, make sure to write their name in your passport! How many characters will you meet by the end of the week?</a:t>
            </a:r>
          </a:p>
          <a:p>
            <a:pPr marL="0" indent="0">
              <a:buNone/>
            </a:pPr>
            <a:endParaRPr lang="en-US" dirty="0"/>
          </a:p>
          <a:p>
            <a:pPr marL="0" indent="0">
              <a:buNone/>
            </a:pPr>
            <a:endParaRPr lang="en-US" dirty="0"/>
          </a:p>
        </p:txBody>
      </p:sp>
      <p:pic>
        <p:nvPicPr>
          <p:cNvPr id="4" name="Picture 3" descr="British passpor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48680"/>
            <a:ext cx="1325895" cy="1694739"/>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18" y="1349979"/>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31640" y="1838438"/>
            <a:ext cx="7560840" cy="646331"/>
          </a:xfrm>
          <a:prstGeom prst="rect">
            <a:avLst/>
          </a:prstGeom>
          <a:noFill/>
        </p:spPr>
        <p:txBody>
          <a:bodyPr wrap="square" rtlCol="0">
            <a:spAutoFit/>
          </a:bodyPr>
          <a:lstStyle/>
          <a:p>
            <a:r>
              <a:rPr lang="en-GB" dirty="0" smtClean="0">
                <a:latin typeface="Comic Sans MS" panose="030F0702030302020204" pitchFamily="66" charset="0"/>
              </a:rPr>
              <a:t>I am learning to create an eye-catching design using</a:t>
            </a:r>
          </a:p>
          <a:p>
            <a:r>
              <a:rPr lang="en-GB" dirty="0">
                <a:latin typeface="Comic Sans MS" panose="030F0702030302020204" pitchFamily="66" charset="0"/>
              </a:rPr>
              <a:t>l</a:t>
            </a:r>
            <a:r>
              <a:rPr lang="en-GB" dirty="0" smtClean="0">
                <a:latin typeface="Comic Sans MS" panose="030F0702030302020204" pitchFamily="66" charset="0"/>
              </a:rPr>
              <a:t>ine</a:t>
            </a:r>
            <a:r>
              <a:rPr lang="en-GB" dirty="0" smtClean="0">
                <a:latin typeface="Comic Sans MS" panose="030F0702030302020204" pitchFamily="66" charset="0"/>
              </a:rPr>
              <a:t>, pattern, colour and shape.</a:t>
            </a:r>
            <a:endParaRPr lang="en-GB" dirty="0">
              <a:latin typeface="Comic Sans MS" panose="030F0702030302020204" pitchFamily="66"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90" y="5695372"/>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64130" y="6100004"/>
            <a:ext cx="6316153" cy="646331"/>
          </a:xfrm>
          <a:prstGeom prst="rect">
            <a:avLst/>
          </a:prstGeom>
        </p:spPr>
        <p:txBody>
          <a:bodyPr wrap="none">
            <a:spAutoFit/>
          </a:bodyPr>
          <a:lstStyle/>
          <a:p>
            <a:r>
              <a:rPr lang="en-GB" dirty="0" smtClean="0">
                <a:latin typeface="Comic Sans MS" panose="030F0702030302020204" pitchFamily="66" charset="0"/>
              </a:rPr>
              <a:t>I can create a colourful and detailed front cover.</a:t>
            </a:r>
          </a:p>
          <a:p>
            <a:r>
              <a:rPr lang="en-GB" dirty="0" smtClean="0">
                <a:latin typeface="Comic Sans MS" panose="030F0702030302020204" pitchFamily="66" charset="0"/>
              </a:rPr>
              <a:t>I can include my name, age, address and detailed picture.</a:t>
            </a:r>
            <a:endParaRPr lang="en-GB" dirty="0">
              <a:latin typeface="Comic Sans MS" panose="030F0702030302020204" pitchFamily="66" charset="0"/>
            </a:endParaRPr>
          </a:p>
        </p:txBody>
      </p:sp>
      <p:pic>
        <p:nvPicPr>
          <p:cNvPr id="9" name="Picture 8" descr="File:Nuvola apps package graphics.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10" y="383288"/>
            <a:ext cx="1080120" cy="969557"/>
          </a:xfrm>
          <a:prstGeom prst="rect">
            <a:avLst/>
          </a:prstGeom>
        </p:spPr>
      </p:pic>
    </p:spTree>
    <p:extLst>
      <p:ext uri="{BB962C8B-B14F-4D97-AF65-F5344CB8AC3E}">
        <p14:creationId xmlns:p14="http://schemas.microsoft.com/office/powerpoint/2010/main" val="17173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latin typeface="Comic Sans MS" panose="030F0702030302020204" pitchFamily="66" charset="0"/>
              </a:rPr>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628650" y="3000195"/>
            <a:ext cx="7886700" cy="3601640"/>
          </a:xfrm>
        </p:spPr>
        <p:txBody>
          <a:bodyPr>
            <a:normAutofit/>
          </a:bodyPr>
          <a:lstStyle/>
          <a:p>
            <a:pPr marL="0" indent="0">
              <a:buNone/>
            </a:pPr>
            <a:r>
              <a:rPr lang="en-US" sz="1600" dirty="0">
                <a:latin typeface="Comic Sans MS" panose="030F0702030302020204" pitchFamily="66" charset="0"/>
              </a:rPr>
              <a:t>To go on today’s the rides you must be taller than:</a:t>
            </a:r>
          </a:p>
          <a:p>
            <a:pPr>
              <a:buFontTx/>
              <a:buChar char="-"/>
            </a:pPr>
            <a:r>
              <a:rPr lang="en-US" sz="1600" dirty="0">
                <a:latin typeface="Comic Sans MS" panose="030F0702030302020204" pitchFamily="66" charset="0"/>
              </a:rPr>
              <a:t>6 pieces of cutlery</a:t>
            </a:r>
          </a:p>
          <a:p>
            <a:pPr>
              <a:buFontTx/>
              <a:buChar char="-"/>
            </a:pPr>
            <a:r>
              <a:rPr lang="en-US" sz="1600" dirty="0">
                <a:latin typeface="Comic Sans MS" panose="030F0702030302020204" pitchFamily="66" charset="0"/>
              </a:rPr>
              <a:t>6 of your own shoes/socks</a:t>
            </a:r>
          </a:p>
          <a:p>
            <a:pPr>
              <a:buFontTx/>
              <a:buChar char="-"/>
            </a:pPr>
            <a:r>
              <a:rPr lang="en-US" sz="1600" dirty="0">
                <a:latin typeface="Comic Sans MS" panose="030F0702030302020204" pitchFamily="66" charset="0"/>
              </a:rPr>
              <a:t>3 books </a:t>
            </a:r>
          </a:p>
          <a:p>
            <a:pPr>
              <a:buFontTx/>
              <a:buChar char="-"/>
            </a:pPr>
            <a:r>
              <a:rPr lang="en-US" sz="1600" dirty="0">
                <a:latin typeface="Comic Sans MS" panose="030F0702030302020204" pitchFamily="66" charset="0"/>
              </a:rPr>
              <a:t>15 blades of </a:t>
            </a:r>
            <a:r>
              <a:rPr lang="en-US" sz="1600" dirty="0" smtClean="0">
                <a:latin typeface="Comic Sans MS" panose="030F0702030302020204" pitchFamily="66" charset="0"/>
              </a:rPr>
              <a:t>grass</a:t>
            </a:r>
          </a:p>
          <a:p>
            <a:pPr>
              <a:buFontTx/>
              <a:buChar char="-"/>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Estimate and then measure whether you are tall enough to ride!</a:t>
            </a:r>
          </a:p>
          <a:p>
            <a:pPr marL="0" indent="0">
              <a:buNone/>
            </a:pPr>
            <a:r>
              <a:rPr lang="en-US" sz="1600" dirty="0" smtClean="0">
                <a:solidFill>
                  <a:srgbClr val="FF0000"/>
                </a:solidFill>
                <a:latin typeface="Comic Sans MS" panose="030F0702030302020204" pitchFamily="66" charset="0"/>
              </a:rPr>
              <a:t>Extension: </a:t>
            </a:r>
            <a:r>
              <a:rPr lang="en-US" sz="1600" dirty="0">
                <a:latin typeface="Comic Sans MS" panose="030F0702030302020204" pitchFamily="66" charset="0"/>
              </a:rPr>
              <a:t>If you have a measuring tape/ruler, you could measure how tall you are. Can you find 3 things that are taller and 3 things that are shorter than you. Measure the height of each </a:t>
            </a:r>
            <a:r>
              <a:rPr lang="en-US" sz="1600" dirty="0" smtClean="0">
                <a:latin typeface="Comic Sans MS" panose="030F0702030302020204" pitchFamily="66" charset="0"/>
              </a:rPr>
              <a:t>thing using the ruler/measuring tape.  How many centimeters is each object?</a:t>
            </a:r>
            <a:endParaRPr lang="en-US" sz="1600" dirty="0">
              <a:latin typeface="Comic Sans MS" panose="030F0702030302020204" pitchFamily="66" charset="0"/>
            </a:endParaRPr>
          </a:p>
        </p:txBody>
      </p:sp>
      <p:pic>
        <p:nvPicPr>
          <p:cNvPr id="4098" name="Picture 2" descr="Height Requirements at Disney World - Disney Tourist Blog">
            <a:extLst>
              <a:ext uri="{FF2B5EF4-FFF2-40B4-BE49-F238E27FC236}">
                <a16:creationId xmlns:a16="http://schemas.microsoft.com/office/drawing/2014/main" id="{E10951CF-1CB6-4138-ACD4-CB644B2F1C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60721"/>
            <a:ext cx="2769509" cy="1982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9" y="2096193"/>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80239" y="2343302"/>
            <a:ext cx="7560840" cy="646331"/>
          </a:xfrm>
          <a:prstGeom prst="rect">
            <a:avLst/>
          </a:prstGeom>
          <a:noFill/>
        </p:spPr>
        <p:txBody>
          <a:bodyPr wrap="square" rtlCol="0">
            <a:spAutoFit/>
          </a:bodyPr>
          <a:lstStyle/>
          <a:p>
            <a:r>
              <a:rPr lang="en-GB" dirty="0" smtClean="0">
                <a:latin typeface="Comic Sans MS" panose="030F0702030302020204" pitchFamily="66" charset="0"/>
              </a:rPr>
              <a:t>I am learning to measure and estimate height, using non-standard and standard units.</a:t>
            </a:r>
            <a:endParaRPr lang="en-GB" dirty="0">
              <a:latin typeface="Comic Sans MS" panose="030F0702030302020204" pitchFamily="66"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5929056"/>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86406" y="6199592"/>
            <a:ext cx="7412607" cy="646331"/>
          </a:xfrm>
          <a:prstGeom prst="rect">
            <a:avLst/>
          </a:prstGeom>
        </p:spPr>
        <p:txBody>
          <a:bodyPr wrap="none">
            <a:spAutoFit/>
          </a:bodyPr>
          <a:lstStyle/>
          <a:p>
            <a:r>
              <a:rPr lang="en-GB" dirty="0" smtClean="0">
                <a:latin typeface="Comic Sans MS" panose="030F0702030302020204" pitchFamily="66" charset="0"/>
              </a:rPr>
              <a:t>I can estimate the height of an object and measure </a:t>
            </a:r>
            <a:r>
              <a:rPr lang="en-GB" dirty="0">
                <a:latin typeface="Comic Sans MS" panose="030F0702030302020204" pitchFamily="66" charset="0"/>
              </a:rPr>
              <a:t>c</a:t>
            </a:r>
            <a:r>
              <a:rPr lang="en-GB" dirty="0" smtClean="0">
                <a:latin typeface="Comic Sans MS" panose="030F0702030302020204" pitchFamily="66" charset="0"/>
              </a:rPr>
              <a:t>arefully.</a:t>
            </a:r>
          </a:p>
          <a:p>
            <a:r>
              <a:rPr lang="en-GB" dirty="0" smtClean="0">
                <a:latin typeface="Comic Sans MS" panose="030F0702030302020204" pitchFamily="66" charset="0"/>
              </a:rPr>
              <a:t>I can use a tape measure/ruler accurately and can compare heights.</a:t>
            </a:r>
            <a:endParaRPr lang="en-GB" dirty="0">
              <a:latin typeface="Comic Sans MS" panose="030F0702030302020204" pitchFamily="66" charset="0"/>
            </a:endParaRPr>
          </a:p>
        </p:txBody>
      </p:sp>
      <p:pic>
        <p:nvPicPr>
          <p:cNvPr id="4" name="Picture 3" descr="세상에서 가장 쉬운 스케치업 강좌 :: Tape Measur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323" y="34245"/>
            <a:ext cx="2306446" cy="2096193"/>
          </a:xfrm>
          <a:prstGeom prst="rect">
            <a:avLst/>
          </a:prstGeom>
        </p:spPr>
      </p:pic>
    </p:spTree>
    <p:extLst>
      <p:ext uri="{BB962C8B-B14F-4D97-AF65-F5344CB8AC3E}">
        <p14:creationId xmlns:p14="http://schemas.microsoft.com/office/powerpoint/2010/main" val="3561709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smtClean="0">
                <a:latin typeface="Comic Sans MS" panose="030F0702030302020204" pitchFamily="66" charset="0"/>
              </a:rPr>
              <a:t>Literacy</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872067" y="2675467"/>
            <a:ext cx="7408333" cy="3240068"/>
          </a:xfrm>
        </p:spPr>
        <p:txBody>
          <a:bodyPr>
            <a:normAutofit fontScale="77500" lnSpcReduction="20000"/>
          </a:bodyPr>
          <a:lstStyle/>
          <a:p>
            <a:pPr marL="0" indent="0">
              <a:buNone/>
            </a:pPr>
            <a:r>
              <a:rPr lang="en-US" dirty="0">
                <a:latin typeface="Comic Sans MS" panose="030F0702030302020204" pitchFamily="66" charset="0"/>
              </a:rPr>
              <a:t>Watch the Frozen ride –  how many words can you think of that rhyme with snow. Record yourself saying all of the </a:t>
            </a:r>
            <a:r>
              <a:rPr lang="en-US" dirty="0" smtClean="0">
                <a:latin typeface="Comic Sans MS" panose="030F0702030302020204" pitchFamily="66" charset="0"/>
              </a:rPr>
              <a:t>words </a:t>
            </a:r>
            <a:r>
              <a:rPr lang="en-US" dirty="0">
                <a:latin typeface="Comic Sans MS" panose="030F0702030302020204" pitchFamily="66" charset="0"/>
              </a:rPr>
              <a:t>that you can think of.</a:t>
            </a:r>
          </a:p>
          <a:p>
            <a:pPr marL="0" indent="0">
              <a:buNone/>
            </a:pPr>
            <a:r>
              <a:rPr lang="en-US" dirty="0">
                <a:latin typeface="Comic Sans MS" panose="030F0702030302020204" pitchFamily="66" charset="0"/>
                <a:hlinkClick r:id="rId2"/>
              </a:rPr>
              <a:t>https://www.youtube.com/watch?v=J8OHP9OriMA&amp;t=33s</a:t>
            </a:r>
            <a:endParaRPr lang="en-US" dirty="0">
              <a:latin typeface="Comic Sans MS" panose="030F0702030302020204" pitchFamily="66" charset="0"/>
            </a:endParaRPr>
          </a:p>
          <a:p>
            <a:pPr marL="0" indent="0">
              <a:buNone/>
            </a:pPr>
            <a:r>
              <a:rPr lang="en-US" dirty="0" smtClean="0">
                <a:latin typeface="Comic Sans MS" panose="030F0702030302020204" pitchFamily="66" charset="0"/>
              </a:rPr>
              <a:t>Can you create your own sentences </a:t>
            </a:r>
            <a:r>
              <a:rPr lang="en-US" dirty="0">
                <a:latin typeface="Comic Sans MS" panose="030F0702030302020204" pitchFamily="66" charset="0"/>
              </a:rPr>
              <a:t>using </a:t>
            </a:r>
            <a:r>
              <a:rPr lang="en-US" dirty="0" smtClean="0">
                <a:latin typeface="Comic Sans MS" panose="030F0702030302020204" pitchFamily="66" charset="0"/>
              </a:rPr>
              <a:t>some</a:t>
            </a:r>
            <a:r>
              <a:rPr lang="en-US" dirty="0" smtClean="0">
                <a:latin typeface="Comic Sans MS" panose="030F0702030302020204" pitchFamily="66" charset="0"/>
              </a:rPr>
              <a:t> </a:t>
            </a:r>
            <a:r>
              <a:rPr lang="en-US" dirty="0">
                <a:latin typeface="Comic Sans MS" panose="030F0702030302020204" pitchFamily="66" charset="0"/>
              </a:rPr>
              <a:t>of the </a:t>
            </a:r>
            <a:r>
              <a:rPr lang="en-US" dirty="0" smtClean="0">
                <a:latin typeface="Comic Sans MS" panose="030F0702030302020204" pitchFamily="66" charset="0"/>
              </a:rPr>
              <a:t>words that you have thought of. Try to write 2 sentences, remember to include  capital letters and full stops.  </a:t>
            </a:r>
          </a:p>
          <a:p>
            <a:pPr marL="0" indent="0">
              <a:buNone/>
            </a:pPr>
            <a:r>
              <a:rPr lang="en-US" dirty="0" smtClean="0">
                <a:solidFill>
                  <a:schemeClr val="tx1"/>
                </a:solidFill>
                <a:latin typeface="Comic Sans MS" panose="030F0702030302020204" pitchFamily="66" charset="0"/>
              </a:rPr>
              <a:t>Did you include any ‘Tricky Words’ or vowel digraphs in your sentences?  If you did, circle them and count how many you used.</a:t>
            </a:r>
            <a:r>
              <a:rPr lang="en-US" dirty="0" smtClean="0">
                <a:solidFill>
                  <a:schemeClr val="tx1"/>
                </a:solidFill>
                <a:latin typeface="Comic Sans MS" panose="030F0702030302020204" pitchFamily="66" charset="0"/>
              </a:rPr>
              <a:t> </a:t>
            </a:r>
            <a:endParaRPr lang="en-US" dirty="0">
              <a:solidFill>
                <a:schemeClr val="tx1"/>
              </a:solidFill>
              <a:latin typeface="Comic Sans MS" panose="030F0702030302020204" pitchFamily="66" charset="0"/>
            </a:endParaRPr>
          </a:p>
          <a:p>
            <a:pPr marL="0" indent="0">
              <a:buNone/>
            </a:pPr>
            <a:r>
              <a:rPr lang="en-US" dirty="0" smtClean="0">
                <a:solidFill>
                  <a:srgbClr val="FF0000"/>
                </a:solidFill>
                <a:latin typeface="Comic Sans MS" panose="030F0702030302020204" pitchFamily="66" charset="0"/>
              </a:rPr>
              <a:t>Extension: </a:t>
            </a:r>
            <a:r>
              <a:rPr lang="en-US" dirty="0">
                <a:latin typeface="Comic Sans MS" panose="030F0702030302020204" pitchFamily="66" charset="0"/>
              </a:rPr>
              <a:t>Write down your list and create </a:t>
            </a:r>
            <a:r>
              <a:rPr lang="en-US" dirty="0" smtClean="0">
                <a:latin typeface="Comic Sans MS" panose="030F0702030302020204" pitchFamily="66" charset="0"/>
              </a:rPr>
              <a:t>a </a:t>
            </a:r>
            <a:r>
              <a:rPr lang="en-US" dirty="0">
                <a:latin typeface="Comic Sans MS" panose="030F0702030302020204" pitchFamily="66" charset="0"/>
              </a:rPr>
              <a:t>story using </a:t>
            </a:r>
            <a:r>
              <a:rPr lang="en-US" dirty="0" smtClean="0">
                <a:latin typeface="Comic Sans MS" panose="030F0702030302020204" pitchFamily="66" charset="0"/>
              </a:rPr>
              <a:t>some of the</a:t>
            </a:r>
            <a:r>
              <a:rPr lang="en-US" dirty="0" smtClean="0">
                <a:latin typeface="Comic Sans MS" panose="030F0702030302020204" pitchFamily="66" charset="0"/>
              </a:rPr>
              <a:t> </a:t>
            </a:r>
            <a:r>
              <a:rPr lang="en-US" dirty="0">
                <a:latin typeface="Comic Sans MS" panose="030F0702030302020204" pitchFamily="66" charset="0"/>
              </a:rPr>
              <a:t>rhyming words.</a:t>
            </a:r>
          </a:p>
          <a:p>
            <a:pPr marL="0" indent="0">
              <a:buNone/>
            </a:pPr>
            <a:endParaRPr lang="en-US" sz="1425" dirty="0">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67" y="148478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30467" y="1800968"/>
            <a:ext cx="7560840" cy="646331"/>
          </a:xfrm>
          <a:prstGeom prst="rect">
            <a:avLst/>
          </a:prstGeom>
          <a:noFill/>
        </p:spPr>
        <p:txBody>
          <a:bodyPr wrap="square" rtlCol="0">
            <a:spAutoFit/>
          </a:bodyPr>
          <a:lstStyle/>
          <a:p>
            <a:r>
              <a:rPr lang="en-GB" dirty="0" smtClean="0">
                <a:latin typeface="Comic Sans MS" panose="030F0702030302020204" pitchFamily="66" charset="0"/>
              </a:rPr>
              <a:t>I </a:t>
            </a:r>
            <a:r>
              <a:rPr lang="en-GB" dirty="0" smtClean="0">
                <a:latin typeface="Comic Sans MS" panose="030F0702030302020204" pitchFamily="66" charset="0"/>
              </a:rPr>
              <a:t>can generate rhyming words and use them in a </a:t>
            </a:r>
          </a:p>
          <a:p>
            <a:r>
              <a:rPr lang="en-GB" dirty="0" smtClean="0">
                <a:latin typeface="Comic Sans MS" panose="030F0702030302020204" pitchFamily="66" charset="0"/>
              </a:rPr>
              <a:t>sentence or story.</a:t>
            </a:r>
            <a:endParaRPr lang="en-GB" dirty="0">
              <a:latin typeface="Comic Sans MS" panose="030F0702030302020204" pitchFamily="66"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5681740"/>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47766" y="5915535"/>
            <a:ext cx="8143541" cy="553998"/>
          </a:xfrm>
          <a:prstGeom prst="rect">
            <a:avLst/>
          </a:prstGeom>
        </p:spPr>
        <p:txBody>
          <a:bodyPr wrap="square">
            <a:spAutoFit/>
          </a:bodyPr>
          <a:lstStyle/>
          <a:p>
            <a:r>
              <a:rPr lang="en-GB" sz="1500" dirty="0" smtClean="0">
                <a:latin typeface="Comic Sans MS" panose="030F0702030302020204" pitchFamily="66" charset="0"/>
              </a:rPr>
              <a:t>I can </a:t>
            </a:r>
            <a:r>
              <a:rPr lang="en-GB" sz="1500" dirty="0" smtClean="0">
                <a:latin typeface="Comic Sans MS" panose="030F0702030302020204" pitchFamily="66" charset="0"/>
              </a:rPr>
              <a:t>produce rhyming words </a:t>
            </a:r>
            <a:r>
              <a:rPr lang="en-GB" sz="1500" dirty="0" smtClean="0">
                <a:latin typeface="Comic Sans MS" panose="030F0702030302020204" pitchFamily="66" charset="0"/>
              </a:rPr>
              <a:t>and write a </a:t>
            </a:r>
            <a:r>
              <a:rPr lang="en-GB" sz="1500" dirty="0" smtClean="0">
                <a:latin typeface="Comic Sans MS" panose="030F0702030302020204" pitchFamily="66" charset="0"/>
              </a:rPr>
              <a:t>sentence </a:t>
            </a:r>
            <a:r>
              <a:rPr lang="en-GB" sz="1500" dirty="0" smtClean="0">
                <a:latin typeface="Comic Sans MS" panose="030F0702030302020204" pitchFamily="66" charset="0"/>
              </a:rPr>
              <a:t>or a story </a:t>
            </a:r>
            <a:r>
              <a:rPr lang="en-GB" sz="1500" dirty="0" smtClean="0">
                <a:latin typeface="Comic Sans MS" panose="030F0702030302020204" pitchFamily="66" charset="0"/>
              </a:rPr>
              <a:t>using </a:t>
            </a:r>
            <a:r>
              <a:rPr lang="en-GB" sz="1500" dirty="0" smtClean="0">
                <a:latin typeface="Comic Sans MS" panose="030F0702030302020204" pitchFamily="66" charset="0"/>
              </a:rPr>
              <a:t>some of these</a:t>
            </a:r>
            <a:r>
              <a:rPr lang="en-GB" sz="1500" dirty="0" smtClean="0">
                <a:latin typeface="Comic Sans MS" panose="030F0702030302020204" pitchFamily="66" charset="0"/>
              </a:rPr>
              <a:t> </a:t>
            </a:r>
            <a:r>
              <a:rPr lang="en-GB" sz="1500" dirty="0" smtClean="0">
                <a:latin typeface="Comic Sans MS" panose="030F0702030302020204" pitchFamily="66" charset="0"/>
              </a:rPr>
              <a:t>words</a:t>
            </a:r>
            <a:r>
              <a:rPr lang="en-GB" sz="1500" dirty="0" smtClean="0">
                <a:latin typeface="Comic Sans MS" panose="030F0702030302020204" pitchFamily="66" charset="0"/>
              </a:rPr>
              <a:t>.</a:t>
            </a:r>
          </a:p>
          <a:p>
            <a:r>
              <a:rPr lang="en-GB" sz="1500" dirty="0" smtClean="0">
                <a:latin typeface="Comic Sans MS" panose="030F0702030302020204" pitchFamily="66" charset="0"/>
              </a:rPr>
              <a:t>I can include capital letters, full stops and spell ‘Tricky Words’ accurately in my writing</a:t>
            </a:r>
            <a:r>
              <a:rPr lang="en-GB" sz="1400" dirty="0" smtClean="0">
                <a:latin typeface="Comic Sans MS" panose="030F0702030302020204" pitchFamily="66" charset="0"/>
              </a:rPr>
              <a:t>.</a:t>
            </a:r>
            <a:endParaRPr lang="en-GB" sz="1400" dirty="0">
              <a:latin typeface="Comic Sans MS" panose="030F0702030302020204" pitchFamily="66" charset="0"/>
            </a:endParaRPr>
          </a:p>
        </p:txBody>
      </p:sp>
      <p:pic>
        <p:nvPicPr>
          <p:cNvPr id="9" name="Picture 8" descr="Disney's Frozen: Sisters Love by Irishhips on Deviant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0702" y="338328"/>
            <a:ext cx="1844824" cy="2016224"/>
          </a:xfrm>
          <a:prstGeom prst="rect">
            <a:avLst/>
          </a:prstGeom>
        </p:spPr>
      </p:pic>
      <p:pic>
        <p:nvPicPr>
          <p:cNvPr id="10" name="Picture 9" descr="Olaf [Frozen] by ivanildodias on Deviant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131" y="301523"/>
            <a:ext cx="1296144" cy="1315193"/>
          </a:xfrm>
          <a:prstGeom prst="rect">
            <a:avLst/>
          </a:prstGeom>
        </p:spPr>
      </p:pic>
    </p:spTree>
    <p:extLst>
      <p:ext uri="{BB962C8B-B14F-4D97-AF65-F5344CB8AC3E}">
        <p14:creationId xmlns:p14="http://schemas.microsoft.com/office/powerpoint/2010/main" val="212241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latin typeface="Comic Sans MS" panose="030F0702030302020204" pitchFamily="66" charset="0"/>
              </a:rPr>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628650" y="1869622"/>
            <a:ext cx="7886700" cy="4273675"/>
          </a:xfrm>
        </p:spPr>
        <p:txBody>
          <a:bodyPr>
            <a:normAutofit fontScale="92500"/>
          </a:bodyPr>
          <a:lstStyle/>
          <a:p>
            <a:pPr marL="0" indent="0">
              <a:buNone/>
            </a:pPr>
            <a:r>
              <a:rPr lang="en-US" sz="2000" dirty="0">
                <a:latin typeface="Comic Sans MS" panose="030F0702030302020204" pitchFamily="66" charset="0"/>
              </a:rPr>
              <a:t>Task: Enjoy the ‘It’s a Small World’ ride. The ride shows many countries and places around the world. </a:t>
            </a:r>
          </a:p>
          <a:p>
            <a:pPr marL="0" indent="0">
              <a:buNone/>
            </a:pPr>
            <a:r>
              <a:rPr lang="en-US" sz="2000" dirty="0" smtClean="0">
                <a:latin typeface="Comic Sans MS" panose="030F0702030302020204" pitchFamily="66" charset="0"/>
              </a:rPr>
              <a:t>Can you f</a:t>
            </a:r>
            <a:r>
              <a:rPr lang="en-US" sz="2000" dirty="0" smtClean="0">
                <a:latin typeface="Comic Sans MS" panose="030F0702030302020204" pitchFamily="66" charset="0"/>
              </a:rPr>
              <a:t>ind </a:t>
            </a:r>
            <a:r>
              <a:rPr lang="en-US" sz="2000" dirty="0">
                <a:latin typeface="Comic Sans MS" panose="030F0702030302020204" pitchFamily="66" charset="0"/>
              </a:rPr>
              <a:t>out </a:t>
            </a:r>
            <a:r>
              <a:rPr lang="en-US" sz="2000" dirty="0" smtClean="0">
                <a:latin typeface="Comic Sans MS" panose="030F0702030302020204" pitchFamily="66" charset="0"/>
              </a:rPr>
              <a:t>3 </a:t>
            </a:r>
            <a:r>
              <a:rPr lang="en-US" sz="2000" dirty="0">
                <a:latin typeface="Comic Sans MS" panose="030F0702030302020204" pitchFamily="66" charset="0"/>
              </a:rPr>
              <a:t>facts about another </a:t>
            </a:r>
            <a:r>
              <a:rPr lang="en-US" sz="2000" dirty="0" smtClean="0">
                <a:latin typeface="Comic Sans MS" panose="030F0702030302020204" pitchFamily="66" charset="0"/>
              </a:rPr>
              <a:t>country.  You could present your facts in different ways, for e.g. </a:t>
            </a:r>
            <a:r>
              <a:rPr lang="en-US" sz="2000" dirty="0" smtClean="0">
                <a:latin typeface="Comic Sans MS" panose="030F0702030302020204" pitchFamily="66" charset="0"/>
              </a:rPr>
              <a:t>in</a:t>
            </a:r>
            <a:r>
              <a:rPr lang="en-US" sz="2000" dirty="0" smtClean="0">
                <a:latin typeface="Comic Sans MS" panose="030F0702030302020204" pitchFamily="66" charset="0"/>
              </a:rPr>
              <a:t> </a:t>
            </a:r>
            <a:r>
              <a:rPr lang="en-US" sz="2000" dirty="0">
                <a:latin typeface="Comic Sans MS" panose="030F0702030302020204" pitchFamily="66" charset="0"/>
              </a:rPr>
              <a:t>photos/drawings/text </a:t>
            </a:r>
            <a:r>
              <a:rPr lang="en-US" sz="2000" dirty="0" smtClean="0">
                <a:latin typeface="Comic Sans MS" panose="030F0702030302020204" pitchFamily="66" charset="0"/>
              </a:rPr>
              <a:t>or </a:t>
            </a:r>
            <a:r>
              <a:rPr lang="en-US" sz="2000" dirty="0">
                <a:latin typeface="Comic Sans MS" panose="030F0702030302020204" pitchFamily="66" charset="0"/>
              </a:rPr>
              <a:t>record yourself saying what you have found out. </a:t>
            </a:r>
          </a:p>
          <a:p>
            <a:pPr marL="0" indent="0">
              <a:buNone/>
            </a:pPr>
            <a:r>
              <a:rPr lang="en-US" sz="2000" dirty="0" smtClean="0">
                <a:solidFill>
                  <a:srgbClr val="FF0000"/>
                </a:solidFill>
                <a:latin typeface="Comic Sans MS" panose="030F0702030302020204" pitchFamily="66" charset="0"/>
              </a:rPr>
              <a:t>Extension: </a:t>
            </a:r>
            <a:r>
              <a:rPr lang="en-US" sz="2000" dirty="0" smtClean="0">
                <a:latin typeface="Comic Sans MS" panose="030F0702030302020204" pitchFamily="66" charset="0"/>
              </a:rPr>
              <a:t>Can you compare </a:t>
            </a:r>
            <a:r>
              <a:rPr lang="en-US" sz="2000" dirty="0">
                <a:latin typeface="Comic Sans MS" panose="030F0702030302020204" pitchFamily="66" charset="0"/>
              </a:rPr>
              <a:t>Scotland with another country. You </a:t>
            </a:r>
            <a:r>
              <a:rPr lang="en-US" sz="2000" dirty="0" smtClean="0">
                <a:latin typeface="Comic Sans MS" panose="030F0702030302020204" pitchFamily="66" charset="0"/>
              </a:rPr>
              <a:t>might want to </a:t>
            </a:r>
            <a:r>
              <a:rPr lang="en-US" sz="2000" dirty="0">
                <a:latin typeface="Comic Sans MS" panose="030F0702030302020204" pitchFamily="66" charset="0"/>
              </a:rPr>
              <a:t>think </a:t>
            </a:r>
            <a:r>
              <a:rPr lang="en-US" sz="2000" dirty="0" smtClean="0">
                <a:latin typeface="Comic Sans MS" panose="030F0702030302020204" pitchFamily="66" charset="0"/>
              </a:rPr>
              <a:t>about things such as,  </a:t>
            </a:r>
            <a:r>
              <a:rPr lang="en-US" sz="2000" dirty="0">
                <a:latin typeface="Comic Sans MS" panose="030F0702030302020204" pitchFamily="66" charset="0"/>
              </a:rPr>
              <a:t>weather, food, attractions/scenery, events and celebrations, flags or anything else you are interested in. </a:t>
            </a:r>
            <a:r>
              <a:rPr lang="en-US" sz="2000" dirty="0" smtClean="0">
                <a:latin typeface="Comic Sans MS" panose="030F0702030302020204" pitchFamily="66" charset="0"/>
              </a:rPr>
              <a:t>Please present your information in a poster.</a:t>
            </a:r>
            <a:endParaRPr lang="en-US" sz="2000" dirty="0">
              <a:latin typeface="Comic Sans MS" panose="030F0702030302020204" pitchFamily="66" charset="0"/>
            </a:endParaRPr>
          </a:p>
          <a:p>
            <a:pPr marL="0" indent="0">
              <a:buNone/>
            </a:pPr>
            <a:r>
              <a:rPr lang="en-US" dirty="0">
                <a:hlinkClick r:id="rId2"/>
              </a:rPr>
              <a:t>https://</a:t>
            </a:r>
            <a:r>
              <a:rPr lang="en-US" dirty="0" smtClean="0">
                <a:hlinkClick r:id="rId2"/>
              </a:rPr>
              <a:t>www.youtube.com/watch?v=I2Do309e4YU</a:t>
            </a:r>
            <a:endParaRPr lang="en-US" dirty="0" smtClean="0"/>
          </a:p>
          <a:p>
            <a:pPr marL="0" indent="0">
              <a:buNone/>
            </a:pPr>
            <a:r>
              <a:rPr lang="en-US" sz="2000" dirty="0" smtClean="0">
                <a:latin typeface="Comic Sans MS" panose="030F0702030302020204" pitchFamily="66" charset="0"/>
              </a:rPr>
              <a:t>The website below </a:t>
            </a:r>
            <a:r>
              <a:rPr lang="en-US" sz="2000" dirty="0" smtClean="0">
                <a:latin typeface="Comic Sans MS" panose="030F0702030302020204" pitchFamily="66" charset="0"/>
              </a:rPr>
              <a:t>will</a:t>
            </a:r>
            <a:r>
              <a:rPr lang="en-US" sz="2000" dirty="0" smtClean="0">
                <a:latin typeface="Comic Sans MS" panose="030F0702030302020204" pitchFamily="66" charset="0"/>
              </a:rPr>
              <a:t> </a:t>
            </a:r>
            <a:r>
              <a:rPr lang="en-US" sz="2000" dirty="0" smtClean="0">
                <a:latin typeface="Comic Sans MS" panose="030F0702030302020204" pitchFamily="66" charset="0"/>
              </a:rPr>
              <a:t>help with information about different countries.</a:t>
            </a:r>
          </a:p>
          <a:p>
            <a:pPr marL="0" indent="0">
              <a:buNone/>
            </a:pPr>
            <a:r>
              <a:rPr lang="en-GB" dirty="0" smtClean="0">
                <a:hlinkClick r:id="rId3"/>
              </a:rPr>
              <a:t>https</a:t>
            </a:r>
            <a:r>
              <a:rPr lang="en-GB" dirty="0">
                <a:hlinkClick r:id="rId3"/>
              </a:rPr>
              <a:t>://kids.nationalgeographic.com/explore/countries/</a:t>
            </a:r>
            <a:endParaRPr lang="en-US"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6469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0328" y="1233214"/>
            <a:ext cx="7560840" cy="369332"/>
          </a:xfrm>
          <a:prstGeom prst="rect">
            <a:avLst/>
          </a:prstGeom>
          <a:noFill/>
        </p:spPr>
        <p:txBody>
          <a:bodyPr wrap="square" rtlCol="0">
            <a:spAutoFit/>
          </a:bodyPr>
          <a:lstStyle/>
          <a:p>
            <a:r>
              <a:rPr lang="en-GB" dirty="0" smtClean="0">
                <a:latin typeface="Comic Sans MS" panose="030F0702030302020204" pitchFamily="66" charset="0"/>
              </a:rPr>
              <a:t>I am learning about other countries and cultures.</a:t>
            </a:r>
            <a:endParaRPr lang="en-GB" dirty="0">
              <a:latin typeface="Comic Sans MS" panose="030F0702030302020204" pitchFamily="66"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5877193"/>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20106" y="6158541"/>
            <a:ext cx="8201284" cy="646331"/>
          </a:xfrm>
          <a:prstGeom prst="rect">
            <a:avLst/>
          </a:prstGeom>
        </p:spPr>
        <p:txBody>
          <a:bodyPr wrap="none">
            <a:spAutoFit/>
          </a:bodyPr>
          <a:lstStyle/>
          <a:p>
            <a:r>
              <a:rPr lang="en-GB" dirty="0" smtClean="0">
                <a:latin typeface="Comic Sans MS" panose="030F0702030302020204" pitchFamily="66" charset="0"/>
              </a:rPr>
              <a:t>I can find out 3 facts about another country. </a:t>
            </a:r>
          </a:p>
          <a:p>
            <a:r>
              <a:rPr lang="en-GB" dirty="0" smtClean="0">
                <a:latin typeface="Comic Sans MS" panose="030F0702030302020204" pitchFamily="66" charset="0"/>
              </a:rPr>
              <a:t>I can compare another country to </a:t>
            </a:r>
            <a:r>
              <a:rPr lang="en-GB" dirty="0" smtClean="0">
                <a:latin typeface="Comic Sans MS" panose="030F0702030302020204" pitchFamily="66" charset="0"/>
              </a:rPr>
              <a:t>Scotland and share my ideas in a poster.</a:t>
            </a:r>
            <a:endParaRPr lang="en-GB" dirty="0">
              <a:latin typeface="Comic Sans MS" panose="030F0702030302020204" pitchFamily="66" charset="0"/>
            </a:endParaRPr>
          </a:p>
        </p:txBody>
      </p:sp>
      <p:pic>
        <p:nvPicPr>
          <p:cNvPr id="9" name="Picture 8" descr="Disneyland Resort Hong Kong China | It's a Small Worl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7" y="268040"/>
            <a:ext cx="1687907" cy="1323016"/>
          </a:xfrm>
          <a:prstGeom prst="rect">
            <a:avLst/>
          </a:prstGeom>
        </p:spPr>
      </p:pic>
      <p:pic>
        <p:nvPicPr>
          <p:cNvPr id="10" name="Picture 9" descr="German crime | Mrs. Peabody Investigat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805" y="268040"/>
            <a:ext cx="1331742" cy="935549"/>
          </a:xfrm>
          <a:prstGeom prst="rect">
            <a:avLst/>
          </a:prstGeom>
        </p:spPr>
      </p:pic>
    </p:spTree>
    <p:extLst>
      <p:ext uri="{BB962C8B-B14F-4D97-AF65-F5344CB8AC3E}">
        <p14:creationId xmlns:p14="http://schemas.microsoft.com/office/powerpoint/2010/main" val="3078412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latin typeface="Comic Sans MS" panose="030F0702030302020204" pitchFamily="66" charset="0"/>
              </a:rPr>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628650" y="2218062"/>
            <a:ext cx="7886700" cy="3604022"/>
          </a:xfrm>
        </p:spPr>
        <p:txBody>
          <a:bodyPr>
            <a:normAutofit fontScale="92500" lnSpcReduction="10000"/>
          </a:bodyPr>
          <a:lstStyle/>
          <a:p>
            <a:pPr marL="0" indent="0">
              <a:buNone/>
            </a:pPr>
            <a:r>
              <a:rPr lang="en-US" dirty="0">
                <a:latin typeface="Comic Sans MS" panose="030F0702030302020204" pitchFamily="66" charset="0"/>
              </a:rPr>
              <a:t>Take a tour of Donald Duck’s house boat. What can you see? Draw and label </a:t>
            </a:r>
            <a:r>
              <a:rPr lang="en-US" dirty="0">
                <a:solidFill>
                  <a:srgbClr val="FF0000"/>
                </a:solidFill>
                <a:latin typeface="Comic Sans MS" panose="030F0702030302020204" pitchFamily="66" charset="0"/>
              </a:rPr>
              <a:t>5</a:t>
            </a:r>
            <a:r>
              <a:rPr lang="en-US" dirty="0">
                <a:latin typeface="Comic Sans MS" panose="030F0702030302020204" pitchFamily="66" charset="0"/>
              </a:rPr>
              <a:t> things that you can see inside his house.</a:t>
            </a:r>
          </a:p>
          <a:p>
            <a:pPr marL="0" indent="0">
              <a:buNone/>
            </a:pPr>
            <a:r>
              <a:rPr lang="en-US" dirty="0" smtClean="0">
                <a:latin typeface="Comic Sans MS" panose="030F0702030302020204" pitchFamily="66" charset="0"/>
              </a:rPr>
              <a:t>Write 2/3 sentences about </a:t>
            </a:r>
            <a:r>
              <a:rPr lang="en-US" dirty="0">
                <a:latin typeface="Comic Sans MS" panose="030F0702030302020204" pitchFamily="66" charset="0"/>
              </a:rPr>
              <a:t>how Donald Duck’s house is different to yours, for example, my windows are not circles and I do not dry my washing on my roof</a:t>
            </a:r>
            <a:r>
              <a:rPr lang="en-US" dirty="0" smtClean="0">
                <a:latin typeface="Comic Sans MS" panose="030F0702030302020204" pitchFamily="66" charset="0"/>
              </a:rPr>
              <a:t>!  How many similarities and differences do you notice?</a:t>
            </a:r>
          </a:p>
          <a:p>
            <a:pPr marL="0" indent="0">
              <a:buNone/>
            </a:pPr>
            <a:endParaRPr lang="en-US" dirty="0">
              <a:latin typeface="Comic Sans MS" panose="030F0702030302020204" pitchFamily="66" charset="0"/>
            </a:endParaRPr>
          </a:p>
          <a:p>
            <a:pPr marL="0" indent="0">
              <a:buNone/>
            </a:pPr>
            <a:r>
              <a:rPr lang="en-US" dirty="0">
                <a:hlinkClick r:id="rId2"/>
              </a:rPr>
              <a:t>https://www.youtube.com/watch?v=XERRGapwSVQ&amp;t=17s</a:t>
            </a:r>
            <a:endParaRPr lang="en-US" dirty="0"/>
          </a:p>
          <a:p>
            <a:pPr marL="0" indent="0">
              <a:buNone/>
            </a:pPr>
            <a:endParaRPr lang="en-US" dirty="0">
              <a:latin typeface="Comic Sans MS" panose="030F0702030302020204" pitchFamily="66" charset="0"/>
            </a:endParaRPr>
          </a:p>
          <a:p>
            <a:pPr marL="0" indent="0">
              <a:buNone/>
            </a:pPr>
            <a:r>
              <a:rPr lang="en-GB" sz="1425" dirty="0" smtClean="0">
                <a:latin typeface="Comic Sans MS" panose="030F0702030302020204" pitchFamily="66" charset="0"/>
              </a:rPr>
              <a:t>.</a:t>
            </a:r>
            <a:endParaRPr lang="en-GB" sz="1425" dirty="0">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2462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0328" y="1489321"/>
            <a:ext cx="7560840" cy="923330"/>
          </a:xfrm>
          <a:prstGeom prst="rect">
            <a:avLst/>
          </a:prstGeom>
          <a:noFill/>
        </p:spPr>
        <p:txBody>
          <a:bodyPr wrap="square" rtlCol="0">
            <a:spAutoFit/>
          </a:bodyPr>
          <a:lstStyle/>
          <a:p>
            <a:r>
              <a:rPr lang="en-GB" dirty="0" smtClean="0">
                <a:latin typeface="Comic Sans MS" panose="030F0702030302020204" pitchFamily="66" charset="0"/>
              </a:rPr>
              <a:t>I </a:t>
            </a:r>
            <a:r>
              <a:rPr lang="en-GB" dirty="0">
                <a:latin typeface="Comic Sans MS" panose="030F0702030302020204" pitchFamily="66" charset="0"/>
              </a:rPr>
              <a:t>can make an attempt to </a:t>
            </a:r>
            <a:r>
              <a:rPr lang="en-GB" dirty="0" smtClean="0">
                <a:latin typeface="Comic Sans MS" panose="030F0702030302020204" pitchFamily="66" charset="0"/>
              </a:rPr>
              <a:t>spell </a:t>
            </a:r>
            <a:r>
              <a:rPr lang="en-GB" dirty="0">
                <a:latin typeface="Comic Sans MS" panose="030F0702030302020204" pitchFamily="66" charset="0"/>
              </a:rPr>
              <a:t>words </a:t>
            </a:r>
            <a:r>
              <a:rPr lang="en-GB" dirty="0" smtClean="0">
                <a:latin typeface="Comic Sans MS" panose="030F0702030302020204" pitchFamily="66" charset="0"/>
              </a:rPr>
              <a:t>correctly using </a:t>
            </a:r>
            <a:r>
              <a:rPr lang="en-GB" dirty="0">
                <a:latin typeface="Comic Sans MS" panose="030F0702030302020204" pitchFamily="66" charset="0"/>
              </a:rPr>
              <a:t>my ‘sound-box’ </a:t>
            </a:r>
            <a:r>
              <a:rPr lang="en-GB" dirty="0" smtClean="0">
                <a:latin typeface="Comic Sans MS" panose="030F0702030302020204" pitchFamily="66" charset="0"/>
              </a:rPr>
              <a:t>and knowledge of letter patterns.</a:t>
            </a: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38395"/>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09189" y="5877191"/>
            <a:ext cx="8249374" cy="646331"/>
          </a:xfrm>
          <a:prstGeom prst="rect">
            <a:avLst/>
          </a:prstGeom>
        </p:spPr>
        <p:txBody>
          <a:bodyPr wrap="none">
            <a:spAutoFit/>
          </a:bodyPr>
          <a:lstStyle/>
          <a:p>
            <a:r>
              <a:rPr lang="en-GB" dirty="0" smtClean="0">
                <a:latin typeface="Comic Sans MS" panose="030F0702030302020204" pitchFamily="66" charset="0"/>
              </a:rPr>
              <a:t>I can draw in detail and use my knowledge of sounds and to spell words. </a:t>
            </a:r>
          </a:p>
          <a:p>
            <a:r>
              <a:rPr lang="en-GB" dirty="0" smtClean="0">
                <a:latin typeface="Comic Sans MS" panose="030F0702030302020204" pitchFamily="66" charset="0"/>
              </a:rPr>
              <a:t>I can compare my home to others and observe similarities and differences.</a:t>
            </a:r>
            <a:endParaRPr lang="en-GB" dirty="0">
              <a:latin typeface="Comic Sans MS" panose="030F0702030302020204" pitchFamily="66" charset="0"/>
            </a:endParaRPr>
          </a:p>
        </p:txBody>
      </p:sp>
      <p:pic>
        <p:nvPicPr>
          <p:cNvPr id="8" name="Picture 7" descr="Donald Duck PNG Transparent Images | PNG 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691" y="338328"/>
            <a:ext cx="1393328" cy="1252728"/>
          </a:xfrm>
          <a:prstGeom prst="rect">
            <a:avLst/>
          </a:prstGeom>
        </p:spPr>
      </p:pic>
      <p:pic>
        <p:nvPicPr>
          <p:cNvPr id="10" name="Picture 9" descr="File:Writing.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961" y="212759"/>
            <a:ext cx="1280456" cy="1350523"/>
          </a:xfrm>
          <a:prstGeom prst="rect">
            <a:avLst/>
          </a:prstGeom>
        </p:spPr>
      </p:pic>
    </p:spTree>
    <p:extLst>
      <p:ext uri="{BB962C8B-B14F-4D97-AF65-F5344CB8AC3E}">
        <p14:creationId xmlns:p14="http://schemas.microsoft.com/office/powerpoint/2010/main" val="989615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4595</TotalTime>
  <Words>970</Words>
  <Application>Microsoft Office PowerPoint</Application>
  <PresentationFormat>On-screen Show (4:3)</PresentationFormat>
  <Paragraphs>84</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Candara</vt:lpstr>
      <vt:lpstr>Comic Sans MS</vt:lpstr>
      <vt:lpstr>Symbol</vt:lpstr>
      <vt:lpstr>Waveform</vt:lpstr>
      <vt:lpstr>Monday 22nd June Lundi 22 Juin </vt:lpstr>
      <vt:lpstr>PowerPoint Presentation</vt:lpstr>
      <vt:lpstr>Disney Virtual Trip</vt:lpstr>
      <vt:lpstr>Monday 22nd June </vt:lpstr>
      <vt:lpstr>Art</vt:lpstr>
      <vt:lpstr>Numeracy</vt:lpstr>
      <vt:lpstr>Literacy</vt:lpstr>
      <vt:lpstr>IDL</vt:lpstr>
      <vt:lpstr>Writing</vt:lpstr>
      <vt:lpstr>PowerPoint Presentation</vt:lpstr>
      <vt:lpstr>Well-being Indicator Activities</vt:lpstr>
      <vt:lpstr>Well-being Indicator Activities</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Fiona MacKenzie-Washington</cp:lastModifiedBy>
  <cp:revision>269</cp:revision>
  <dcterms:created xsi:type="dcterms:W3CDTF">2020-03-21T18:06:53Z</dcterms:created>
  <dcterms:modified xsi:type="dcterms:W3CDTF">2020-06-19T09:03:55Z</dcterms:modified>
</cp:coreProperties>
</file>