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3080689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2725395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3157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1057560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3379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3712009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1582783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194727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105901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83281E-EC4D-4D85-948C-35F39CACEECB}"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9465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83281E-EC4D-4D85-948C-35F39CACEECB}"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155743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83281E-EC4D-4D85-948C-35F39CACEECB}" type="datetimeFigureOut">
              <a:rPr lang="en-GB" smtClean="0"/>
              <a:t>14/06/2020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30327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83281E-EC4D-4D85-948C-35F39CACEECB}" type="datetimeFigureOut">
              <a:rPr lang="en-GB" smtClean="0"/>
              <a:t>14/06/2020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282996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3281E-EC4D-4D85-948C-35F39CACEECB}" type="datetimeFigureOut">
              <a:rPr lang="en-GB" smtClean="0"/>
              <a:t>14/06/2020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413888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83281E-EC4D-4D85-948C-35F39CACEECB}"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3439040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B83281E-EC4D-4D85-948C-35F39CACEECB}"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CF36D-23B3-4200-9981-3A42BFF46C71}" type="slidenum">
              <a:rPr lang="en-GB" smtClean="0"/>
              <a:t>‹#›</a:t>
            </a:fld>
            <a:endParaRPr lang="en-GB"/>
          </a:p>
        </p:txBody>
      </p:sp>
    </p:spTree>
    <p:extLst>
      <p:ext uri="{BB962C8B-B14F-4D97-AF65-F5344CB8AC3E}">
        <p14:creationId xmlns:p14="http://schemas.microsoft.com/office/powerpoint/2010/main" val="112363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83281E-EC4D-4D85-948C-35F39CACEECB}" type="datetimeFigureOut">
              <a:rPr lang="en-GB" smtClean="0"/>
              <a:t>14/06/2020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5CF36D-23B3-4200-9981-3A42BFF46C71}" type="slidenum">
              <a:rPr lang="en-GB" smtClean="0"/>
              <a:t>‹#›</a:t>
            </a:fld>
            <a:endParaRPr lang="en-GB"/>
          </a:p>
        </p:txBody>
      </p:sp>
    </p:spTree>
    <p:extLst>
      <p:ext uri="{BB962C8B-B14F-4D97-AF65-F5344CB8AC3E}">
        <p14:creationId xmlns:p14="http://schemas.microsoft.com/office/powerpoint/2010/main" val="1055327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8160" y="901642"/>
            <a:ext cx="9144000" cy="3149191"/>
          </a:xfrm>
        </p:spPr>
        <p:txBody>
          <a:bodyPr>
            <a:normAutofit/>
          </a:bodyPr>
          <a:lstStyle/>
          <a:p>
            <a:pPr algn="ctr"/>
            <a:r>
              <a:rPr lang="en-GB" b="1" dirty="0" smtClean="0">
                <a:solidFill>
                  <a:srgbClr val="7030A0"/>
                </a:solidFill>
              </a:rPr>
              <a:t>DIARY </a:t>
            </a:r>
            <a:r>
              <a:rPr lang="en-GB" b="1" dirty="0">
                <a:solidFill>
                  <a:srgbClr val="7030A0"/>
                </a:solidFill>
              </a:rPr>
              <a:t/>
            </a:r>
            <a:br>
              <a:rPr lang="en-GB" b="1" dirty="0">
                <a:solidFill>
                  <a:srgbClr val="7030A0"/>
                </a:solidFill>
              </a:rPr>
            </a:br>
            <a:r>
              <a:rPr lang="en-GB" b="1" dirty="0">
                <a:solidFill>
                  <a:srgbClr val="7030A0"/>
                </a:solidFill>
              </a:rPr>
              <a:t>for </a:t>
            </a:r>
            <a:r>
              <a:rPr lang="en-GB" b="1" dirty="0" smtClean="0">
                <a:solidFill>
                  <a:srgbClr val="7030A0"/>
                </a:solidFill>
              </a:rPr>
              <a:t>the week commencing 15th June 2020</a:t>
            </a:r>
            <a:endParaRPr lang="en-GB" b="1" dirty="0">
              <a:solidFill>
                <a:srgbClr val="7030A0"/>
              </a:solidFill>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849143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195" y="104503"/>
            <a:ext cx="9078686" cy="7571303"/>
          </a:xfrm>
          <a:prstGeom prst="rect">
            <a:avLst/>
          </a:prstGeom>
          <a:noFill/>
        </p:spPr>
        <p:txBody>
          <a:bodyPr wrap="square" rtlCol="0">
            <a:spAutoFit/>
          </a:bodyPr>
          <a:lstStyle/>
          <a:p>
            <a:r>
              <a:rPr lang="en-GB" sz="1600" dirty="0" smtClean="0"/>
              <a:t>Dear Parents and Carers,</a:t>
            </a:r>
          </a:p>
          <a:p>
            <a:endParaRPr lang="en-GB" sz="1600" dirty="0"/>
          </a:p>
          <a:p>
            <a:r>
              <a:rPr lang="en-GB" sz="1600" dirty="0" smtClean="0"/>
              <a:t>We are now into the last two weeks of our summer term.  </a:t>
            </a:r>
          </a:p>
          <a:p>
            <a:endParaRPr lang="en-GB" sz="1600" dirty="0"/>
          </a:p>
          <a:p>
            <a:r>
              <a:rPr lang="en-GB" sz="1600" dirty="0" smtClean="0"/>
              <a:t>Thank you to everyone who uploaded or emailed me your buddy letters – they are fantastic, I think the nursery children are very lucky to have such wonderful buddies.</a:t>
            </a:r>
          </a:p>
          <a:p>
            <a:endParaRPr lang="en-GB" sz="1600" dirty="0"/>
          </a:p>
          <a:p>
            <a:r>
              <a:rPr lang="en-GB" sz="1600" dirty="0" smtClean="0"/>
              <a:t>We will not be following our usual weekly diary for this week because of our Marches holiday on Tuesday 16</a:t>
            </a:r>
            <a:r>
              <a:rPr lang="en-GB" sz="1600" baseline="30000" dirty="0" smtClean="0"/>
              <a:t>th</a:t>
            </a:r>
            <a:r>
              <a:rPr lang="en-GB" sz="1600" dirty="0" smtClean="0"/>
              <a:t> and our </a:t>
            </a:r>
            <a:r>
              <a:rPr lang="en-GB" sz="1600" b="1" dirty="0" smtClean="0">
                <a:solidFill>
                  <a:srgbClr val="7030A0"/>
                </a:solidFill>
              </a:rPr>
              <a:t>Sports days on Wednesday 17</a:t>
            </a:r>
            <a:r>
              <a:rPr lang="en-GB" sz="1600" b="1" baseline="30000" dirty="0" smtClean="0">
                <a:solidFill>
                  <a:srgbClr val="7030A0"/>
                </a:solidFill>
              </a:rPr>
              <a:t>th</a:t>
            </a:r>
            <a:r>
              <a:rPr lang="en-GB" sz="1600" b="1" dirty="0" smtClean="0">
                <a:solidFill>
                  <a:srgbClr val="7030A0"/>
                </a:solidFill>
              </a:rPr>
              <a:t> and Thursday 18</a:t>
            </a:r>
            <a:r>
              <a:rPr lang="en-GB" sz="1600" b="1" baseline="30000" dirty="0" smtClean="0">
                <a:solidFill>
                  <a:srgbClr val="7030A0"/>
                </a:solidFill>
              </a:rPr>
              <a:t>th</a:t>
            </a:r>
            <a:r>
              <a:rPr lang="en-GB" sz="1600" b="1" dirty="0" smtClean="0">
                <a:solidFill>
                  <a:srgbClr val="7030A0"/>
                </a:solidFill>
              </a:rPr>
              <a:t> </a:t>
            </a:r>
            <a:r>
              <a:rPr lang="en-GB" sz="1600" dirty="0" smtClean="0"/>
              <a:t>of this week.  </a:t>
            </a:r>
            <a:r>
              <a:rPr lang="en-GB" sz="1600" dirty="0" smtClean="0"/>
              <a:t>Remember to check out your PE Team on Teams </a:t>
            </a:r>
            <a:r>
              <a:rPr lang="en-GB" sz="1600" dirty="0" smtClean="0"/>
              <a:t>and </a:t>
            </a:r>
            <a:r>
              <a:rPr lang="en-GB" sz="1600" dirty="0" smtClean="0"/>
              <a:t>look </a:t>
            </a:r>
            <a:r>
              <a:rPr lang="en-GB" sz="1600" dirty="0" smtClean="0"/>
              <a:t>out for instructions from Mrs Bell this week!</a:t>
            </a:r>
          </a:p>
          <a:p>
            <a:endParaRPr lang="en-GB" sz="1600" dirty="0"/>
          </a:p>
          <a:p>
            <a:r>
              <a:rPr lang="en-GB" sz="1600" dirty="0" smtClean="0"/>
              <a:t>I will soon be passing on information to your new class teacher.  Most of you upload your numeracy work to your numeracy folder and I can see where you are up to with your work.  For those of you who do not upload your work – I know that most of you have done it, could you just confirm this for me on Posts or email me directly to </a:t>
            </a:r>
            <a:r>
              <a:rPr lang="en-GB" sz="1600" b="1" dirty="0" smtClean="0">
                <a:solidFill>
                  <a:srgbClr val="7030A0"/>
                </a:solidFill>
              </a:rPr>
              <a:t>: </a:t>
            </a:r>
            <a:r>
              <a:rPr lang="en-GB" sz="1600" b="1" dirty="0" err="1" smtClean="0">
                <a:solidFill>
                  <a:srgbClr val="7030A0"/>
                </a:solidFill>
              </a:rPr>
              <a:t>jane.peters@westlothian</a:t>
            </a:r>
            <a:r>
              <a:rPr lang="en-GB" sz="1600" b="1" dirty="0" smtClean="0">
                <a:solidFill>
                  <a:srgbClr val="7030A0"/>
                </a:solidFill>
              </a:rPr>
              <a:t> .org.uk </a:t>
            </a:r>
            <a:r>
              <a:rPr lang="en-GB" sz="1600" dirty="0" smtClean="0"/>
              <a:t>just confirming that you have completed all the H5 pages I have asked you to do.  I will need to confirm this with your new class teacher for next year.  Next week we will do some numeracy revision.</a:t>
            </a:r>
          </a:p>
          <a:p>
            <a:endParaRPr lang="en-GB" sz="1600" dirty="0"/>
          </a:p>
          <a:p>
            <a:r>
              <a:rPr lang="en-GB" sz="1600" dirty="0" smtClean="0"/>
              <a:t>I hope you have a very happy Marches week, remember to post and upload anything to do with our Marches and Space activities.   I will be on Posts so you can keep in touch with me at any time.  Stay safe and I will speak to you soon.</a:t>
            </a:r>
          </a:p>
          <a:p>
            <a:endParaRPr lang="en-GB" sz="1600" dirty="0"/>
          </a:p>
          <a:p>
            <a:r>
              <a:rPr lang="en-GB" sz="1600" dirty="0" smtClean="0"/>
              <a:t>Kind Regards</a:t>
            </a:r>
          </a:p>
          <a:p>
            <a:endParaRPr lang="en-GB" sz="1600" dirty="0"/>
          </a:p>
          <a:p>
            <a:r>
              <a:rPr lang="en-GB" sz="1600" dirty="0" smtClean="0"/>
              <a:t>Mrs Peters</a:t>
            </a:r>
          </a:p>
          <a:p>
            <a:endParaRPr lang="en-GB" dirty="0"/>
          </a:p>
          <a:p>
            <a:endParaRPr lang="en-GB" dirty="0"/>
          </a:p>
          <a:p>
            <a:endParaRPr lang="en-GB" dirty="0"/>
          </a:p>
        </p:txBody>
      </p:sp>
    </p:spTree>
    <p:extLst>
      <p:ext uri="{BB962C8B-B14F-4D97-AF65-F5344CB8AC3E}">
        <p14:creationId xmlns:p14="http://schemas.microsoft.com/office/powerpoint/2010/main" val="2088169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 descr="Smiling worm"/>
          <p:cNvSpPr>
            <a:spLocks noChangeAspect="1" noChangeArrowheads="1"/>
          </p:cNvSpPr>
          <p:nvPr/>
        </p:nvSpPr>
        <p:spPr bwMode="auto">
          <a:xfrm>
            <a:off x="0" y="0"/>
            <a:ext cx="304800" cy="70539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Rectangle 2"/>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p:nvPr/>
        </p:nvSpPr>
        <p:spPr>
          <a:xfrm>
            <a:off x="1247807" y="705394"/>
            <a:ext cx="7130478" cy="1754326"/>
          </a:xfrm>
          <a:prstGeom prst="rect">
            <a:avLst/>
          </a:prstGeom>
        </p:spPr>
        <p:txBody>
          <a:bodyPr wrap="none">
            <a:spAutoFit/>
          </a:bodyPr>
          <a:lstStyle/>
          <a:p>
            <a:r>
              <a:rPr lang="en-GB" b="1" dirty="0">
                <a:solidFill>
                  <a:srgbClr val="7030A0"/>
                </a:solidFill>
                <a:latin typeface="Comic Sans MS" panose="030F0702030302020204" pitchFamily="66" charset="0"/>
              </a:rPr>
              <a:t>Online </a:t>
            </a:r>
            <a:r>
              <a:rPr lang="en-GB" b="1" dirty="0" smtClean="0">
                <a:solidFill>
                  <a:srgbClr val="7030A0"/>
                </a:solidFill>
                <a:latin typeface="Comic Sans MS" panose="030F0702030302020204" pitchFamily="66" charset="0"/>
              </a:rPr>
              <a:t>Lesson </a:t>
            </a:r>
            <a:r>
              <a:rPr lang="en-GB" b="1" dirty="0">
                <a:solidFill>
                  <a:srgbClr val="7030A0"/>
                </a:solidFill>
                <a:latin typeface="Comic Sans MS" panose="030F0702030302020204" pitchFamily="66" charset="0"/>
              </a:rPr>
              <a:t>this </a:t>
            </a:r>
            <a:r>
              <a:rPr lang="en-GB" b="1" dirty="0" smtClean="0">
                <a:solidFill>
                  <a:srgbClr val="7030A0"/>
                </a:solidFill>
                <a:latin typeface="Comic Sans MS" panose="030F0702030302020204" pitchFamily="66" charset="0"/>
              </a:rPr>
              <a:t>week</a:t>
            </a:r>
          </a:p>
          <a:p>
            <a:endParaRPr lang="en-GB" b="1" dirty="0">
              <a:solidFill>
                <a:srgbClr val="009900"/>
              </a:solidFill>
              <a:latin typeface="Comic Sans MS" panose="030F0702030302020204" pitchFamily="66" charset="0"/>
            </a:endParaRPr>
          </a:p>
          <a:p>
            <a:endParaRPr lang="en-GB" b="1" dirty="0" smtClean="0">
              <a:solidFill>
                <a:srgbClr val="009900"/>
              </a:solidFill>
              <a:latin typeface="Comic Sans MS" panose="030F0702030302020204" pitchFamily="66" charset="0"/>
            </a:endParaRPr>
          </a:p>
          <a:p>
            <a:r>
              <a:rPr lang="en-GB" dirty="0" smtClean="0">
                <a:solidFill>
                  <a:srgbClr val="FF3399"/>
                </a:solidFill>
                <a:latin typeface="Comic Sans MS" panose="030F0702030302020204" pitchFamily="66" charset="0"/>
              </a:rPr>
              <a:t>Monday  </a:t>
            </a:r>
            <a:r>
              <a:rPr lang="en-GB" dirty="0" smtClean="0">
                <a:latin typeface="Comic Sans MS" panose="030F0702030302020204" pitchFamily="66" charset="0"/>
              </a:rPr>
              <a:t> </a:t>
            </a:r>
            <a:r>
              <a:rPr lang="en-GB" dirty="0">
                <a:latin typeface="Comic Sans MS" panose="030F0702030302020204" pitchFamily="66" charset="0"/>
              </a:rPr>
              <a:t>–       </a:t>
            </a:r>
            <a:r>
              <a:rPr lang="en-GB" dirty="0" smtClean="0">
                <a:latin typeface="Comic Sans MS" panose="030F0702030302020204" pitchFamily="66" charset="0"/>
              </a:rPr>
              <a:t>Sports  </a:t>
            </a:r>
            <a:r>
              <a:rPr lang="en-GB" dirty="0">
                <a:latin typeface="Comic Sans MS" panose="030F0702030302020204" pitchFamily="66" charset="0"/>
              </a:rPr>
              <a:t>QUIZ   - (Explorers’ Group)      10.30 am</a:t>
            </a:r>
          </a:p>
          <a:p>
            <a:r>
              <a:rPr lang="en-GB" dirty="0">
                <a:latin typeface="Comic Sans MS" panose="030F0702030302020204" pitchFamily="66" charset="0"/>
              </a:rPr>
              <a:t>                       </a:t>
            </a:r>
            <a:r>
              <a:rPr lang="en-GB" dirty="0" smtClean="0">
                <a:latin typeface="Comic Sans MS" panose="030F0702030302020204" pitchFamily="66" charset="0"/>
              </a:rPr>
              <a:t> Sports  </a:t>
            </a:r>
            <a:r>
              <a:rPr lang="en-GB" dirty="0">
                <a:latin typeface="Comic Sans MS" panose="030F0702030302020204" pitchFamily="66" charset="0"/>
              </a:rPr>
              <a:t>QUIZ  - (Adventurers’ Group)  11.15  am</a:t>
            </a:r>
          </a:p>
          <a:p>
            <a:endParaRPr lang="en-GB" b="1" dirty="0">
              <a:solidFill>
                <a:srgbClr val="009900"/>
              </a:solidFill>
              <a:latin typeface="Comic Sans MS" panose="030F0702030302020204" pitchFamily="66" charset="0"/>
            </a:endParaRPr>
          </a:p>
        </p:txBody>
      </p:sp>
    </p:spTree>
    <p:extLst>
      <p:ext uri="{BB962C8B-B14F-4D97-AF65-F5344CB8AC3E}">
        <p14:creationId xmlns:p14="http://schemas.microsoft.com/office/powerpoint/2010/main" val="3003264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879" y="656409"/>
            <a:ext cx="9518953" cy="4370427"/>
          </a:xfrm>
          <a:prstGeom prst="rect">
            <a:avLst/>
          </a:prstGeom>
          <a:noFill/>
        </p:spPr>
        <p:txBody>
          <a:bodyPr wrap="none" rtlCol="0">
            <a:spAutoFit/>
          </a:bodyPr>
          <a:lstStyle/>
          <a:p>
            <a:r>
              <a:rPr lang="en-GB" sz="4000" dirty="0">
                <a:solidFill>
                  <a:srgbClr val="CC6600"/>
                </a:solidFill>
              </a:rPr>
              <a:t>Explorers’ Group  </a:t>
            </a:r>
            <a:r>
              <a:rPr lang="en-GB" sz="4000" dirty="0" smtClean="0">
                <a:solidFill>
                  <a:srgbClr val="CC6600"/>
                </a:solidFill>
              </a:rPr>
              <a:t>10.30 pm Monday</a:t>
            </a:r>
            <a:endParaRPr lang="en-GB" dirty="0"/>
          </a:p>
          <a:p>
            <a:r>
              <a:rPr lang="en-GB" dirty="0"/>
              <a:t>Sienna Blackwood, Sofia Brice, Katie Byrne, James Cowie, Liam Gordon, Lewis Kerr, </a:t>
            </a:r>
          </a:p>
          <a:p>
            <a:r>
              <a:rPr lang="en-GB" dirty="0"/>
              <a:t>Boyd </a:t>
            </a:r>
            <a:r>
              <a:rPr lang="en-GB" dirty="0" err="1" smtClean="0"/>
              <a:t>Mackin</a:t>
            </a:r>
            <a:r>
              <a:rPr lang="en-GB" dirty="0" smtClean="0"/>
              <a:t>, Jasper </a:t>
            </a:r>
            <a:r>
              <a:rPr lang="en-GB" dirty="0"/>
              <a:t>Martin, Finlay Paton, Sandra </a:t>
            </a:r>
            <a:r>
              <a:rPr lang="en-GB" dirty="0" err="1"/>
              <a:t>Pawlowska</a:t>
            </a:r>
            <a:r>
              <a:rPr lang="en-GB" dirty="0"/>
              <a:t>, Ellie </a:t>
            </a:r>
            <a:r>
              <a:rPr lang="en-GB" dirty="0" err="1"/>
              <a:t>Perrie</a:t>
            </a:r>
            <a:r>
              <a:rPr lang="en-GB" dirty="0"/>
              <a:t>, Abigail </a:t>
            </a:r>
            <a:r>
              <a:rPr lang="en-GB" dirty="0" err="1"/>
              <a:t>Ponton</a:t>
            </a:r>
            <a:r>
              <a:rPr lang="en-GB" dirty="0"/>
              <a:t>, </a:t>
            </a:r>
          </a:p>
          <a:p>
            <a:r>
              <a:rPr lang="en-GB" dirty="0"/>
              <a:t>Lyle Tavern.</a:t>
            </a:r>
          </a:p>
          <a:p>
            <a:endParaRPr lang="en-GB" dirty="0"/>
          </a:p>
          <a:p>
            <a:endParaRPr lang="en-GB" dirty="0"/>
          </a:p>
          <a:p>
            <a:endParaRPr lang="en-GB" dirty="0"/>
          </a:p>
          <a:p>
            <a:r>
              <a:rPr lang="en-GB" sz="4000" dirty="0">
                <a:solidFill>
                  <a:srgbClr val="008000"/>
                </a:solidFill>
              </a:rPr>
              <a:t>Adventurers’ Group </a:t>
            </a:r>
            <a:r>
              <a:rPr lang="en-GB" sz="4000" dirty="0" smtClean="0">
                <a:solidFill>
                  <a:srgbClr val="008000"/>
                </a:solidFill>
              </a:rPr>
              <a:t>11.15 pm Monday</a:t>
            </a:r>
            <a:endParaRPr lang="en-GB" dirty="0"/>
          </a:p>
          <a:p>
            <a:r>
              <a:rPr lang="en-GB" dirty="0"/>
              <a:t>Jack </a:t>
            </a:r>
            <a:r>
              <a:rPr lang="en-GB" dirty="0" err="1"/>
              <a:t>Horsfield</a:t>
            </a:r>
            <a:r>
              <a:rPr lang="en-GB" dirty="0"/>
              <a:t>, Zara Lindsay, </a:t>
            </a:r>
            <a:r>
              <a:rPr lang="en-GB" dirty="0" err="1"/>
              <a:t>Cristen</a:t>
            </a:r>
            <a:r>
              <a:rPr lang="en-GB" dirty="0"/>
              <a:t> Murray, Sophie MacDonald, Boyd Stevenson, </a:t>
            </a:r>
          </a:p>
          <a:p>
            <a:r>
              <a:rPr lang="en-GB" dirty="0"/>
              <a:t>Gregor </a:t>
            </a:r>
            <a:r>
              <a:rPr lang="en-GB" dirty="0" err="1"/>
              <a:t>Stobie</a:t>
            </a:r>
            <a:r>
              <a:rPr lang="en-GB" dirty="0"/>
              <a:t>, Zoe Tait, Micah Theron, Ella Topping, Fraser Warnock, Jack Webster, </a:t>
            </a:r>
          </a:p>
          <a:p>
            <a:r>
              <a:rPr lang="en-GB" dirty="0"/>
              <a:t>Logan </a:t>
            </a:r>
            <a:r>
              <a:rPr lang="en-GB" dirty="0" err="1"/>
              <a:t>Whytock</a:t>
            </a:r>
            <a:r>
              <a:rPr lang="en-GB" dirty="0"/>
              <a:t>.</a:t>
            </a:r>
          </a:p>
          <a:p>
            <a:endParaRPr lang="en-GB" dirty="0"/>
          </a:p>
          <a:p>
            <a:endParaRPr lang="en-GB" dirty="0"/>
          </a:p>
        </p:txBody>
      </p:sp>
    </p:spTree>
    <p:extLst>
      <p:ext uri="{BB962C8B-B14F-4D97-AF65-F5344CB8AC3E}">
        <p14:creationId xmlns:p14="http://schemas.microsoft.com/office/powerpoint/2010/main" val="609385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617" y="385937"/>
            <a:ext cx="8839200" cy="4985980"/>
          </a:xfrm>
          <a:prstGeom prst="rect">
            <a:avLst/>
          </a:prstGeom>
        </p:spPr>
        <p:txBody>
          <a:bodyPr wrap="square">
            <a:spAutoFit/>
          </a:bodyPr>
          <a:lstStyle/>
          <a:p>
            <a:r>
              <a:rPr lang="en-GB" sz="3200" b="1" dirty="0" smtClean="0">
                <a:latin typeface="Castellar" panose="020A0402060406010301" pitchFamily="18" charset="0"/>
              </a:rPr>
              <a:t>Comprehension</a:t>
            </a:r>
          </a:p>
          <a:p>
            <a:endParaRPr lang="en-GB" sz="3200" b="1" dirty="0">
              <a:latin typeface="Castellar" panose="020A0402060406010301" pitchFamily="18" charset="0"/>
            </a:endParaRPr>
          </a:p>
          <a:p>
            <a:r>
              <a:rPr lang="en-GB" sz="1200" b="1" dirty="0">
                <a:solidFill>
                  <a:srgbClr val="FF0000"/>
                </a:solidFill>
                <a:latin typeface="Comic Sans MS" panose="030F0702030302020204" pitchFamily="66" charset="0"/>
              </a:rPr>
              <a:t>There is no comprehension for this week – the comprehension task is for the following week.</a:t>
            </a:r>
          </a:p>
          <a:p>
            <a:endParaRPr lang="en-GB" sz="2400" dirty="0">
              <a:latin typeface="Comic Sans MS" panose="030F0702030302020204" pitchFamily="66" charset="0"/>
            </a:endParaRPr>
          </a:p>
          <a:p>
            <a:r>
              <a:rPr lang="en-GB" sz="2400" u="sng" dirty="0">
                <a:latin typeface="Comic Sans MS" panose="030F0702030302020204" pitchFamily="66" charset="0"/>
              </a:rPr>
              <a:t>Comprehension Success Textbook page 36</a:t>
            </a:r>
          </a:p>
          <a:p>
            <a:endParaRPr lang="en-GB" sz="2400" u="sng" dirty="0">
              <a:latin typeface="Comic Sans MS" panose="030F0702030302020204" pitchFamily="66" charset="0"/>
            </a:endParaRPr>
          </a:p>
          <a:p>
            <a:r>
              <a:rPr lang="en-GB" sz="4000" b="1" dirty="0">
                <a:solidFill>
                  <a:srgbClr val="008000"/>
                </a:solidFill>
                <a:latin typeface="Comic Sans MS" panose="030F0702030302020204" pitchFamily="66" charset="0"/>
              </a:rPr>
              <a:t>A book of Nonsense</a:t>
            </a:r>
          </a:p>
          <a:p>
            <a:endParaRPr lang="en-GB" sz="4000" b="1" dirty="0">
              <a:solidFill>
                <a:srgbClr val="008000"/>
              </a:solidFill>
              <a:latin typeface="Comic Sans MS" panose="030F0702030302020204" pitchFamily="66" charset="0"/>
            </a:endParaRPr>
          </a:p>
          <a:p>
            <a:endParaRPr lang="en-GB" dirty="0" smtClean="0">
              <a:latin typeface="Comic Sans MS" panose="030F0702030302020204" pitchFamily="66" charset="0"/>
            </a:endParaRPr>
          </a:p>
          <a:p>
            <a:r>
              <a:rPr lang="en-GB" dirty="0" smtClean="0">
                <a:latin typeface="Comic Sans MS" panose="030F0702030302020204" pitchFamily="66" charset="0"/>
              </a:rPr>
              <a:t>Please </a:t>
            </a:r>
            <a:r>
              <a:rPr lang="en-GB" dirty="0">
                <a:latin typeface="Comic Sans MS" panose="030F0702030302020204" pitchFamily="66" charset="0"/>
              </a:rPr>
              <a:t>complete A, B and C for next Wednesday (Wednesday 24</a:t>
            </a:r>
            <a:r>
              <a:rPr lang="en-GB" baseline="30000" dirty="0">
                <a:latin typeface="Comic Sans MS" panose="030F0702030302020204" pitchFamily="66" charset="0"/>
              </a:rPr>
              <a:t>th </a:t>
            </a:r>
            <a:r>
              <a:rPr lang="en-GB" dirty="0">
                <a:latin typeface="Comic Sans MS" panose="030F0702030302020204" pitchFamily="66" charset="0"/>
              </a:rPr>
              <a:t> June) lesson at 10 am.  During the lesson we will discus the limericks and the answers to questions A and B.  For C you have to come up with your own limerick. I am hoping that some of you will want to share your limericks at the end of the lesson!</a:t>
            </a:r>
          </a:p>
        </p:txBody>
      </p:sp>
    </p:spTree>
    <p:extLst>
      <p:ext uri="{BB962C8B-B14F-4D97-AF65-F5344CB8AC3E}">
        <p14:creationId xmlns:p14="http://schemas.microsoft.com/office/powerpoint/2010/main" val="1933422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0445" y="313509"/>
            <a:ext cx="9679577" cy="5755422"/>
          </a:xfrm>
          <a:prstGeom prst="rect">
            <a:avLst/>
          </a:prstGeom>
          <a:noFill/>
        </p:spPr>
        <p:txBody>
          <a:bodyPr wrap="square" rtlCol="0">
            <a:spAutoFit/>
          </a:bodyPr>
          <a:lstStyle/>
          <a:p>
            <a:r>
              <a:rPr lang="en-GB" sz="4000" b="1" u="sng" dirty="0" smtClean="0">
                <a:solidFill>
                  <a:schemeClr val="accent3"/>
                </a:solidFill>
                <a:latin typeface="Comic Sans MS" panose="030F0702030302020204" pitchFamily="66" charset="0"/>
              </a:rPr>
              <a:t>Numeracy for all Groups</a:t>
            </a:r>
          </a:p>
          <a:p>
            <a:endParaRPr lang="en-GB" sz="4000" b="1" u="sng" dirty="0">
              <a:solidFill>
                <a:schemeClr val="accent3"/>
              </a:solidFill>
              <a:latin typeface="Comic Sans MS" panose="030F0702030302020204" pitchFamily="66" charset="0"/>
            </a:endParaRPr>
          </a:p>
          <a:p>
            <a:r>
              <a:rPr lang="en-GB" sz="2400" dirty="0" smtClean="0">
                <a:latin typeface="Comic Sans MS" panose="030F0702030302020204" pitchFamily="66" charset="0"/>
              </a:rPr>
              <a:t>There will be no numeracy work for this week.   However, please ensure that you are up to date with all the H5 pages you have been asked to do since we have been learning from home.   If you have been unable to upload your work, please send me an email confirming that you have completed all the H5 pages.  You can also tell me in Posts on Teams.  I need this information to pass on to your new P6 teacher.</a:t>
            </a:r>
          </a:p>
          <a:p>
            <a:endParaRPr lang="en-GB" sz="2400" dirty="0" smtClean="0">
              <a:latin typeface="Comic Sans MS" panose="030F0702030302020204" pitchFamily="66" charset="0"/>
            </a:endParaRPr>
          </a:p>
          <a:p>
            <a:r>
              <a:rPr lang="en-GB" sz="2400" b="1" dirty="0" smtClean="0">
                <a:solidFill>
                  <a:schemeClr val="tx2"/>
                </a:solidFill>
                <a:latin typeface="Comic Sans MS" panose="030F0702030302020204" pitchFamily="66" charset="0"/>
              </a:rPr>
              <a:t>If you have been uploading your work you do not need to email me! </a:t>
            </a:r>
          </a:p>
          <a:p>
            <a:endParaRPr lang="en-GB" sz="2400" b="1" dirty="0" smtClean="0">
              <a:solidFill>
                <a:schemeClr val="tx2"/>
              </a:solidFill>
              <a:latin typeface="Comic Sans MS" panose="030F0702030302020204" pitchFamily="66" charset="0"/>
            </a:endParaRPr>
          </a:p>
          <a:p>
            <a:endParaRPr lang="en-GB" sz="2400" b="1" dirty="0">
              <a:solidFill>
                <a:schemeClr val="tx2"/>
              </a:solidFill>
              <a:latin typeface="Comic Sans MS" panose="030F0702030302020204" pitchFamily="66" charset="0"/>
            </a:endParaRPr>
          </a:p>
        </p:txBody>
      </p:sp>
    </p:spTree>
    <p:extLst>
      <p:ext uri="{BB962C8B-B14F-4D97-AF65-F5344CB8AC3E}">
        <p14:creationId xmlns:p14="http://schemas.microsoft.com/office/powerpoint/2010/main" val="3648335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39" y="381846"/>
            <a:ext cx="9248504" cy="4770537"/>
          </a:xfrm>
          <a:prstGeom prst="rect">
            <a:avLst/>
          </a:prstGeom>
        </p:spPr>
        <p:txBody>
          <a:bodyPr wrap="square">
            <a:spAutoFit/>
          </a:bodyPr>
          <a:lstStyle/>
          <a:p>
            <a:pPr algn="ctr"/>
            <a:r>
              <a:rPr lang="en-GB" sz="4000" b="1" dirty="0" smtClean="0">
                <a:solidFill>
                  <a:srgbClr val="0070C0"/>
                </a:solidFill>
                <a:latin typeface="Comic Sans MS" panose="030F0702030302020204" pitchFamily="66" charset="0"/>
              </a:rPr>
              <a:t>Marches </a:t>
            </a:r>
            <a:r>
              <a:rPr lang="en-GB" sz="4000" b="1" dirty="0">
                <a:solidFill>
                  <a:srgbClr val="0070C0"/>
                </a:solidFill>
                <a:latin typeface="Comic Sans MS" panose="030F0702030302020204" pitchFamily="66" charset="0"/>
              </a:rPr>
              <a:t>STEM </a:t>
            </a:r>
            <a:r>
              <a:rPr lang="en-GB" sz="4000" b="1" dirty="0" smtClean="0">
                <a:solidFill>
                  <a:srgbClr val="0070C0"/>
                </a:solidFill>
                <a:latin typeface="Comic Sans MS" panose="030F0702030302020204" pitchFamily="66" charset="0"/>
              </a:rPr>
              <a:t>Challenge</a:t>
            </a:r>
          </a:p>
          <a:p>
            <a:pPr algn="ctr"/>
            <a:r>
              <a:rPr lang="en-GB" sz="1600" b="1" dirty="0" smtClean="0">
                <a:latin typeface="Comic Sans MS" panose="030F0702030302020204" pitchFamily="66" charset="0"/>
              </a:rPr>
              <a:t>There is still time to upload your photos and designs to Assignments.</a:t>
            </a:r>
            <a:endParaRPr lang="en-GB" sz="1600" b="1" dirty="0">
              <a:latin typeface="Comic Sans MS" panose="030F0702030302020204" pitchFamily="66" charset="0"/>
            </a:endParaRPr>
          </a:p>
          <a:p>
            <a:endParaRPr lang="en-GB" dirty="0"/>
          </a:p>
          <a:p>
            <a:r>
              <a:rPr lang="en-GB" sz="3200" b="1" dirty="0" smtClean="0">
                <a:solidFill>
                  <a:schemeClr val="accent2"/>
                </a:solidFill>
              </a:rPr>
              <a:t>All the information for this is in ASSIGNMENTS!</a:t>
            </a:r>
          </a:p>
          <a:p>
            <a:endParaRPr lang="en-GB" dirty="0"/>
          </a:p>
          <a:p>
            <a:r>
              <a:rPr lang="en-GB" dirty="0" smtClean="0"/>
              <a:t>Could </a:t>
            </a:r>
            <a:r>
              <a:rPr lang="en-GB" dirty="0"/>
              <a:t>you please upload photos of your designs to Assignment or you can email them to the school office? We would like to include as many as we can in our Assembly and you can also send them to the Deacons Court to enter their competition. Details of this are included in an email or you can find them on the Linlithgow Marches and Deacons Court Facebook page.</a:t>
            </a:r>
          </a:p>
          <a:p>
            <a:endParaRPr lang="en-GB" dirty="0"/>
          </a:p>
          <a:p>
            <a:r>
              <a:rPr lang="en-GB" sz="2400" dirty="0">
                <a:solidFill>
                  <a:schemeClr val="accent5"/>
                </a:solidFill>
              </a:rPr>
              <a:t>We can't wait to see all your creative ideas! </a:t>
            </a:r>
            <a:endParaRPr lang="en-GB" sz="2400" dirty="0" smtClean="0">
              <a:solidFill>
                <a:schemeClr val="accent5"/>
              </a:solidFill>
            </a:endParaRPr>
          </a:p>
          <a:p>
            <a:endParaRPr lang="en-GB" sz="2400" dirty="0">
              <a:solidFill>
                <a:schemeClr val="accent5"/>
              </a:solidFill>
            </a:endParaRPr>
          </a:p>
          <a:p>
            <a:endParaRPr lang="en-GB" sz="2400" dirty="0">
              <a:solidFill>
                <a:schemeClr val="accent5"/>
              </a:solidFill>
            </a:endParaRPr>
          </a:p>
        </p:txBody>
      </p:sp>
      <p:pic>
        <p:nvPicPr>
          <p:cNvPr id="5" name="Picture 4" descr="Linlithgow Marches © AlastairG :: Geograph Britain and Irelan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0571" y="3875674"/>
            <a:ext cx="3404558" cy="2553418"/>
          </a:xfrm>
          <a:prstGeom prst="rect">
            <a:avLst/>
          </a:prstGeom>
        </p:spPr>
      </p:pic>
    </p:spTree>
    <p:extLst>
      <p:ext uri="{BB962C8B-B14F-4D97-AF65-F5344CB8AC3E}">
        <p14:creationId xmlns:p14="http://schemas.microsoft.com/office/powerpoint/2010/main" val="4184743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011" y="0"/>
            <a:ext cx="10241280" cy="5909310"/>
          </a:xfrm>
          <a:prstGeom prst="rect">
            <a:avLst/>
          </a:prstGeom>
        </p:spPr>
        <p:txBody>
          <a:bodyPr wrap="square">
            <a:spAutoFit/>
          </a:bodyPr>
          <a:lstStyle/>
          <a:p>
            <a:r>
              <a:rPr lang="en-GB" sz="5400" b="1" dirty="0" smtClean="0">
                <a:solidFill>
                  <a:schemeClr val="accent4"/>
                </a:solidFill>
                <a:latin typeface="Perpetua Titling MT" panose="02020502060505020804" pitchFamily="18" charset="0"/>
              </a:rPr>
              <a:t>Space Activities </a:t>
            </a:r>
          </a:p>
          <a:p>
            <a:endParaRPr lang="en-GB" dirty="0">
              <a:latin typeface="Segoe UI" panose="020B0502040204020203" pitchFamily="34" charset="0"/>
            </a:endParaRPr>
          </a:p>
          <a:p>
            <a:r>
              <a:rPr lang="en-GB" dirty="0" smtClean="0">
                <a:latin typeface="Segoe UI" panose="020B0502040204020203" pitchFamily="34" charset="0"/>
              </a:rPr>
              <a:t>Share </a:t>
            </a:r>
            <a:r>
              <a:rPr lang="en-GB" dirty="0">
                <a:latin typeface="Segoe UI" panose="020B0502040204020203" pitchFamily="34" charset="0"/>
              </a:rPr>
              <a:t>your learning</a:t>
            </a:r>
            <a:r>
              <a:rPr lang="en-GB" dirty="0" smtClean="0">
                <a:latin typeface="Segoe UI" panose="020B0502040204020203" pitchFamily="34" charset="0"/>
              </a:rPr>
              <a:t>!  Check out Assignments for all your space tasks.</a:t>
            </a:r>
          </a:p>
          <a:p>
            <a:endParaRPr lang="en-GB" dirty="0">
              <a:latin typeface="Segoe UI" panose="020B0502040204020203" pitchFamily="34" charset="0"/>
            </a:endParaRPr>
          </a:p>
          <a:p>
            <a:r>
              <a:rPr lang="en-GB" dirty="0" smtClean="0">
                <a:latin typeface="Segoe UI" panose="020B0502040204020203" pitchFamily="34" charset="0"/>
              </a:rPr>
              <a:t>Don't </a:t>
            </a:r>
            <a:r>
              <a:rPr lang="en-GB" dirty="0">
                <a:latin typeface="Segoe UI" panose="020B0502040204020203" pitchFamily="34" charset="0"/>
              </a:rPr>
              <a:t>forget to share what you have done! </a:t>
            </a:r>
            <a:endParaRPr lang="en-GB" dirty="0" smtClean="0">
              <a:latin typeface="Segoe UI" panose="020B0502040204020203" pitchFamily="34" charset="0"/>
            </a:endParaRPr>
          </a:p>
          <a:p>
            <a:endParaRPr lang="en-GB" dirty="0">
              <a:latin typeface="Segoe UI" panose="020B0502040204020203" pitchFamily="34" charset="0"/>
            </a:endParaRPr>
          </a:p>
          <a:p>
            <a:r>
              <a:rPr lang="en-GB" b="1" u="sng" dirty="0" smtClean="0">
                <a:latin typeface="Segoe UI" panose="020B0502040204020203" pitchFamily="34" charset="0"/>
              </a:rPr>
              <a:t>There </a:t>
            </a:r>
            <a:r>
              <a:rPr lang="en-GB" b="1" u="sng" dirty="0">
                <a:latin typeface="Segoe UI" panose="020B0502040204020203" pitchFamily="34" charset="0"/>
              </a:rPr>
              <a:t>are lots of ways you can share:</a:t>
            </a:r>
          </a:p>
          <a:p>
            <a:pPr marL="285750" indent="-285750">
              <a:buFont typeface="Arial" panose="020B0604020202020204" pitchFamily="34" charset="0"/>
              <a:buChar char="•"/>
            </a:pPr>
            <a:r>
              <a:rPr lang="en-GB" dirty="0">
                <a:latin typeface="Segoe UI" panose="020B0502040204020203" pitchFamily="34" charset="0"/>
              </a:rPr>
              <a:t>Use Assignments</a:t>
            </a:r>
          </a:p>
          <a:p>
            <a:pPr marL="285750" indent="-285750">
              <a:buFont typeface="Arial" panose="020B0604020202020204" pitchFamily="34" charset="0"/>
              <a:buChar char="•"/>
            </a:pPr>
            <a:r>
              <a:rPr lang="en-GB" dirty="0">
                <a:latin typeface="Segoe UI" panose="020B0502040204020203" pitchFamily="34" charset="0"/>
              </a:rPr>
              <a:t>Reply to this post</a:t>
            </a:r>
          </a:p>
          <a:p>
            <a:pPr marL="285750" indent="-285750">
              <a:buFont typeface="Arial" panose="020B0604020202020204" pitchFamily="34" charset="0"/>
              <a:buChar char="•"/>
            </a:pPr>
            <a:r>
              <a:rPr lang="en-GB" dirty="0">
                <a:latin typeface="Segoe UI" panose="020B0502040204020203" pitchFamily="34" charset="0"/>
              </a:rPr>
              <a:t>Email the school office</a:t>
            </a:r>
          </a:p>
          <a:p>
            <a:pPr marL="285750" indent="-285750">
              <a:buFont typeface="Arial" panose="020B0604020202020204" pitchFamily="34" charset="0"/>
              <a:buChar char="•"/>
            </a:pPr>
            <a:r>
              <a:rPr lang="en-GB" dirty="0">
                <a:latin typeface="Segoe UI" panose="020B0502040204020203" pitchFamily="34" charset="0"/>
              </a:rPr>
              <a:t>Use Class Notebook</a:t>
            </a:r>
          </a:p>
          <a:p>
            <a:endParaRPr lang="en-GB" dirty="0" smtClean="0">
              <a:latin typeface="Segoe UI" panose="020B0502040204020203" pitchFamily="34" charset="0"/>
            </a:endParaRPr>
          </a:p>
          <a:p>
            <a:endParaRPr lang="en-GB" dirty="0">
              <a:latin typeface="Segoe UI" panose="020B0502040204020203" pitchFamily="34" charset="0"/>
            </a:endParaRPr>
          </a:p>
          <a:p>
            <a:r>
              <a:rPr lang="en-GB" dirty="0" smtClean="0">
                <a:latin typeface="Segoe UI" panose="020B0502040204020203" pitchFamily="34" charset="0"/>
              </a:rPr>
              <a:t>If </a:t>
            </a:r>
            <a:r>
              <a:rPr lang="en-GB" dirty="0">
                <a:latin typeface="Segoe UI" panose="020B0502040204020203" pitchFamily="34" charset="0"/>
              </a:rPr>
              <a:t>you are emailing the office or using class notebook can you let me know here so I know to look for them</a:t>
            </a:r>
            <a:r>
              <a:rPr lang="en-GB" dirty="0" smtClean="0">
                <a:latin typeface="Segoe UI" panose="020B0502040204020203" pitchFamily="34" charset="0"/>
              </a:rPr>
              <a:t>.</a:t>
            </a:r>
          </a:p>
          <a:p>
            <a:endParaRPr lang="en-GB" dirty="0">
              <a:latin typeface="Segoe UI" panose="020B0502040204020203" pitchFamily="34" charset="0"/>
            </a:endParaRPr>
          </a:p>
          <a:p>
            <a:endParaRPr lang="en-GB" dirty="0">
              <a:latin typeface="Segoe UI" panose="020B0502040204020203" pitchFamily="34" charset="0"/>
            </a:endParaRPr>
          </a:p>
          <a:p>
            <a:r>
              <a:rPr lang="en-GB" dirty="0">
                <a:latin typeface="Segoe UI" panose="020B0502040204020203" pitchFamily="34" charset="0"/>
              </a:rPr>
              <a:t>We have had some fantastic efforts already and </a:t>
            </a:r>
            <a:r>
              <a:rPr lang="en-GB" dirty="0" smtClean="0">
                <a:latin typeface="Segoe UI" panose="020B0502040204020203" pitchFamily="34" charset="0"/>
              </a:rPr>
              <a:t>Mrs Reynolds can't </a:t>
            </a:r>
            <a:r>
              <a:rPr lang="en-GB" dirty="0">
                <a:latin typeface="Segoe UI" panose="020B0502040204020203" pitchFamily="34" charset="0"/>
              </a:rPr>
              <a:t>wait to see what you have all done. </a:t>
            </a:r>
          </a:p>
        </p:txBody>
      </p:sp>
      <p:pic>
        <p:nvPicPr>
          <p:cNvPr id="3" name="Picture 2" descr="Space debris - Wikipedi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8483" y="1528353"/>
            <a:ext cx="3102429" cy="2481943"/>
          </a:xfrm>
          <a:prstGeom prst="rect">
            <a:avLst/>
          </a:prstGeom>
        </p:spPr>
      </p:pic>
    </p:spTree>
    <p:extLst>
      <p:ext uri="{BB962C8B-B14F-4D97-AF65-F5344CB8AC3E}">
        <p14:creationId xmlns:p14="http://schemas.microsoft.com/office/powerpoint/2010/main" val="218801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194" y="287383"/>
            <a:ext cx="9432390" cy="1938992"/>
          </a:xfrm>
          <a:prstGeom prst="rect">
            <a:avLst/>
          </a:prstGeom>
          <a:noFill/>
        </p:spPr>
        <p:txBody>
          <a:bodyPr wrap="none" rtlCol="0">
            <a:spAutoFit/>
          </a:bodyPr>
          <a:lstStyle/>
          <a:p>
            <a:r>
              <a:rPr lang="en-GB" sz="4800" b="1" dirty="0" smtClean="0">
                <a:solidFill>
                  <a:srgbClr val="7030A0"/>
                </a:solidFill>
                <a:latin typeface="Comic Sans MS" panose="030F0702030302020204" pitchFamily="66" charset="0"/>
              </a:rPr>
              <a:t>Linlithgow Bridge Sports Days </a:t>
            </a:r>
          </a:p>
          <a:p>
            <a:endParaRPr lang="en-GB" b="1" dirty="0">
              <a:solidFill>
                <a:schemeClr val="accent1"/>
              </a:solidFill>
              <a:latin typeface="Comic Sans MS" panose="030F0702030302020204" pitchFamily="66" charset="0"/>
            </a:endParaRPr>
          </a:p>
          <a:p>
            <a:r>
              <a:rPr lang="en-GB" b="1" dirty="0" smtClean="0">
                <a:solidFill>
                  <a:schemeClr val="accent1"/>
                </a:solidFill>
                <a:latin typeface="Comic Sans MS" panose="030F0702030302020204" pitchFamily="66" charset="0"/>
              </a:rPr>
              <a:t>Wednesday 17</a:t>
            </a:r>
            <a:r>
              <a:rPr lang="en-GB" b="1" baseline="30000" dirty="0" smtClean="0">
                <a:solidFill>
                  <a:schemeClr val="accent1"/>
                </a:solidFill>
                <a:latin typeface="Comic Sans MS" panose="030F0702030302020204" pitchFamily="66" charset="0"/>
              </a:rPr>
              <a:t>th</a:t>
            </a:r>
            <a:r>
              <a:rPr lang="en-GB" b="1" dirty="0" smtClean="0">
                <a:solidFill>
                  <a:schemeClr val="accent1"/>
                </a:solidFill>
                <a:latin typeface="Comic Sans MS" panose="030F0702030302020204" pitchFamily="66" charset="0"/>
              </a:rPr>
              <a:t> and Thursday 18</a:t>
            </a:r>
            <a:r>
              <a:rPr lang="en-GB" b="1" baseline="30000" dirty="0" smtClean="0">
                <a:solidFill>
                  <a:schemeClr val="accent1"/>
                </a:solidFill>
                <a:latin typeface="Comic Sans MS" panose="030F0702030302020204" pitchFamily="66" charset="0"/>
              </a:rPr>
              <a:t>th</a:t>
            </a:r>
            <a:r>
              <a:rPr lang="en-GB" b="1" dirty="0" smtClean="0">
                <a:solidFill>
                  <a:schemeClr val="accent1"/>
                </a:solidFill>
                <a:latin typeface="Comic Sans MS" panose="030F0702030302020204" pitchFamily="66" charset="0"/>
              </a:rPr>
              <a:t> June 2020</a:t>
            </a:r>
          </a:p>
          <a:p>
            <a:endParaRPr lang="en-GB" b="1" dirty="0">
              <a:solidFill>
                <a:schemeClr val="accent1"/>
              </a:solidFill>
              <a:latin typeface="Comic Sans MS" panose="030F0702030302020204" pitchFamily="66" charset="0"/>
            </a:endParaRPr>
          </a:p>
          <a:p>
            <a:endParaRPr lang="en-GB" b="1" dirty="0">
              <a:solidFill>
                <a:schemeClr val="accent1"/>
              </a:solidFill>
              <a:latin typeface="Comic Sans MS" panose="030F0702030302020204" pitchFamily="66" charset="0"/>
            </a:endParaRPr>
          </a:p>
        </p:txBody>
      </p:sp>
      <p:pic>
        <p:nvPicPr>
          <p:cNvPr id="4" name="Picture 3" descr="Children's Gems In My Treasure Box: Sports Name Tags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6675" y="1256879"/>
            <a:ext cx="3087863" cy="3997234"/>
          </a:xfrm>
          <a:prstGeom prst="rect">
            <a:avLst/>
          </a:prstGeom>
        </p:spPr>
      </p:pic>
      <p:sp>
        <p:nvSpPr>
          <p:cNvPr id="5" name="TextBox 4"/>
          <p:cNvSpPr txBox="1"/>
          <p:nvPr/>
        </p:nvSpPr>
        <p:spPr>
          <a:xfrm>
            <a:off x="522514" y="2562998"/>
            <a:ext cx="6070207" cy="4401205"/>
          </a:xfrm>
          <a:prstGeom prst="rect">
            <a:avLst/>
          </a:prstGeom>
          <a:noFill/>
        </p:spPr>
        <p:txBody>
          <a:bodyPr wrap="square" rtlCol="0">
            <a:spAutoFit/>
          </a:bodyPr>
          <a:lstStyle/>
          <a:p>
            <a:r>
              <a:rPr lang="en-GB" sz="2800" dirty="0" smtClean="0"/>
              <a:t>Please check out your PE Team for </a:t>
            </a:r>
          </a:p>
          <a:p>
            <a:r>
              <a:rPr lang="en-GB" sz="2800" dirty="0" smtClean="0"/>
              <a:t>information on which Sports Days Team you are in.  There are four teams, </a:t>
            </a:r>
            <a:r>
              <a:rPr lang="en-GB" sz="2800" b="1" dirty="0" smtClean="0">
                <a:solidFill>
                  <a:schemeClr val="accent1"/>
                </a:solidFill>
              </a:rPr>
              <a:t>Usain Bolt, Chris Hoy, Rebecca Adlington and </a:t>
            </a:r>
            <a:r>
              <a:rPr lang="en-GB" sz="2800" b="1" dirty="0" err="1" smtClean="0">
                <a:solidFill>
                  <a:schemeClr val="accent1"/>
                </a:solidFill>
              </a:rPr>
              <a:t>Lirasa</a:t>
            </a:r>
            <a:r>
              <a:rPr lang="en-GB" sz="2800" b="1" dirty="0" smtClean="0">
                <a:solidFill>
                  <a:schemeClr val="accent1"/>
                </a:solidFill>
              </a:rPr>
              <a:t> </a:t>
            </a:r>
            <a:r>
              <a:rPr lang="en-GB" sz="2800" b="1" dirty="0" err="1" smtClean="0">
                <a:solidFill>
                  <a:schemeClr val="accent1"/>
                </a:solidFill>
              </a:rPr>
              <a:t>Latynina</a:t>
            </a:r>
            <a:r>
              <a:rPr lang="en-GB" sz="2800" b="1" dirty="0" smtClean="0">
                <a:solidFill>
                  <a:schemeClr val="accent1"/>
                </a:solidFill>
              </a:rPr>
              <a:t>.</a:t>
            </a:r>
          </a:p>
          <a:p>
            <a:endParaRPr lang="en-GB" sz="2800" b="1" dirty="0">
              <a:solidFill>
                <a:schemeClr val="accent1"/>
              </a:solidFill>
            </a:endParaRPr>
          </a:p>
          <a:p>
            <a:endParaRPr lang="en-GB" sz="2800" b="1" dirty="0" smtClean="0">
              <a:solidFill>
                <a:schemeClr val="accent1"/>
              </a:solidFill>
            </a:endParaRPr>
          </a:p>
          <a:p>
            <a:endParaRPr lang="en-GB" sz="2800" dirty="0"/>
          </a:p>
          <a:p>
            <a:endParaRPr lang="en-GB" sz="2800" dirty="0"/>
          </a:p>
        </p:txBody>
      </p:sp>
    </p:spTree>
    <p:extLst>
      <p:ext uri="{BB962C8B-B14F-4D97-AF65-F5344CB8AC3E}">
        <p14:creationId xmlns:p14="http://schemas.microsoft.com/office/powerpoint/2010/main" val="2440502966"/>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469</TotalTime>
  <Words>844</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Castellar</vt:lpstr>
      <vt:lpstr>Comic Sans MS</vt:lpstr>
      <vt:lpstr>Perpetua Titling MT</vt:lpstr>
      <vt:lpstr>Segoe UI</vt:lpstr>
      <vt:lpstr>Trebuchet MS</vt:lpstr>
      <vt:lpstr>Wingdings 3</vt:lpstr>
      <vt:lpstr>Facet</vt:lpstr>
      <vt:lpstr>DIARY  for the week commencing 15th June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Peters</dc:creator>
  <cp:lastModifiedBy>Jane Peters</cp:lastModifiedBy>
  <cp:revision>11</cp:revision>
  <dcterms:created xsi:type="dcterms:W3CDTF">2020-06-14T11:13:21Z</dcterms:created>
  <dcterms:modified xsi:type="dcterms:W3CDTF">2020-06-14T20:14:19Z</dcterms:modified>
</cp:coreProperties>
</file>