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9"/>
  </p:notesMasterIdLst>
  <p:sldIdLst>
    <p:sldId id="293" r:id="rId2"/>
    <p:sldId id="319" r:id="rId3"/>
    <p:sldId id="295" r:id="rId4"/>
    <p:sldId id="318" r:id="rId5"/>
    <p:sldId id="313" r:id="rId6"/>
    <p:sldId id="314" r:id="rId7"/>
    <p:sldId id="315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>
      <p:cViewPr varScale="1">
        <p:scale>
          <a:sx n="73" d="100"/>
          <a:sy n="73" d="100"/>
        </p:scale>
        <p:origin x="131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895504-938B-43BA-A7A2-5E5CB1325815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C6239E-406D-46E6-A1D0-C3B7735924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96008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64524FD3-DA4C-4A0E-81F8-6ECB430FA298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.xml"/><Relationship Id="rId7" Type="http://schemas.openxmlformats.org/officeDocument/2006/relationships/hyperlink" Target="https://www.youtube.com/watch?v=RL_5PvOMRdw" TargetMode="Externa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hyperlink" Target="https://www.bbc.co.uk/cbeebies/watch/presenters-daysoftheweekfriday" TargetMode="External"/><Relationship Id="rId9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m4a"/><Relationship Id="rId13" Type="http://schemas.microsoft.com/office/2007/relationships/media" Target="../media/media8.m4a"/><Relationship Id="rId18" Type="http://schemas.openxmlformats.org/officeDocument/2006/relationships/audio" Target="../media/media10.m4a"/><Relationship Id="rId26" Type="http://schemas.openxmlformats.org/officeDocument/2006/relationships/audio" Target="../media/media14.m4a"/><Relationship Id="rId39" Type="http://schemas.microsoft.com/office/2007/relationships/hdphoto" Target="../media/hdphoto2.wdp"/><Relationship Id="rId3" Type="http://schemas.microsoft.com/office/2007/relationships/media" Target="../media/media3.m4a"/><Relationship Id="rId21" Type="http://schemas.microsoft.com/office/2007/relationships/media" Target="../media/media12.m4a"/><Relationship Id="rId34" Type="http://schemas.openxmlformats.org/officeDocument/2006/relationships/audio" Target="../media/media18.m4a"/><Relationship Id="rId42" Type="http://schemas.openxmlformats.org/officeDocument/2006/relationships/image" Target="../media/image7.jpeg"/><Relationship Id="rId7" Type="http://schemas.microsoft.com/office/2007/relationships/media" Target="../media/media5.m4a"/><Relationship Id="rId12" Type="http://schemas.openxmlformats.org/officeDocument/2006/relationships/audio" Target="../media/media7.m4a"/><Relationship Id="rId17" Type="http://schemas.microsoft.com/office/2007/relationships/media" Target="../media/media10.m4a"/><Relationship Id="rId25" Type="http://schemas.microsoft.com/office/2007/relationships/media" Target="../media/media14.m4a"/><Relationship Id="rId33" Type="http://schemas.microsoft.com/office/2007/relationships/media" Target="../media/media18.m4a"/><Relationship Id="rId38" Type="http://schemas.openxmlformats.org/officeDocument/2006/relationships/image" Target="../media/image5.png"/><Relationship Id="rId2" Type="http://schemas.openxmlformats.org/officeDocument/2006/relationships/audio" Target="../media/media2.m4a"/><Relationship Id="rId16" Type="http://schemas.openxmlformats.org/officeDocument/2006/relationships/audio" Target="../media/media9.m4a"/><Relationship Id="rId20" Type="http://schemas.openxmlformats.org/officeDocument/2006/relationships/audio" Target="../media/media11.m4a"/><Relationship Id="rId29" Type="http://schemas.microsoft.com/office/2007/relationships/media" Target="../media/media16.m4a"/><Relationship Id="rId41" Type="http://schemas.microsoft.com/office/2007/relationships/hdphoto" Target="../media/hdphoto3.wdp"/><Relationship Id="rId1" Type="http://schemas.microsoft.com/office/2007/relationships/media" Target="../media/media2.m4a"/><Relationship Id="rId6" Type="http://schemas.openxmlformats.org/officeDocument/2006/relationships/audio" Target="../media/media4.m4a"/><Relationship Id="rId11" Type="http://schemas.microsoft.com/office/2007/relationships/media" Target="../media/media7.m4a"/><Relationship Id="rId24" Type="http://schemas.openxmlformats.org/officeDocument/2006/relationships/audio" Target="../media/media13.m4a"/><Relationship Id="rId32" Type="http://schemas.openxmlformats.org/officeDocument/2006/relationships/audio" Target="../media/media17.m4a"/><Relationship Id="rId37" Type="http://schemas.openxmlformats.org/officeDocument/2006/relationships/slideLayout" Target="../slideLayouts/slideLayout2.xml"/><Relationship Id="rId40" Type="http://schemas.openxmlformats.org/officeDocument/2006/relationships/image" Target="../media/image6.png"/><Relationship Id="rId5" Type="http://schemas.microsoft.com/office/2007/relationships/media" Target="../media/media4.m4a"/><Relationship Id="rId15" Type="http://schemas.microsoft.com/office/2007/relationships/media" Target="../media/media9.m4a"/><Relationship Id="rId23" Type="http://schemas.microsoft.com/office/2007/relationships/media" Target="../media/media13.m4a"/><Relationship Id="rId28" Type="http://schemas.openxmlformats.org/officeDocument/2006/relationships/audio" Target="../media/media15.m4a"/><Relationship Id="rId36" Type="http://schemas.openxmlformats.org/officeDocument/2006/relationships/audio" Target="../media/media19.m4a"/><Relationship Id="rId10" Type="http://schemas.openxmlformats.org/officeDocument/2006/relationships/audio" Target="../media/media6.m4a"/><Relationship Id="rId19" Type="http://schemas.microsoft.com/office/2007/relationships/media" Target="../media/media11.m4a"/><Relationship Id="rId31" Type="http://schemas.microsoft.com/office/2007/relationships/media" Target="../media/media17.m4a"/><Relationship Id="rId4" Type="http://schemas.openxmlformats.org/officeDocument/2006/relationships/audio" Target="../media/media3.m4a"/><Relationship Id="rId9" Type="http://schemas.microsoft.com/office/2007/relationships/media" Target="../media/media6.m4a"/><Relationship Id="rId14" Type="http://schemas.openxmlformats.org/officeDocument/2006/relationships/audio" Target="../media/media8.m4a"/><Relationship Id="rId22" Type="http://schemas.openxmlformats.org/officeDocument/2006/relationships/audio" Target="../media/media12.m4a"/><Relationship Id="rId27" Type="http://schemas.microsoft.com/office/2007/relationships/media" Target="../media/media15.m4a"/><Relationship Id="rId30" Type="http://schemas.openxmlformats.org/officeDocument/2006/relationships/audio" Target="../media/media16.m4a"/><Relationship Id="rId35" Type="http://schemas.microsoft.com/office/2007/relationships/media" Target="../media/media19.m4a"/><Relationship Id="rId43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hyperlink" Target="https://youtu.be/ZSO73E835Pk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hyperlink" Target="https://www.youtube.com/watch?v=BQBY_li1Ypc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hyperlink" Target="https://www.google.co.uk/search?source=hp&amp;ei=6b7gXqzlAom8gQapoo_oBw&amp;q=Number+blocks+finding+the+difference&amp;oq=Number+blocks+finding+the+difference&amp;gs_lcp=CgZwc3ktYWIQAzIGCAAQDRAeOg4IABDqAhC0AhCaARDlAjoFCAAQgwE6BQgAELEDOgIIADoHCAAQsQMQCjoECAAQCjoICAAQFhAKEB46BggAEBYQHlDyClijMGDOM2gBcAB4AIABdYgBiRWSAQQzNC4ymAEAoAEBqgEHZ3dzLXdperABBg&amp;sclient=psy-ab&amp;ved=0ahUKEwjs_b3IjffpAhUJXsAKHSnRA30Q4dUDCAk&amp;uact=5&amp;safe=active&amp;ssui=on#kpvalbx=_8L7gXunACNyEhbIPrbGusAc55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wllinlithgowbridge-ps@westlothian.org.uk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43608" y="692696"/>
            <a:ext cx="7117180" cy="792087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>Friday 12</a:t>
            </a:r>
            <a:r>
              <a:rPr lang="en-GB" baseline="30000" dirty="0" smtClean="0">
                <a:latin typeface="Comic Sans MS" panose="030F0702030302020204" pitchFamily="66" charset="0"/>
              </a:rPr>
              <a:t>th</a:t>
            </a:r>
            <a:r>
              <a:rPr lang="en-GB" dirty="0" smtClean="0">
                <a:latin typeface="Comic Sans MS" panose="030F0702030302020204" pitchFamily="66" charset="0"/>
              </a:rPr>
              <a:t> of June </a:t>
            </a:r>
            <a:r>
              <a:rPr lang="en-GB" dirty="0">
                <a:latin typeface="Comic Sans MS" panose="030F0702030302020204" pitchFamily="66" charset="0"/>
              </a:rPr>
              <a:t/>
            </a:r>
            <a:br>
              <a:rPr lang="en-GB" dirty="0">
                <a:latin typeface="Comic Sans MS" panose="030F0702030302020204" pitchFamily="66" charset="0"/>
              </a:rPr>
            </a:br>
            <a:r>
              <a:rPr lang="en-GB" sz="3600" dirty="0" err="1" smtClean="0">
                <a:latin typeface="Comic Sans MS" panose="030F0702030302020204" pitchFamily="66" charset="0"/>
              </a:rPr>
              <a:t>Vendredi</a:t>
            </a:r>
            <a:r>
              <a:rPr lang="en-GB" sz="3600" dirty="0" smtClean="0">
                <a:latin typeface="Comic Sans MS" panose="030F0702030302020204" pitchFamily="66" charset="0"/>
              </a:rPr>
              <a:t> 12 </a:t>
            </a:r>
            <a:r>
              <a:rPr lang="en-GB" sz="3600" dirty="0" err="1" smtClean="0">
                <a:latin typeface="Comic Sans MS" panose="030F0702030302020204" pitchFamily="66" charset="0"/>
              </a:rPr>
              <a:t>Juin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43608" y="1689026"/>
            <a:ext cx="7117180" cy="4298032"/>
          </a:xfrm>
        </p:spPr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Good Morning Primary 1!</a:t>
            </a:r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Bonjour la class!  Ca </a:t>
            </a:r>
            <a:r>
              <a:rPr lang="en-GB" dirty="0" err="1" smtClean="0">
                <a:latin typeface="Comic Sans MS" panose="030F0702030302020204" pitchFamily="66" charset="0"/>
              </a:rPr>
              <a:t>Va</a:t>
            </a:r>
            <a:r>
              <a:rPr lang="en-GB" dirty="0" smtClean="0">
                <a:latin typeface="Comic Sans MS" panose="030F0702030302020204" pitchFamily="66" charset="0"/>
              </a:rPr>
              <a:t>?</a:t>
            </a:r>
          </a:p>
          <a:p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" name="AutoShape 2" descr="Image result for sun happy face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122" name="Picture 2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772" b="8957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663" y="3464125"/>
            <a:ext cx="4194175" cy="187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2195264" y="300246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6767264" y="3002460"/>
            <a:ext cx="21602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Listen to the days of the week in French</a:t>
            </a:r>
            <a:endParaRPr lang="en-GB" dirty="0"/>
          </a:p>
        </p:txBody>
      </p:sp>
      <p:pic>
        <p:nvPicPr>
          <p:cNvPr id="9" name="Picture 4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277" y="1252234"/>
            <a:ext cx="1513708" cy="1744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55575" y="3279459"/>
            <a:ext cx="203968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Click on the above picture to listen to the days of the week in French</a:t>
            </a:r>
            <a:r>
              <a:rPr lang="en-GB" dirty="0"/>
              <a:t>.</a:t>
            </a:r>
          </a:p>
        </p:txBody>
      </p:sp>
      <p:pic>
        <p:nvPicPr>
          <p:cNvPr id="10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767264" y="151481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738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4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975" y="634306"/>
            <a:ext cx="7006284" cy="57606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dirty="0" smtClean="0">
                <a:latin typeface="Comic Sans MS" panose="030F0702030302020204" pitchFamily="66" charset="0"/>
              </a:rPr>
              <a:t> </a:t>
            </a:r>
            <a:r>
              <a:rPr lang="en-GB" dirty="0">
                <a:latin typeface="Comic Sans MS" panose="030F0702030302020204" pitchFamily="66" charset="0"/>
              </a:rPr>
              <a:t>I can use knowledge of sounds, letters and patterns to read words.</a:t>
            </a: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575" y="112621"/>
            <a:ext cx="7125113" cy="595981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Sounds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8">
            <a:extLst>
              <a:ext uri="{BEBA8EAE-BF5A-486C-A8C5-ECC9F3942E4B}">
                <a14:imgProps xmlns:a14="http://schemas.microsoft.com/office/drawing/2010/main">
                  <a14:imgLayer r:embed="rId3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72" y="292967"/>
            <a:ext cx="1116800" cy="89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0">
            <a:extLst>
              <a:ext uri="{BEBA8EAE-BF5A-486C-A8C5-ECC9F3942E4B}">
                <a14:imgProps xmlns:a14="http://schemas.microsoft.com/office/drawing/2010/main">
                  <a14:imgLayer r:embed="rId4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0" y="5896412"/>
            <a:ext cx="11239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7" descr="Image result for bake a cake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12" descr="Image result for played a game carto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16" descr="Image result for watched tv carto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22" descr="Image result for played with lego cartoo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1141360" y="5960060"/>
            <a:ext cx="747084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sound </a:t>
            </a:r>
            <a:r>
              <a:rPr lang="en-GB" dirty="0" smtClean="0">
                <a:latin typeface="Comic Sans MS" panose="030F0702030302020204" pitchFamily="66" charset="0"/>
              </a:rPr>
              <a:t>out </a:t>
            </a:r>
            <a:r>
              <a:rPr lang="en-GB" dirty="0">
                <a:latin typeface="Comic Sans MS" panose="030F0702030302020204" pitchFamily="66" charset="0"/>
              </a:rPr>
              <a:t>words </a:t>
            </a:r>
            <a:r>
              <a:rPr lang="en-GB" dirty="0" smtClean="0">
                <a:latin typeface="Comic Sans MS" panose="030F0702030302020204" pitchFamily="66" charset="0"/>
              </a:rPr>
              <a:t> containing consonant digraphs </a:t>
            </a:r>
            <a:r>
              <a:rPr lang="en-GB" dirty="0" err="1" smtClean="0">
                <a:latin typeface="Comic Sans MS" panose="030F0702030302020204" pitchFamily="66" charset="0"/>
              </a:rPr>
              <a:t>sh</a:t>
            </a:r>
            <a:r>
              <a:rPr lang="en-GB" dirty="0" smtClean="0">
                <a:latin typeface="Comic Sans MS" panose="030F0702030302020204" pitchFamily="66" charset="0"/>
              </a:rPr>
              <a:t>, </a:t>
            </a:r>
            <a:r>
              <a:rPr lang="en-GB" dirty="0" err="1" smtClean="0">
                <a:latin typeface="Comic Sans MS" panose="030F0702030302020204" pitchFamily="66" charset="0"/>
              </a:rPr>
              <a:t>ch</a:t>
            </a:r>
            <a:r>
              <a:rPr lang="en-GB" dirty="0" smtClean="0">
                <a:latin typeface="Comic Sans MS" panose="030F0702030302020204" pitchFamily="66" charset="0"/>
              </a:rPr>
              <a:t>, </a:t>
            </a:r>
            <a:r>
              <a:rPr lang="en-GB" dirty="0" err="1" smtClean="0">
                <a:latin typeface="Comic Sans MS" panose="030F0702030302020204" pitchFamily="66" charset="0"/>
              </a:rPr>
              <a:t>th</a:t>
            </a:r>
            <a:r>
              <a:rPr lang="en-GB" dirty="0" smtClean="0">
                <a:latin typeface="Comic Sans MS" panose="030F0702030302020204" pitchFamily="66" charset="0"/>
              </a:rPr>
              <a:t>, </a:t>
            </a:r>
            <a:r>
              <a:rPr lang="en-GB" dirty="0" err="1" smtClean="0">
                <a:latin typeface="Comic Sans MS" panose="030F0702030302020204" pitchFamily="66" charset="0"/>
              </a:rPr>
              <a:t>wh</a:t>
            </a:r>
            <a:r>
              <a:rPr lang="en-GB" dirty="0" smtClean="0">
                <a:latin typeface="Comic Sans MS" panose="030F0702030302020204" pitchFamily="66" charset="0"/>
              </a:rPr>
              <a:t> and long vowels </a:t>
            </a:r>
            <a:r>
              <a:rPr lang="en-GB" dirty="0" err="1" smtClean="0">
                <a:latin typeface="Comic Sans MS" panose="030F0702030302020204" pitchFamily="66" charset="0"/>
              </a:rPr>
              <a:t>ai</a:t>
            </a:r>
            <a:r>
              <a:rPr lang="en-GB" dirty="0" smtClean="0">
                <a:latin typeface="Comic Sans MS" panose="030F0702030302020204" pitchFamily="66" charset="0"/>
              </a:rPr>
              <a:t>/ay, </a:t>
            </a:r>
            <a:r>
              <a:rPr lang="en-GB" dirty="0" err="1" smtClean="0">
                <a:latin typeface="Comic Sans MS" panose="030F0702030302020204" pitchFamily="66" charset="0"/>
              </a:rPr>
              <a:t>ee</a:t>
            </a:r>
            <a:r>
              <a:rPr lang="en-GB" dirty="0" smtClean="0">
                <a:latin typeface="Comic Sans MS" panose="030F0702030302020204" pitchFamily="66" charset="0"/>
              </a:rPr>
              <a:t>/</a:t>
            </a:r>
            <a:r>
              <a:rPr lang="en-GB" dirty="0" err="1" smtClean="0">
                <a:latin typeface="Comic Sans MS" panose="030F0702030302020204" pitchFamily="66" charset="0"/>
              </a:rPr>
              <a:t>ea</a:t>
            </a:r>
            <a:r>
              <a:rPr lang="en-GB" dirty="0" smtClean="0">
                <a:latin typeface="Comic Sans MS" panose="030F0702030302020204" pitchFamily="66" charset="0"/>
              </a:rPr>
              <a:t> , </a:t>
            </a:r>
            <a:r>
              <a:rPr lang="en-GB" dirty="0" err="1" smtClean="0">
                <a:latin typeface="Comic Sans MS" panose="030F0702030302020204" pitchFamily="66" charset="0"/>
              </a:rPr>
              <a:t>igh</a:t>
            </a:r>
            <a:r>
              <a:rPr lang="en-GB" dirty="0" smtClean="0">
                <a:latin typeface="Comic Sans MS" panose="030F0702030302020204" pitchFamily="66" charset="0"/>
              </a:rPr>
              <a:t>/y, </a:t>
            </a:r>
            <a:r>
              <a:rPr lang="en-GB" dirty="0" err="1" smtClean="0">
                <a:latin typeface="Comic Sans MS" panose="030F0702030302020204" pitchFamily="66" charset="0"/>
              </a:rPr>
              <a:t>oa</a:t>
            </a:r>
            <a:r>
              <a:rPr lang="en-GB" dirty="0" smtClean="0">
                <a:latin typeface="Comic Sans MS" panose="030F0702030302020204" pitchFamily="66" charset="0"/>
              </a:rPr>
              <a:t>/ow, </a:t>
            </a:r>
            <a:r>
              <a:rPr lang="en-GB" dirty="0" err="1" smtClean="0">
                <a:latin typeface="Comic Sans MS" panose="030F0702030302020204" pitchFamily="66" charset="0"/>
              </a:rPr>
              <a:t>oa</a:t>
            </a:r>
            <a:r>
              <a:rPr lang="en-GB" dirty="0" smtClean="0">
                <a:latin typeface="Comic Sans MS" panose="030F0702030302020204" pitchFamily="66" charset="0"/>
              </a:rPr>
              <a:t>/ow, </a:t>
            </a:r>
            <a:r>
              <a:rPr lang="en-GB" dirty="0" err="1" smtClean="0">
                <a:latin typeface="Comic Sans MS" panose="030F0702030302020204" pitchFamily="66" charset="0"/>
              </a:rPr>
              <a:t>oo</a:t>
            </a:r>
            <a:r>
              <a:rPr lang="en-GB" dirty="0" smtClean="0">
                <a:latin typeface="Comic Sans MS" panose="030F0702030302020204" pitchFamily="66" charset="0"/>
              </a:rPr>
              <a:t>/</a:t>
            </a:r>
            <a:r>
              <a:rPr lang="en-GB" dirty="0" err="1" smtClean="0">
                <a:latin typeface="Comic Sans MS" panose="030F0702030302020204" pitchFamily="66" charset="0"/>
              </a:rPr>
              <a:t>ew</a:t>
            </a:r>
            <a:r>
              <a:rPr lang="en-GB" dirty="0" smtClean="0">
                <a:latin typeface="Comic Sans MS" panose="030F0702030302020204" pitchFamily="66" charset="0"/>
              </a:rPr>
              <a:t>, oi/oy and </a:t>
            </a:r>
            <a:r>
              <a:rPr lang="en-GB" dirty="0" err="1" smtClean="0">
                <a:latin typeface="Comic Sans MS" panose="030F0702030302020204" pitchFamily="66" charset="0"/>
              </a:rPr>
              <a:t>ou</a:t>
            </a:r>
            <a:r>
              <a:rPr lang="en-GB" dirty="0" smtClean="0">
                <a:latin typeface="Comic Sans MS" panose="030F0702030302020204" pitchFamily="66" charset="0"/>
              </a:rPr>
              <a:t>/ow </a:t>
            </a:r>
            <a:r>
              <a:rPr lang="en-GB" dirty="0" smtClean="0">
                <a:latin typeface="Comic Sans MS" panose="030F0702030302020204" pitchFamily="66" charset="0"/>
              </a:rPr>
              <a:t>using our  ‘Sound-box’. </a:t>
            </a:r>
          </a:p>
          <a:p>
            <a:endParaRPr lang="en-GB" dirty="0" smtClean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 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7" name="AutoShape 2" descr="Image result for shop cartoon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0" name="Picture 6" descr="Image result for ship cartoon"/>
          <p:cNvPicPr>
            <a:picLocks noChangeAspect="1" noChangeArrowheads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937" y="-3123727"/>
            <a:ext cx="1178186" cy="1440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AutoShape 10" descr="Image result for ship cartoon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" name="AutoShape 12" descr="Image result for ship cartoon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2" name="AutoShape 16" descr="Image result for chat cartoon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" name="AutoShape 20" descr="Image result for chick cartoon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AutoShape 2" descr="Rain Cartoon Images, Stock Photos &amp; Vectors | Shutterstock"/>
          <p:cNvSpPr>
            <a:spLocks noChangeAspect="1" noChangeArrowheads="1"/>
          </p:cNvSpPr>
          <p:nvPr/>
        </p:nvSpPr>
        <p:spPr bwMode="auto">
          <a:xfrm>
            <a:off x="1527175" y="1227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" name="AutoShape 8" descr="Freehand Drawn Cartoon Nail Royalty Free Cliparts, Vectors, And ..."/>
          <p:cNvSpPr>
            <a:spLocks noChangeAspect="1" noChangeArrowheads="1"/>
          </p:cNvSpPr>
          <p:nvPr/>
        </p:nvSpPr>
        <p:spPr bwMode="auto">
          <a:xfrm>
            <a:off x="1679575" y="1379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3" name="AutoShape 10" descr="Freehand Drawn Cartoon Nail Royalty Free Cliparts, Vectors, And ..."/>
          <p:cNvSpPr>
            <a:spLocks noChangeAspect="1" noChangeArrowheads="1"/>
          </p:cNvSpPr>
          <p:nvPr/>
        </p:nvSpPr>
        <p:spPr bwMode="auto">
          <a:xfrm>
            <a:off x="1831975" y="1531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5" name="AutoShape 14" descr="Nail Cartoon Images, Stock Photos &amp; Vectors | Shutterstock"/>
          <p:cNvSpPr>
            <a:spLocks noChangeAspect="1" noChangeArrowheads="1"/>
          </p:cNvSpPr>
          <p:nvPr/>
        </p:nvSpPr>
        <p:spPr bwMode="auto">
          <a:xfrm>
            <a:off x="1984375" y="1684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7" name="AutoShape 16" descr="Nail Cartoon Images, Stock Photos &amp; Vectors | Shutterstock"/>
          <p:cNvSpPr>
            <a:spLocks noChangeAspect="1" noChangeArrowheads="1"/>
          </p:cNvSpPr>
          <p:nvPr/>
        </p:nvSpPr>
        <p:spPr bwMode="auto">
          <a:xfrm>
            <a:off x="2136775" y="1836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AutoShape 2" descr="Cartoon Sunny Day Images, Stock Photos &amp; Vectors | Shutterstock"/>
          <p:cNvSpPr>
            <a:spLocks noChangeAspect="1" noChangeArrowheads="1"/>
          </p:cNvSpPr>
          <p:nvPr/>
        </p:nvSpPr>
        <p:spPr bwMode="auto">
          <a:xfrm>
            <a:off x="2289175" y="1989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AutoShape 6" descr="Uk Money Clipart"/>
          <p:cNvSpPr>
            <a:spLocks noChangeAspect="1" noChangeArrowheads="1"/>
          </p:cNvSpPr>
          <p:nvPr/>
        </p:nvSpPr>
        <p:spPr bwMode="auto">
          <a:xfrm>
            <a:off x="2441575" y="2141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9" name="TextBox 28"/>
          <p:cNvSpPr txBox="1"/>
          <p:nvPr/>
        </p:nvSpPr>
        <p:spPr>
          <a:xfrm>
            <a:off x="508000" y="1435139"/>
            <a:ext cx="8241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Click on the sound button, say the sound and the word.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203575" y="1160251"/>
            <a:ext cx="62863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Revision of sounds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84175" y="1860421"/>
            <a:ext cx="137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err="1">
                <a:latin typeface="Comic Sans MS" panose="030F0702030302020204" pitchFamily="66" charset="0"/>
              </a:rPr>
              <a:t>s</a:t>
            </a:r>
            <a:r>
              <a:rPr lang="en-GB" sz="4800" dirty="0" err="1" smtClean="0">
                <a:latin typeface="Comic Sans MS" panose="030F0702030302020204" pitchFamily="66" charset="0"/>
              </a:rPr>
              <a:t>h</a:t>
            </a:r>
            <a:r>
              <a:rPr lang="en-GB" sz="4800" dirty="0" smtClean="0">
                <a:latin typeface="Comic Sans MS" panose="030F0702030302020204" pitchFamily="66" charset="0"/>
              </a:rPr>
              <a:t>          </a:t>
            </a:r>
            <a:endParaRPr lang="en-GB" sz="4800" dirty="0">
              <a:latin typeface="Comic Sans MS" panose="030F0702030302020204" pitchFamily="66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984375" y="1878439"/>
            <a:ext cx="137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err="1" smtClean="0">
                <a:latin typeface="Comic Sans MS" panose="030F0702030302020204" pitchFamily="66" charset="0"/>
              </a:rPr>
              <a:t>ch</a:t>
            </a:r>
            <a:r>
              <a:rPr lang="en-GB" sz="4800" dirty="0" smtClean="0">
                <a:latin typeface="Comic Sans MS" panose="030F0702030302020204" pitchFamily="66" charset="0"/>
              </a:rPr>
              <a:t>          </a:t>
            </a:r>
            <a:endParaRPr lang="en-GB" sz="4800" dirty="0">
              <a:latin typeface="Comic Sans MS" panose="030F0702030302020204" pitchFamily="66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690901" y="1830821"/>
            <a:ext cx="137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err="1" smtClean="0">
                <a:latin typeface="Comic Sans MS" panose="030F0702030302020204" pitchFamily="66" charset="0"/>
              </a:rPr>
              <a:t>th</a:t>
            </a:r>
            <a:r>
              <a:rPr lang="en-GB" sz="4800" dirty="0" smtClean="0">
                <a:latin typeface="Comic Sans MS" panose="030F0702030302020204" pitchFamily="66" charset="0"/>
              </a:rPr>
              <a:t>          </a:t>
            </a:r>
            <a:endParaRPr lang="en-GB" sz="4800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035455" y="1804471"/>
            <a:ext cx="137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err="1" smtClean="0">
                <a:latin typeface="Comic Sans MS" panose="030F0702030302020204" pitchFamily="66" charset="0"/>
              </a:rPr>
              <a:t>wh</a:t>
            </a:r>
            <a:r>
              <a:rPr lang="en-GB" sz="4800" dirty="0" smtClean="0">
                <a:latin typeface="Comic Sans MS" panose="030F0702030302020204" pitchFamily="66" charset="0"/>
              </a:rPr>
              <a:t>          </a:t>
            </a:r>
            <a:endParaRPr lang="en-GB" sz="4800" dirty="0">
              <a:latin typeface="Comic Sans MS" panose="030F0702030302020204" pitchFamily="66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407055" y="1726039"/>
            <a:ext cx="137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err="1" smtClean="0">
                <a:latin typeface="Comic Sans MS" panose="030F0702030302020204" pitchFamily="66" charset="0"/>
              </a:rPr>
              <a:t>ai</a:t>
            </a:r>
            <a:r>
              <a:rPr lang="en-GB" sz="4800" dirty="0" smtClean="0">
                <a:latin typeface="Comic Sans MS" panose="030F0702030302020204" pitchFamily="66" charset="0"/>
              </a:rPr>
              <a:t>          </a:t>
            </a:r>
            <a:endParaRPr lang="en-GB" sz="4800" dirty="0">
              <a:latin typeface="Comic Sans MS" panose="030F0702030302020204" pitchFamily="66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708724" y="1684338"/>
            <a:ext cx="137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>
                <a:latin typeface="Comic Sans MS" panose="030F0702030302020204" pitchFamily="66" charset="0"/>
              </a:rPr>
              <a:t>ay          </a:t>
            </a:r>
            <a:endParaRPr lang="en-GB" sz="4800" dirty="0">
              <a:latin typeface="Comic Sans MS" panose="030F0702030302020204" pitchFamily="66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52714" y="3277960"/>
            <a:ext cx="137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err="1" smtClean="0">
                <a:latin typeface="Comic Sans MS" panose="030F0702030302020204" pitchFamily="66" charset="0"/>
              </a:rPr>
              <a:t>ee</a:t>
            </a:r>
            <a:r>
              <a:rPr lang="en-GB" sz="4800" dirty="0" smtClean="0">
                <a:latin typeface="Comic Sans MS" panose="030F0702030302020204" pitchFamily="66" charset="0"/>
              </a:rPr>
              <a:t>          </a:t>
            </a:r>
            <a:endParaRPr lang="en-GB" sz="4800" dirty="0">
              <a:latin typeface="Comic Sans MS" panose="030F0702030302020204" pitchFamily="66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984375" y="3297748"/>
            <a:ext cx="137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err="1" smtClean="0">
                <a:latin typeface="Comic Sans MS" panose="030F0702030302020204" pitchFamily="66" charset="0"/>
              </a:rPr>
              <a:t>ea</a:t>
            </a:r>
            <a:r>
              <a:rPr lang="en-GB" sz="4800" dirty="0" smtClean="0">
                <a:latin typeface="Comic Sans MS" panose="030F0702030302020204" pitchFamily="66" charset="0"/>
              </a:rPr>
              <a:t>          </a:t>
            </a:r>
            <a:endParaRPr lang="en-GB" sz="4800" dirty="0">
              <a:latin typeface="Comic Sans MS" panose="030F0702030302020204" pitchFamily="66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508547" y="3297748"/>
            <a:ext cx="122501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800" dirty="0" err="1" smtClean="0">
                <a:solidFill>
                  <a:prstClr val="black"/>
                </a:solidFill>
                <a:latin typeface="Comic Sans MS" panose="030F0702030302020204" pitchFamily="66" charset="0"/>
              </a:rPr>
              <a:t>igh</a:t>
            </a:r>
            <a:r>
              <a:rPr lang="en-GB" sz="48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endParaRPr lang="en-GB" dirty="0"/>
          </a:p>
        </p:txBody>
      </p:sp>
      <p:sp>
        <p:nvSpPr>
          <p:cNvPr id="16" name="Rectangle 15"/>
          <p:cNvSpPr/>
          <p:nvPr/>
        </p:nvSpPr>
        <p:spPr>
          <a:xfrm>
            <a:off x="6125476" y="3319751"/>
            <a:ext cx="10086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800" dirty="0" err="1" smtClean="0">
                <a:solidFill>
                  <a:prstClr val="black"/>
                </a:solidFill>
                <a:latin typeface="Comic Sans MS" panose="030F0702030302020204" pitchFamily="66" charset="0"/>
              </a:rPr>
              <a:t>oa</a:t>
            </a:r>
            <a:r>
              <a:rPr lang="en-GB" sz="48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endParaRPr lang="en-GB" dirty="0"/>
          </a:p>
        </p:txBody>
      </p:sp>
      <p:sp>
        <p:nvSpPr>
          <p:cNvPr id="18" name="Rectangle 17"/>
          <p:cNvSpPr/>
          <p:nvPr/>
        </p:nvSpPr>
        <p:spPr>
          <a:xfrm>
            <a:off x="7631518" y="3277959"/>
            <a:ext cx="111440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48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ow 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095324" y="3279088"/>
            <a:ext cx="68961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800" dirty="0">
                <a:solidFill>
                  <a:prstClr val="black"/>
                </a:solidFill>
                <a:latin typeface="Comic Sans MS" panose="030F0702030302020204" pitchFamily="66" charset="0"/>
              </a:rPr>
              <a:t>y </a:t>
            </a:r>
            <a:endParaRPr lang="en-GB" dirty="0"/>
          </a:p>
        </p:txBody>
      </p:sp>
      <p:sp>
        <p:nvSpPr>
          <p:cNvPr id="50" name="TextBox 49"/>
          <p:cNvSpPr txBox="1"/>
          <p:nvPr/>
        </p:nvSpPr>
        <p:spPr>
          <a:xfrm>
            <a:off x="328757" y="4653136"/>
            <a:ext cx="137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err="1" smtClean="0">
                <a:latin typeface="Comic Sans MS" panose="030F0702030302020204" pitchFamily="66" charset="0"/>
              </a:rPr>
              <a:t>oo</a:t>
            </a:r>
            <a:r>
              <a:rPr lang="en-GB" sz="4800" dirty="0" smtClean="0">
                <a:latin typeface="Comic Sans MS" panose="030F0702030302020204" pitchFamily="66" charset="0"/>
              </a:rPr>
              <a:t>         </a:t>
            </a:r>
            <a:endParaRPr lang="en-GB" sz="4800" dirty="0">
              <a:latin typeface="Comic Sans MS" panose="030F0702030302020204" pitchFamily="66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945530" y="4653136"/>
            <a:ext cx="137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err="1" smtClean="0">
                <a:latin typeface="Comic Sans MS" panose="030F0702030302020204" pitchFamily="66" charset="0"/>
              </a:rPr>
              <a:t>ew</a:t>
            </a:r>
            <a:r>
              <a:rPr lang="en-GB" sz="4800" dirty="0" smtClean="0">
                <a:latin typeface="Comic Sans MS" panose="030F0702030302020204" pitchFamily="66" charset="0"/>
              </a:rPr>
              <a:t>          </a:t>
            </a:r>
            <a:endParaRPr lang="en-GB" sz="4800" dirty="0">
              <a:latin typeface="Comic Sans MS" panose="030F0702030302020204" pitchFamily="66" charset="0"/>
            </a:endParaRP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3"/>
          <a:stretch>
            <a:fillRect/>
          </a:stretch>
        </p:blipFill>
        <p:spPr>
          <a:xfrm>
            <a:off x="482596" y="2625819"/>
            <a:ext cx="609600" cy="609600"/>
          </a:xfrm>
          <a:prstGeom prst="rect">
            <a:avLst/>
          </a:prstGeom>
        </p:spPr>
      </p:pic>
      <p:pic>
        <p:nvPicPr>
          <p:cNvPr id="15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3"/>
          <a:stretch>
            <a:fillRect/>
          </a:stretch>
        </p:blipFill>
        <p:spPr>
          <a:xfrm>
            <a:off x="2134780" y="2694850"/>
            <a:ext cx="609600" cy="609600"/>
          </a:xfrm>
          <a:prstGeom prst="rect">
            <a:avLst/>
          </a:prstGeom>
        </p:spPr>
      </p:pic>
      <p:pic>
        <p:nvPicPr>
          <p:cNvPr id="31" name="Recorded Soun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43"/>
          <a:stretch>
            <a:fillRect/>
          </a:stretch>
        </p:blipFill>
        <p:spPr>
          <a:xfrm>
            <a:off x="3906951" y="2678564"/>
            <a:ext cx="609600" cy="609600"/>
          </a:xfrm>
          <a:prstGeom prst="rect">
            <a:avLst/>
          </a:prstGeom>
        </p:spPr>
      </p:pic>
      <p:pic>
        <p:nvPicPr>
          <p:cNvPr id="32" name="Recorded Sound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43"/>
          <a:stretch>
            <a:fillRect/>
          </a:stretch>
        </p:blipFill>
        <p:spPr>
          <a:xfrm>
            <a:off x="5279040" y="2639760"/>
            <a:ext cx="609600" cy="609600"/>
          </a:xfrm>
          <a:prstGeom prst="rect">
            <a:avLst/>
          </a:prstGeom>
        </p:spPr>
      </p:pic>
      <p:pic>
        <p:nvPicPr>
          <p:cNvPr id="33" name="Recorded Sound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43"/>
          <a:stretch>
            <a:fillRect/>
          </a:stretch>
        </p:blipFill>
        <p:spPr>
          <a:xfrm>
            <a:off x="6547425" y="2639760"/>
            <a:ext cx="609600" cy="609600"/>
          </a:xfrm>
          <a:prstGeom prst="rect">
            <a:avLst/>
          </a:prstGeom>
        </p:spPr>
      </p:pic>
      <p:pic>
        <p:nvPicPr>
          <p:cNvPr id="34" name="Recorded Sound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43"/>
          <a:stretch>
            <a:fillRect/>
          </a:stretch>
        </p:blipFill>
        <p:spPr>
          <a:xfrm>
            <a:off x="7753342" y="2598737"/>
            <a:ext cx="609600" cy="609600"/>
          </a:xfrm>
          <a:prstGeom prst="rect">
            <a:avLst/>
          </a:prstGeom>
        </p:spPr>
      </p:pic>
      <p:pic>
        <p:nvPicPr>
          <p:cNvPr id="35" name="Recorded Sound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43"/>
          <a:stretch>
            <a:fillRect/>
          </a:stretch>
        </p:blipFill>
        <p:spPr>
          <a:xfrm>
            <a:off x="504103" y="4108956"/>
            <a:ext cx="609600" cy="609600"/>
          </a:xfrm>
          <a:prstGeom prst="rect">
            <a:avLst/>
          </a:prstGeom>
        </p:spPr>
      </p:pic>
      <p:pic>
        <p:nvPicPr>
          <p:cNvPr id="36" name="Recorded Sound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43"/>
          <a:stretch>
            <a:fillRect/>
          </a:stretch>
        </p:blipFill>
        <p:spPr>
          <a:xfrm>
            <a:off x="2107309" y="4150748"/>
            <a:ext cx="609600" cy="609600"/>
          </a:xfrm>
          <a:prstGeom prst="rect">
            <a:avLst/>
          </a:prstGeom>
        </p:spPr>
      </p:pic>
      <p:pic>
        <p:nvPicPr>
          <p:cNvPr id="37" name="Recorded Sound">
            <a:hlinkClick r:id="" action="ppaction://media"/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43"/>
          <a:stretch>
            <a:fillRect/>
          </a:stretch>
        </p:blipFill>
        <p:spPr>
          <a:xfrm>
            <a:off x="3767101" y="4174212"/>
            <a:ext cx="609600" cy="609600"/>
          </a:xfrm>
          <a:prstGeom prst="rect">
            <a:avLst/>
          </a:prstGeom>
        </p:spPr>
      </p:pic>
      <p:pic>
        <p:nvPicPr>
          <p:cNvPr id="38" name="Recorded Sound">
            <a:hlinkClick r:id="" action="ppaction://media"/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43"/>
          <a:stretch>
            <a:fillRect/>
          </a:stretch>
        </p:blipFill>
        <p:spPr>
          <a:xfrm>
            <a:off x="5062501" y="4188625"/>
            <a:ext cx="609600" cy="609600"/>
          </a:xfrm>
          <a:prstGeom prst="rect">
            <a:avLst/>
          </a:prstGeom>
        </p:spPr>
      </p:pic>
      <p:pic>
        <p:nvPicPr>
          <p:cNvPr id="39" name="Recorded Sound">
            <a:hlinkClick r:id="" action="ppaction://media"/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43"/>
          <a:stretch>
            <a:fillRect/>
          </a:stretch>
        </p:blipFill>
        <p:spPr>
          <a:xfrm>
            <a:off x="6357901" y="4230162"/>
            <a:ext cx="609600" cy="609600"/>
          </a:xfrm>
          <a:prstGeom prst="rect">
            <a:avLst/>
          </a:prstGeom>
        </p:spPr>
      </p:pic>
      <p:pic>
        <p:nvPicPr>
          <p:cNvPr id="47" name="Recorded Sound">
            <a:hlinkClick r:id="" action="ppaction://media"/>
          </p:cNvPr>
          <p:cNvPicPr>
            <a:picLocks noChangeAspect="1"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43"/>
          <a:stretch>
            <a:fillRect/>
          </a:stretch>
        </p:blipFill>
        <p:spPr>
          <a:xfrm>
            <a:off x="7883922" y="4188625"/>
            <a:ext cx="609600" cy="609600"/>
          </a:xfrm>
          <a:prstGeom prst="rect">
            <a:avLst/>
          </a:prstGeom>
        </p:spPr>
      </p:pic>
      <p:pic>
        <p:nvPicPr>
          <p:cNvPr id="63" name="Recorded Sound">
            <a:hlinkClick r:id="" action="ppaction://media"/>
          </p:cNvPr>
          <p:cNvPicPr>
            <a:picLocks noChangeAspect="1"/>
          </p:cNvPicPr>
          <p:nvPr>
            <a:audioFile r:link="rId26"/>
            <p:extLst>
              <p:ext uri="{DAA4B4D4-6D71-4841-9C94-3DE7FCFB9230}">
                <p14:media xmlns:p14="http://schemas.microsoft.com/office/powerpoint/2010/main" r:embed="rId25"/>
              </p:ext>
            </p:extLst>
          </p:nvPr>
        </p:nvPicPr>
        <p:blipFill>
          <a:blip r:embed="rId43"/>
          <a:stretch>
            <a:fillRect/>
          </a:stretch>
        </p:blipFill>
        <p:spPr>
          <a:xfrm>
            <a:off x="408429" y="5410511"/>
            <a:ext cx="609600" cy="609600"/>
          </a:xfrm>
          <a:prstGeom prst="rect">
            <a:avLst/>
          </a:prstGeom>
        </p:spPr>
      </p:pic>
      <p:pic>
        <p:nvPicPr>
          <p:cNvPr id="1025" name="Recorded Sound">
            <a:hlinkClick r:id="" action="ppaction://media"/>
          </p:cNvPr>
          <p:cNvPicPr>
            <a:picLocks noChangeAspect="1"/>
          </p:cNvPicPr>
          <p:nvPr>
            <a:audioFile r:link="rId28"/>
            <p:extLst>
              <p:ext uri="{DAA4B4D4-6D71-4841-9C94-3DE7FCFB9230}">
                <p14:media xmlns:p14="http://schemas.microsoft.com/office/powerpoint/2010/main" r:embed="rId27"/>
              </p:ext>
            </p:extLst>
          </p:nvPr>
        </p:nvPicPr>
        <p:blipFill>
          <a:blip r:embed="rId43"/>
          <a:stretch>
            <a:fillRect/>
          </a:stretch>
        </p:blipFill>
        <p:spPr>
          <a:xfrm>
            <a:off x="2105200" y="5410180"/>
            <a:ext cx="609600" cy="609600"/>
          </a:xfrm>
          <a:prstGeom prst="rect">
            <a:avLst/>
          </a:prstGeom>
        </p:spPr>
      </p:pic>
      <p:sp>
        <p:nvSpPr>
          <p:cNvPr id="54" name="Rectangle 53"/>
          <p:cNvSpPr/>
          <p:nvPr/>
        </p:nvSpPr>
        <p:spPr>
          <a:xfrm>
            <a:off x="3569958" y="4671543"/>
            <a:ext cx="86594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8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oi </a:t>
            </a:r>
            <a:endParaRPr lang="en-GB" dirty="0"/>
          </a:p>
        </p:txBody>
      </p:sp>
      <p:sp>
        <p:nvSpPr>
          <p:cNvPr id="55" name="Rectangle 54"/>
          <p:cNvSpPr/>
          <p:nvPr/>
        </p:nvSpPr>
        <p:spPr>
          <a:xfrm>
            <a:off x="4885872" y="4639906"/>
            <a:ext cx="101341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8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oy </a:t>
            </a:r>
            <a:endParaRPr lang="en-GB" dirty="0"/>
          </a:p>
        </p:txBody>
      </p:sp>
      <p:sp>
        <p:nvSpPr>
          <p:cNvPr id="56" name="Rectangle 55"/>
          <p:cNvSpPr/>
          <p:nvPr/>
        </p:nvSpPr>
        <p:spPr>
          <a:xfrm>
            <a:off x="6201693" y="4738345"/>
            <a:ext cx="101341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800" dirty="0" err="1" smtClean="0">
                <a:solidFill>
                  <a:prstClr val="black"/>
                </a:solidFill>
                <a:latin typeface="Comic Sans MS" panose="030F0702030302020204" pitchFamily="66" charset="0"/>
              </a:rPr>
              <a:t>ou</a:t>
            </a:r>
            <a:r>
              <a:rPr lang="en-GB" sz="48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endParaRPr lang="en-GB" dirty="0"/>
          </a:p>
        </p:txBody>
      </p:sp>
      <p:sp>
        <p:nvSpPr>
          <p:cNvPr id="57" name="Rectangle 56"/>
          <p:cNvSpPr/>
          <p:nvPr/>
        </p:nvSpPr>
        <p:spPr>
          <a:xfrm>
            <a:off x="7704874" y="4705296"/>
            <a:ext cx="111440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8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ow </a:t>
            </a:r>
            <a:endParaRPr lang="en-GB" dirty="0"/>
          </a:p>
        </p:txBody>
      </p:sp>
      <p:pic>
        <p:nvPicPr>
          <p:cNvPr id="14" name="Recorded Sound">
            <a:hlinkClick r:id="" action="ppaction://media"/>
          </p:cNvPr>
          <p:cNvPicPr>
            <a:picLocks noChangeAspect="1"/>
          </p:cNvPicPr>
          <p:nvPr>
            <a:audioFile r:link="rId30"/>
            <p:extLst>
              <p:ext uri="{DAA4B4D4-6D71-4841-9C94-3DE7FCFB9230}">
                <p14:media xmlns:p14="http://schemas.microsoft.com/office/powerpoint/2010/main" r:embed="rId29"/>
              </p:ext>
            </p:extLst>
          </p:nvPr>
        </p:nvPicPr>
        <p:blipFill>
          <a:blip r:embed="rId43"/>
          <a:stretch>
            <a:fillRect/>
          </a:stretch>
        </p:blipFill>
        <p:spPr>
          <a:xfrm>
            <a:off x="3642460" y="5423209"/>
            <a:ext cx="609600" cy="609600"/>
          </a:xfrm>
          <a:prstGeom prst="rect">
            <a:avLst/>
          </a:prstGeom>
        </p:spPr>
      </p:pic>
      <p:pic>
        <p:nvPicPr>
          <p:cNvPr id="48" name="Recorded Sound">
            <a:hlinkClick r:id="" action="ppaction://media"/>
          </p:cNvPr>
          <p:cNvPicPr>
            <a:picLocks noChangeAspect="1"/>
          </p:cNvPicPr>
          <p:nvPr>
            <a:audioFile r:link="rId32"/>
            <p:extLst>
              <p:ext uri="{DAA4B4D4-6D71-4841-9C94-3DE7FCFB9230}">
                <p14:media xmlns:p14="http://schemas.microsoft.com/office/powerpoint/2010/main" r:embed="rId31"/>
              </p:ext>
            </p:extLst>
          </p:nvPr>
        </p:nvPicPr>
        <p:blipFill>
          <a:blip r:embed="rId43"/>
          <a:stretch>
            <a:fillRect/>
          </a:stretch>
        </p:blipFill>
        <p:spPr>
          <a:xfrm>
            <a:off x="4974240" y="5436891"/>
            <a:ext cx="609600" cy="609600"/>
          </a:xfrm>
          <a:prstGeom prst="rect">
            <a:avLst/>
          </a:prstGeom>
        </p:spPr>
      </p:pic>
      <p:pic>
        <p:nvPicPr>
          <p:cNvPr id="49" name="Recorded Sound">
            <a:hlinkClick r:id="" action="ppaction://media"/>
          </p:cNvPr>
          <p:cNvPicPr>
            <a:picLocks noChangeAspect="1"/>
          </p:cNvPicPr>
          <p:nvPr>
            <a:audioFile r:link="rId34"/>
            <p:extLst>
              <p:ext uri="{DAA4B4D4-6D71-4841-9C94-3DE7FCFB9230}">
                <p14:media xmlns:p14="http://schemas.microsoft.com/office/powerpoint/2010/main" r:embed="rId33"/>
              </p:ext>
            </p:extLst>
          </p:nvPr>
        </p:nvPicPr>
        <p:blipFill>
          <a:blip r:embed="rId43"/>
          <a:stretch>
            <a:fillRect/>
          </a:stretch>
        </p:blipFill>
        <p:spPr>
          <a:xfrm>
            <a:off x="6370535" y="5462971"/>
            <a:ext cx="609600" cy="609600"/>
          </a:xfrm>
          <a:prstGeom prst="rect">
            <a:avLst/>
          </a:prstGeom>
        </p:spPr>
      </p:pic>
      <p:pic>
        <p:nvPicPr>
          <p:cNvPr id="52" name="Recorded Sound">
            <a:hlinkClick r:id="" action="ppaction://media"/>
          </p:cNvPr>
          <p:cNvPicPr>
            <a:picLocks noChangeAspect="1"/>
          </p:cNvPicPr>
          <p:nvPr>
            <a:audioFile r:link="rId36"/>
            <p:extLst>
              <p:ext uri="{DAA4B4D4-6D71-4841-9C94-3DE7FCFB9230}">
                <p14:media xmlns:p14="http://schemas.microsoft.com/office/powerpoint/2010/main" r:embed="rId35"/>
              </p:ext>
            </p:extLst>
          </p:nvPr>
        </p:nvPicPr>
        <p:blipFill>
          <a:blip r:embed="rId43"/>
          <a:stretch>
            <a:fillRect/>
          </a:stretch>
        </p:blipFill>
        <p:spPr>
          <a:xfrm>
            <a:off x="7922795" y="539945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38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36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853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6654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8014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7480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6030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6538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6110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7025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6445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717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audio>
              <p:cMediaNode vol="8000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6120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audio>
              <p:cMediaNode vol="8000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7"/>
                </p:tgtEl>
              </p:cMediaNode>
            </p:audio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8" dur="7619" fill="hold"/>
                                        <p:tgtEl>
                                          <p:spTgt spid="6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audio>
              <p:cMediaNode vol="8000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3"/>
                </p:tgtEl>
              </p:cMediaNode>
            </p:audio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0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4" dur="8269" fill="hold"/>
                                        <p:tgtEl>
                                          <p:spTgt spid="10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5"/>
                  </p:tgtEl>
                </p:cond>
              </p:nextCondLst>
            </p:seq>
            <p:audio>
              <p:cMediaNode vol="80000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25"/>
                </p:tgtEl>
              </p:cMediaNode>
            </p:audio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7619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6" dur="6262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audio>
              <p:cMediaNode vol="80000">
                <p:cTn id="9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8"/>
                </p:tgtEl>
              </p:cMediaNode>
            </p:audio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2" dur="6830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audio>
              <p:cMediaNode vol="80000">
                <p:cTn id="10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9"/>
                </p:tgtEl>
              </p:cMediaNode>
            </p:audio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8" dur="6352" fill="hold"/>
                                        <p:tgtEl>
                                          <p:spTgt spid="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audio>
              <p:cMediaNode vol="80000">
                <p:cTn id="10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97744" y="548680"/>
            <a:ext cx="6480720" cy="360040"/>
          </a:xfrm>
        </p:spPr>
        <p:txBody>
          <a:bodyPr>
            <a:noAutofit/>
          </a:bodyPr>
          <a:lstStyle/>
          <a:p>
            <a:r>
              <a:rPr lang="en-GB" sz="3200" dirty="0" smtClean="0">
                <a:latin typeface="Comic Sans MS" panose="030F0702030302020204" pitchFamily="66" charset="0"/>
              </a:rPr>
              <a:t>Mrs Washington’s Active Spelling Challenge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6957" y="1166251"/>
            <a:ext cx="95676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Choose one of the activities to sound out 4 of our revision words. 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Or choose your own way to learn your spelling words.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51721" y="4653136"/>
            <a:ext cx="4824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 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843808" y="7317432"/>
            <a:ext cx="7084297" cy="1506480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11" y="1812581"/>
            <a:ext cx="3523083" cy="245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8171" y="1812581"/>
            <a:ext cx="3446930" cy="2400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6099" y="4266156"/>
            <a:ext cx="3532609" cy="2465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-793406" y="4437297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 dirty="0">
                <a:latin typeface="Comic Sans MS" panose="030F0702030302020204" pitchFamily="66" charset="0"/>
              </a:rPr>
              <a:t>Revision Words</a:t>
            </a:r>
          </a:p>
          <a:p>
            <a:pPr algn="ctr"/>
            <a:endParaRPr lang="en-GB" b="1" dirty="0">
              <a:latin typeface="Comic Sans MS" panose="030F0702030302020204" pitchFamily="66" charset="0"/>
            </a:endParaRPr>
          </a:p>
          <a:p>
            <a:pPr algn="ctr"/>
            <a:r>
              <a:rPr lang="en-GB" dirty="0">
                <a:solidFill>
                  <a:srgbClr val="7030A0"/>
                </a:solidFill>
                <a:latin typeface="Comic Sans MS" panose="030F0702030302020204" pitchFamily="66" charset="0"/>
              </a:rPr>
              <a:t>s</a:t>
            </a:r>
            <a:r>
              <a:rPr lang="en-GB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hout      owl</a:t>
            </a:r>
          </a:p>
          <a:p>
            <a:pPr algn="ctr"/>
            <a:r>
              <a:rPr lang="en-GB" dirty="0">
                <a:solidFill>
                  <a:srgbClr val="7030A0"/>
                </a:solidFill>
                <a:latin typeface="Comic Sans MS" panose="030F0702030302020204" pitchFamily="66" charset="0"/>
              </a:rPr>
              <a:t>c</a:t>
            </a:r>
            <a:r>
              <a:rPr lang="en-GB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oin      boy</a:t>
            </a:r>
          </a:p>
          <a:p>
            <a:pPr algn="ctr"/>
            <a:r>
              <a:rPr lang="en-GB" dirty="0">
                <a:solidFill>
                  <a:srgbClr val="7030A0"/>
                </a:solidFill>
                <a:latin typeface="Comic Sans MS" panose="030F0702030302020204" pitchFamily="66" charset="0"/>
              </a:rPr>
              <a:t>l</a:t>
            </a:r>
            <a:r>
              <a:rPr lang="en-GB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ook       new</a:t>
            </a:r>
          </a:p>
          <a:p>
            <a:pPr algn="ctr"/>
            <a:r>
              <a:rPr lang="en-GB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shy         my</a:t>
            </a:r>
          </a:p>
          <a:p>
            <a:pPr algn="ctr"/>
            <a:r>
              <a:rPr lang="en-GB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goal       row</a:t>
            </a:r>
          </a:p>
          <a:p>
            <a:pPr algn="ctr"/>
            <a:r>
              <a:rPr lang="en-GB" dirty="0">
                <a:solidFill>
                  <a:srgbClr val="7030A0"/>
                </a:solidFill>
                <a:latin typeface="Comic Sans MS" panose="030F0702030302020204" pitchFamily="66" charset="0"/>
              </a:rPr>
              <a:t>s</a:t>
            </a:r>
            <a:r>
              <a:rPr lang="en-GB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heet     cheap   </a:t>
            </a:r>
            <a:endParaRPr lang="en-GB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0248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Marches Assembly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83568" y="1772817"/>
            <a:ext cx="7992887" cy="243202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>
              <a:latin typeface="Comic Sans MS" panose="030F0702030302020204" pitchFamily="66" charset="0"/>
              <a:hlinkClick r:id="rId2"/>
            </a:endParaRPr>
          </a:p>
          <a:p>
            <a:pPr marL="0" indent="0">
              <a:buNone/>
            </a:pPr>
            <a:endParaRPr lang="en-GB" dirty="0" smtClean="0">
              <a:latin typeface="Comic Sans MS" panose="030F0702030302020204" pitchFamily="66" charset="0"/>
              <a:hlinkClick r:id="rId2"/>
            </a:endParaRP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  <a:hlinkClick r:id="rId2"/>
              </a:rPr>
              <a:t>        </a:t>
            </a:r>
            <a:endParaRPr lang="en-GB" dirty="0" smtClean="0">
              <a:latin typeface="Comic Sans MS" panose="030F0702030302020204" pitchFamily="66" charset="0"/>
              <a:hlinkClick r:id="rId2"/>
            </a:endParaRP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  <a:hlinkClick r:id="rId2"/>
            </a:endParaRPr>
          </a:p>
          <a:p>
            <a:pPr marL="0" indent="0">
              <a:buNone/>
            </a:pPr>
            <a:endParaRPr lang="en-GB" dirty="0" smtClean="0">
              <a:latin typeface="Comic Sans MS" panose="030F0702030302020204" pitchFamily="66" charset="0"/>
              <a:hlinkClick r:id="rId2"/>
            </a:endParaRPr>
          </a:p>
          <a:p>
            <a:endParaRPr lang="en-GB" dirty="0">
              <a:latin typeface="Comic Sans MS" panose="030F0702030302020204" pitchFamily="66" charset="0"/>
              <a:hlinkClick r:id=""/>
            </a:endParaRPr>
          </a:p>
          <a:p>
            <a:endParaRPr lang="en-GB" dirty="0">
              <a:latin typeface="Comic Sans MS" panose="030F0702030302020204" pitchFamily="66" charset="0"/>
              <a:hlinkClick r:id="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17750" y="2206154"/>
            <a:ext cx="506256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Ask a grown up to check their emails and open up this weeks assembly in SWAY.</a:t>
            </a:r>
          </a:p>
          <a:p>
            <a:pPr algn="ctr"/>
            <a:endParaRPr lang="en-GB" sz="32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algn="ctr"/>
            <a:endParaRPr lang="en-GB" sz="3200" b="1" dirty="0" smtClean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endParaRPr lang="en-GB" sz="3200" b="1" dirty="0">
              <a:solidFill>
                <a:srgbClr val="FFC000"/>
              </a:solidFill>
            </a:endParaRPr>
          </a:p>
        </p:txBody>
      </p:sp>
      <p:pic>
        <p:nvPicPr>
          <p:cNvPr id="2" name="Picture 2" descr="Link to homep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097" y="729399"/>
            <a:ext cx="1690525" cy="1723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Red Decorations Blue · Free vector graphic on Pixabay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138" y="2276847"/>
            <a:ext cx="6096000" cy="3048000"/>
          </a:xfrm>
          <a:prstGeom prst="rect">
            <a:avLst/>
          </a:prstGeom>
        </p:spPr>
      </p:pic>
      <p:pic>
        <p:nvPicPr>
          <p:cNvPr id="9" name="Picture 2" descr="Link to homep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2276" y="628007"/>
            <a:ext cx="1690525" cy="1723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Linlithgow Marches © AlastairG :: Geograph Britain and Ireland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992" y="4644738"/>
            <a:ext cx="3487936" cy="1953598"/>
          </a:xfrm>
          <a:prstGeom prst="rect">
            <a:avLst/>
          </a:prstGeom>
        </p:spPr>
      </p:pic>
      <p:pic>
        <p:nvPicPr>
          <p:cNvPr id="10" name="Picture 9" descr="Linlithgow Marches | Fiona Shields | Flickr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3834" y="4873170"/>
            <a:ext cx="3219916" cy="1725166"/>
          </a:xfrm>
          <a:prstGeom prst="rect">
            <a:avLst/>
          </a:prstGeom>
        </p:spPr>
      </p:pic>
      <p:pic>
        <p:nvPicPr>
          <p:cNvPr id="11" name="Picture 10" descr="File:Saltire.jpg - Wikimedia Commons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66" y="3262265"/>
            <a:ext cx="1109201" cy="1041633"/>
          </a:xfrm>
          <a:prstGeom prst="rect">
            <a:avLst/>
          </a:prstGeom>
        </p:spPr>
      </p:pic>
      <p:pic>
        <p:nvPicPr>
          <p:cNvPr id="13" name="Picture 12" descr="File:Saltire.jpg - Wikimedia Commons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6484" y="3212734"/>
            <a:ext cx="1109201" cy="1041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035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424775" y="296264"/>
            <a:ext cx="57921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HWB </a:t>
            </a:r>
            <a:endParaRPr lang="en-GB" sz="4800" dirty="0">
              <a:solidFill>
                <a:schemeClr val="bg1"/>
              </a:solidFill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3077" y="922060"/>
            <a:ext cx="1116800" cy="89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9570" y="5865301"/>
            <a:ext cx="1122363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224042" y="6146070"/>
            <a:ext cx="7310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I can identify at least 2 ways  I can be a good friend.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272431" y="1169169"/>
            <a:ext cx="6096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To understand positive things about friendships.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" name="AutoShape 4" descr="Digital Clock by Seiko | Digital clocks, Clock, Alarm cloc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5" name="AutoShape 6" descr="Digital Clock by Seiko | Digital clocks, Clock, Alarm cloc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155575" y="5248133"/>
            <a:ext cx="92021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Activity – design a ‘What Makes a Special Friend’ poster.  Download the worksheet from the blog/website or draw/write in your jotter.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AutoShape 2" descr="Let's Be Friends (soundtrack) | Muppet Wiki | Fandom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4" descr="Let's Be Friends (soundtrack) | Muppet Wiki | Fandom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126" name="Picture 6" descr="Let's Be Friends (soundtrack) | Muppet Wiki | Fandom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060848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940152" y="2780928"/>
            <a:ext cx="25941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Click on the picture to take you to the ‘Sesame Street’ video.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673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958752"/>
          </a:xfrm>
        </p:spPr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Number Blocks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75656" y="1097469"/>
            <a:ext cx="6624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I can use practical materials to ‘count on and back’ to help me to understand subtraction.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058" y="4741980"/>
            <a:ext cx="67687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Activity – can you work out the difference between the number block 7 and number block 4?  Can you choose another two number blocks to work out the difference?  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850360"/>
            <a:ext cx="1116800" cy="89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058" y="5770085"/>
            <a:ext cx="1122363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63421" y="6071204"/>
            <a:ext cx="52087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I can work out the difference between two numbers within 10.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6146" name="Picture 2">
            <a:hlinkClick r:id="rId4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114" y="1988840"/>
            <a:ext cx="4629086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 descr="Seven (character) | Numberblocks Wiki | Fandom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7743" y="3904801"/>
            <a:ext cx="598632" cy="2240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Four From Numberblocks by alexiscurry on DeviantArt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3653" y="4921576"/>
            <a:ext cx="896158" cy="1132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588223" y="2420888"/>
            <a:ext cx="23215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Click on the picture to take you to the Number blocks episode.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1694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764704"/>
            <a:ext cx="8928992" cy="662473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GB" u="sng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sz="3300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sz="4900" dirty="0"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4900" dirty="0" smtClean="0"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4900" dirty="0"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5600" dirty="0"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3400" dirty="0" smtClean="0">
              <a:latin typeface="Comic Sans MS" panose="030F0702030302020204" pitchFamily="66" charset="0"/>
            </a:endParaRPr>
          </a:p>
          <a:p>
            <a:pPr lvl="0">
              <a:buFont typeface="Wingdings" panose="05000000000000000000" pitchFamily="2" charset="2"/>
              <a:buChar char="§"/>
            </a:pPr>
            <a:endParaRPr lang="en-GB" sz="3400" dirty="0" smtClean="0">
              <a:latin typeface="Comic Sans MS" panose="030F0702030302020204" pitchFamily="66" charset="0"/>
            </a:endParaRPr>
          </a:p>
          <a:p>
            <a:pPr marL="0" lv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smtClean="0">
                <a:latin typeface="Comic Sans MS" panose="030F0702030302020204" pitchFamily="66" charset="0"/>
              </a:rPr>
              <a:t>  </a:t>
            </a:r>
          </a:p>
          <a:p>
            <a:pPr marL="0" lvl="0" indent="0">
              <a:buNone/>
            </a:pPr>
            <a:endParaRPr lang="en-GB" dirty="0" smtClean="0">
              <a:latin typeface="Comic Sans MS" panose="030F0702030302020204" pitchFamily="66" charset="0"/>
            </a:endParaRPr>
          </a:p>
          <a:p>
            <a:pPr marL="0" lv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smtClean="0">
                <a:latin typeface="Comic Sans MS" panose="030F0702030302020204" pitchFamily="66" charset="0"/>
              </a:rPr>
              <a:t>     </a:t>
            </a:r>
          </a:p>
          <a:p>
            <a:pPr marL="0" lv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 marL="0" lv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endParaRPr lang="en-GB" dirty="0"/>
          </a:p>
        </p:txBody>
      </p:sp>
      <p:sp>
        <p:nvSpPr>
          <p:cNvPr id="4" name="AutoShape 2" descr="Image result for adding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7" name="AutoShape 4" descr="The Months of the Year Song - YouTub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Science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0153" t="17516" r="27862" b="5703"/>
          <a:stretch/>
        </p:blipFill>
        <p:spPr>
          <a:xfrm>
            <a:off x="1835696" y="3178436"/>
            <a:ext cx="5688632" cy="313088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95536" y="1180604"/>
            <a:ext cx="843528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GB" sz="1600" b="1" u="sng" dirty="0">
                <a:latin typeface="Comic Sans MS" panose="030F0702030302020204" pitchFamily="66" charset="0"/>
              </a:rPr>
              <a:t>Space Week</a:t>
            </a:r>
          </a:p>
          <a:p>
            <a:pPr fontAlgn="base"/>
            <a:r>
              <a:rPr lang="en-GB" sz="1600" dirty="0" smtClean="0">
                <a:latin typeface="Comic Sans MS" panose="030F0702030302020204" pitchFamily="66" charset="0"/>
              </a:rPr>
              <a:t>Please see the following message from Mrs Reynolds &amp; Mrs Patterson.  In </a:t>
            </a:r>
            <a:r>
              <a:rPr lang="en-GB" sz="1600" dirty="0">
                <a:latin typeface="Comic Sans MS" panose="030F0702030302020204" pitchFamily="66" charset="0"/>
              </a:rPr>
              <a:t>preparation for the Great Science Share on Wednesday 17th June we will be investigating Space together as a school.</a:t>
            </a:r>
          </a:p>
          <a:p>
            <a:pPr fontAlgn="base"/>
            <a:r>
              <a:rPr lang="en-GB" sz="1600" dirty="0">
                <a:latin typeface="Comic Sans MS" panose="030F0702030302020204" pitchFamily="66" charset="0"/>
              </a:rPr>
              <a:t>Have a look at some suggested activities </a:t>
            </a:r>
            <a:r>
              <a:rPr lang="en-GB" sz="1600" dirty="0" smtClean="0">
                <a:latin typeface="Comic Sans MS" panose="030F0702030302020204" pitchFamily="66" charset="0"/>
              </a:rPr>
              <a:t>on the Blog.</a:t>
            </a:r>
            <a:endParaRPr lang="en-GB" sz="1600" dirty="0">
              <a:latin typeface="Comic Sans MS" panose="030F0702030302020204" pitchFamily="66" charset="0"/>
            </a:endParaRPr>
          </a:p>
          <a:p>
            <a:pPr fontAlgn="base"/>
            <a:r>
              <a:rPr lang="en-GB" sz="1600" dirty="0">
                <a:latin typeface="Comic Sans MS" panose="030F0702030302020204" pitchFamily="66" charset="0"/>
              </a:rPr>
              <a:t>Remember to share your learning through uploading your work and photos or email the school office: </a:t>
            </a:r>
            <a:r>
              <a:rPr lang="en-GB" sz="1600" u="sng" dirty="0" smtClean="0">
                <a:latin typeface="Comic Sans MS" panose="030F0702030302020204" pitchFamily="66" charset="0"/>
                <a:hlinkClick r:id="rId3"/>
              </a:rPr>
              <a:t>wllinlithgowbridge-ps@westlothian.org.uk</a:t>
            </a:r>
            <a:endParaRPr lang="en-GB" sz="1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6786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2988</TotalTime>
  <Words>405</Words>
  <Application>Microsoft Office PowerPoint</Application>
  <PresentationFormat>On-screen Show (4:3)</PresentationFormat>
  <Paragraphs>77</Paragraphs>
  <Slides>7</Slides>
  <Notes>0</Notes>
  <HiddenSlides>0</HiddenSlides>
  <MMClips>19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Calibri</vt:lpstr>
      <vt:lpstr>Candara</vt:lpstr>
      <vt:lpstr>Comic Sans MS</vt:lpstr>
      <vt:lpstr>Symbol</vt:lpstr>
      <vt:lpstr>Wingdings</vt:lpstr>
      <vt:lpstr>Waveform</vt:lpstr>
      <vt:lpstr> Friday 12th of June  Vendredi 12 Juin</vt:lpstr>
      <vt:lpstr>Sounds</vt:lpstr>
      <vt:lpstr>Mrs Washington’s Active Spelling Challenge</vt:lpstr>
      <vt:lpstr>Marches Assembly</vt:lpstr>
      <vt:lpstr>PowerPoint Presentation</vt:lpstr>
      <vt:lpstr>Number Blocks</vt:lpstr>
      <vt:lpstr>Science</vt:lpstr>
    </vt:vector>
  </TitlesOfParts>
  <Company>West Lothian Council - Education Services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Monday 23rd of March</dc:title>
  <dc:creator>Alison Taylor</dc:creator>
  <cp:lastModifiedBy>Fiona MacKenzie-Washington</cp:lastModifiedBy>
  <cp:revision>236</cp:revision>
  <dcterms:created xsi:type="dcterms:W3CDTF">2020-03-21T18:06:53Z</dcterms:created>
  <dcterms:modified xsi:type="dcterms:W3CDTF">2020-06-11T14:46:59Z</dcterms:modified>
</cp:coreProperties>
</file>