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1" r:id="rId2"/>
    <p:sldId id="268" r:id="rId3"/>
    <p:sldId id="288" r:id="rId4"/>
    <p:sldId id="259" r:id="rId5"/>
    <p:sldId id="262" r:id="rId6"/>
    <p:sldId id="263" r:id="rId7"/>
    <p:sldId id="264" r:id="rId8"/>
    <p:sldId id="276" r:id="rId9"/>
    <p:sldId id="271" r:id="rId10"/>
    <p:sldId id="290" r:id="rId11"/>
    <p:sldId id="29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CD7907-6B86-4E2A-B9B9-AC89200E4A4D}">
          <p14:sldIdLst>
            <p14:sldId id="261"/>
            <p14:sldId id="268"/>
            <p14:sldId id="288"/>
            <p14:sldId id="259"/>
          </p14:sldIdLst>
        </p14:section>
        <p14:section name="Untitled Section" id="{B26A4156-5895-4F63-B8F4-FFDA2F28A8A5}">
          <p14:sldIdLst>
            <p14:sldId id="262"/>
            <p14:sldId id="263"/>
            <p14:sldId id="264"/>
            <p14:sldId id="276"/>
            <p14:sldId id="271"/>
            <p14:sldId id="290"/>
            <p14:sldId id="29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AC64F9-5994-4D24-AC9E-0D2CDDC6EA1E}"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08CC-AE03-4D13-A40F-BB5644ED48D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C64F9-5994-4D24-AC9E-0D2CDDC6EA1E}"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08CC-AE03-4D13-A40F-BB5644ED48D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C64F9-5994-4D24-AC9E-0D2CDDC6EA1E}"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08CC-AE03-4D13-A40F-BB5644ED48D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C64F9-5994-4D24-AC9E-0D2CDDC6EA1E}"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08CC-AE03-4D13-A40F-BB5644ED48D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C64F9-5994-4D24-AC9E-0D2CDDC6EA1E}"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9B08CC-AE03-4D13-A40F-BB5644ED48D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AC64F9-5994-4D24-AC9E-0D2CDDC6EA1E}"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9B08CC-AE03-4D13-A40F-BB5644ED48D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AC64F9-5994-4D24-AC9E-0D2CDDC6EA1E}" type="datetimeFigureOut">
              <a:rPr lang="en-GB" smtClean="0"/>
              <a:t>09/06/2020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9B08CC-AE03-4D13-A40F-BB5644ED48D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AC64F9-5994-4D24-AC9E-0D2CDDC6EA1E}" type="datetimeFigureOut">
              <a:rPr lang="en-GB" smtClean="0"/>
              <a:t>09/06/2020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9B08CC-AE03-4D13-A40F-BB5644ED48D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C64F9-5994-4D24-AC9E-0D2CDDC6EA1E}" type="datetimeFigureOut">
              <a:rPr lang="en-GB" smtClean="0"/>
              <a:t>09/06/2020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9B08CC-AE03-4D13-A40F-BB5644ED48D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C64F9-5994-4D24-AC9E-0D2CDDC6EA1E}"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9B08CC-AE03-4D13-A40F-BB5644ED48DD}"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3AC64F9-5994-4D24-AC9E-0D2CDDC6EA1E}" type="datetimeFigureOut">
              <a:rPr lang="en-GB" smtClean="0"/>
              <a:t>09/06/2020</a:t>
            </a:fld>
            <a:endParaRPr lang="en-GB"/>
          </a:p>
        </p:txBody>
      </p:sp>
      <p:sp>
        <p:nvSpPr>
          <p:cNvPr id="9" name="Slide Number Placeholder 8"/>
          <p:cNvSpPr>
            <a:spLocks noGrp="1"/>
          </p:cNvSpPr>
          <p:nvPr>
            <p:ph type="sldNum" sz="quarter" idx="11"/>
          </p:nvPr>
        </p:nvSpPr>
        <p:spPr/>
        <p:txBody>
          <a:bodyPr/>
          <a:lstStyle/>
          <a:p>
            <a:fld id="{E79B08CC-AE03-4D13-A40F-BB5644ED48DD}"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79B08CC-AE03-4D13-A40F-BB5644ED48DD}"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3AC64F9-5994-4D24-AC9E-0D2CDDC6EA1E}" type="datetimeFigureOut">
              <a:rPr lang="en-GB" smtClean="0"/>
              <a:t>09/06/2020</a:t>
            </a:fld>
            <a:endParaRPr lang="en-GB"/>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teach/supermovers/ks1--ks2-mfl-spanish-greetings-with-ben-shires/zfksqp3"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entral.espresso.co.uk/espresso/primary_uk/subject/module/video/item1065812/grade1/module1067404/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ctgame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OCxvNtrcDI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0000"/>
                </a:solidFill>
                <a:latin typeface="Comic Sans MS" panose="030F0702030302020204" pitchFamily="66" charset="0"/>
              </a:rPr>
              <a:t>Wednesday </a:t>
            </a:r>
            <a:r>
              <a:rPr lang="en-GB" sz="4400" dirty="0">
                <a:solidFill>
                  <a:srgbClr val="FF0000"/>
                </a:solidFill>
                <a:latin typeface="Comic Sans MS" panose="030F0702030302020204" pitchFamily="66" charset="0"/>
              </a:rPr>
              <a:t>9</a:t>
            </a:r>
            <a:r>
              <a:rPr lang="en-GB" sz="4400" dirty="0" smtClean="0">
                <a:solidFill>
                  <a:srgbClr val="FF0000"/>
                </a:solidFill>
                <a:latin typeface="Comic Sans MS" panose="030F0702030302020204" pitchFamily="66" charset="0"/>
              </a:rPr>
              <a:t> June </a:t>
            </a:r>
            <a:r>
              <a:rPr lang="en-GB" sz="4400" dirty="0">
                <a:solidFill>
                  <a:srgbClr val="FF0000"/>
                </a:solidFill>
                <a:latin typeface="Comic Sans MS" panose="030F0702030302020204" pitchFamily="66" charset="0"/>
              </a:rPr>
              <a:t>2020</a:t>
            </a:r>
            <a:endParaRPr lang="en-GB" sz="4400" dirty="0"/>
          </a:p>
        </p:txBody>
      </p:sp>
      <p:sp>
        <p:nvSpPr>
          <p:cNvPr id="6" name="Content Placeholder 5"/>
          <p:cNvSpPr>
            <a:spLocks noGrp="1"/>
          </p:cNvSpPr>
          <p:nvPr>
            <p:ph idx="1"/>
          </p:nvPr>
        </p:nvSpPr>
        <p:spPr/>
        <p:txBody>
          <a:bodyPr>
            <a:normAutofit/>
          </a:bodyPr>
          <a:lstStyle/>
          <a:p>
            <a:pPr marL="114300" indent="0">
              <a:buNone/>
            </a:pPr>
            <a:r>
              <a:rPr lang="en-GB" sz="4400" dirty="0">
                <a:latin typeface="Comic Sans MS" panose="030F0702030302020204" pitchFamily="66" charset="0"/>
              </a:rPr>
              <a:t>Bien?</a:t>
            </a:r>
            <a:br>
              <a:rPr lang="en-GB" sz="4400" dirty="0">
                <a:latin typeface="Comic Sans MS" panose="030F0702030302020204" pitchFamily="66" charset="0"/>
              </a:rPr>
            </a:b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Regular?</a:t>
            </a:r>
            <a:br>
              <a:rPr lang="en-GB" sz="4400" dirty="0">
                <a:latin typeface="Comic Sans MS" panose="030F0702030302020204" pitchFamily="66" charset="0"/>
              </a:rPr>
            </a:b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Mal?</a:t>
            </a:r>
            <a:endParaRPr lang="en-GB" sz="4400" dirty="0"/>
          </a:p>
        </p:txBody>
      </p:sp>
      <p:sp>
        <p:nvSpPr>
          <p:cNvPr id="5" name="Rectangle 4"/>
          <p:cNvSpPr/>
          <p:nvPr/>
        </p:nvSpPr>
        <p:spPr>
          <a:xfrm>
            <a:off x="3278216" y="3244334"/>
            <a:ext cx="184731" cy="369332"/>
          </a:xfrm>
          <a:prstGeom prst="rect">
            <a:avLst/>
          </a:prstGeom>
        </p:spPr>
        <p:txBody>
          <a:bodyPr wrap="none">
            <a:spAutoFit/>
          </a:bodyPr>
          <a:lstStyle/>
          <a:p>
            <a:endParaRPr lang="en-GB" dirty="0"/>
          </a:p>
        </p:txBody>
      </p:sp>
      <p:sp>
        <p:nvSpPr>
          <p:cNvPr id="3" name="Rectangle 2"/>
          <p:cNvSpPr/>
          <p:nvPr/>
        </p:nvSpPr>
        <p:spPr>
          <a:xfrm>
            <a:off x="992216" y="5301208"/>
            <a:ext cx="6460104" cy="923330"/>
          </a:xfrm>
          <a:prstGeom prst="rect">
            <a:avLst/>
          </a:prstGeom>
        </p:spPr>
        <p:txBody>
          <a:bodyPr wrap="square">
            <a:spAutoFit/>
          </a:bodyPr>
          <a:lstStyle/>
          <a:p>
            <a:endParaRPr lang="en-GB" dirty="0"/>
          </a:p>
          <a:p>
            <a:r>
              <a:rPr lang="en-GB" dirty="0">
                <a:hlinkClick r:id="rId2"/>
              </a:rPr>
              <a:t>https://www.bbc.co.uk/teach/supermovers/ks1--ks2-mfl-spanish-greetings-with-ben-shires/zfksqp3</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12776"/>
            <a:ext cx="13716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863" y="2692677"/>
            <a:ext cx="19446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8204" y="3935034"/>
            <a:ext cx="14382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281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latin typeface="Comic Sans MS" panose="030F0702030302020204" pitchFamily="66" charset="0"/>
              </a:rPr>
              <a:t>Tourism</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pPr marL="114300" indent="0">
              <a:buNone/>
            </a:pPr>
            <a:r>
              <a:rPr lang="en-GB" dirty="0" smtClean="0">
                <a:latin typeface="Comic Sans MS" panose="030F0702030302020204" pitchFamily="66" charset="0"/>
              </a:rPr>
              <a:t>Imagine you are a tourist and are visiting a town for the very first time.  Where do you think you would visit first?  We created this place in our classroom when we were learning all about Linlithgow.  Have you guessed?  Watch the clip below to see a family on their day out visiting a tourist information centre.</a:t>
            </a:r>
          </a:p>
          <a:p>
            <a:pPr marL="114300" indent="0">
              <a:buNone/>
            </a:pPr>
            <a:r>
              <a:rPr lang="en-GB" dirty="0">
                <a:hlinkClick r:id="rId2"/>
              </a:rPr>
              <a:t>https://</a:t>
            </a:r>
            <a:r>
              <a:rPr lang="en-GB" dirty="0" smtClean="0">
                <a:hlinkClick r:id="rId2"/>
              </a:rPr>
              <a:t>central.espresso.co.uk/espresso/primary_uk/subject/module/video/item1065812/grade1/module1067404/index.html</a:t>
            </a:r>
            <a:endParaRPr lang="en-GB" dirty="0" smtClean="0"/>
          </a:p>
          <a:p>
            <a:pPr marL="114300" indent="0">
              <a:buNone/>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365104"/>
            <a:ext cx="4286250" cy="220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911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latin typeface="Comic Sans MS" panose="030F0702030302020204" pitchFamily="66" charset="0"/>
              </a:rPr>
              <a:t>Mapping</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pPr marL="114300" indent="0">
              <a:buNone/>
            </a:pPr>
            <a:r>
              <a:rPr lang="en-GB" dirty="0" smtClean="0">
                <a:latin typeface="Comic Sans MS" panose="030F0702030302020204" pitchFamily="66" charset="0"/>
              </a:rPr>
              <a:t>Can you create a tourist map of your own seaside town?  I have added a map to the blog page for you to use or you could make your own.  What would you like to have in your seaside town?   </a:t>
            </a:r>
            <a:endParaRPr lang="en-GB"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12976"/>
            <a:ext cx="281215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474" y="3230812"/>
            <a:ext cx="2876475" cy="266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115002"/>
            <a:ext cx="2808312" cy="2782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65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smtClean="0">
                <a:solidFill>
                  <a:srgbClr val="FF0000"/>
                </a:solidFill>
                <a:latin typeface="Comic Sans MS" panose="030F0702030302020204" pitchFamily="66" charset="0"/>
              </a:rPr>
              <a:t>Report Writing</a:t>
            </a:r>
            <a:endParaRPr lang="en-GB" sz="4000"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57200" y="1340768"/>
            <a:ext cx="7620000" cy="5060032"/>
          </a:xfrm>
        </p:spPr>
        <p:txBody>
          <a:bodyPr>
            <a:normAutofit fontScale="92500" lnSpcReduction="10000"/>
          </a:bodyPr>
          <a:lstStyle/>
          <a:p>
            <a:pPr marL="114300" indent="0">
              <a:buNone/>
            </a:pPr>
            <a:r>
              <a:rPr lang="en-GB" sz="1200" dirty="0" smtClean="0">
                <a:latin typeface="Comic Sans MS" panose="030F0702030302020204" pitchFamily="66" charset="0"/>
              </a:rPr>
              <a:t>To help me communicate effectively in and out of school,  I will </a:t>
            </a:r>
            <a:r>
              <a:rPr lang="en-GB" sz="1200" dirty="0" smtClean="0">
                <a:latin typeface="Comic Sans MS" panose="030F0702030302020204" pitchFamily="66" charset="0"/>
              </a:rPr>
              <a:t> make a Venn diagram to show the similarities  and differences between </a:t>
            </a:r>
            <a:r>
              <a:rPr lang="en-GB" sz="1200" dirty="0" smtClean="0">
                <a:latin typeface="Comic Sans MS" panose="030F0702030302020204" pitchFamily="66" charset="0"/>
              </a:rPr>
              <a:t>how we use </a:t>
            </a:r>
            <a:r>
              <a:rPr lang="en-GB" sz="1200" dirty="0" smtClean="0">
                <a:latin typeface="Comic Sans MS" panose="030F0702030302020204" pitchFamily="66" charset="0"/>
              </a:rPr>
              <a:t>our beaches now and how we used them long ago.</a:t>
            </a:r>
            <a:endParaRPr lang="en-GB" sz="1200" dirty="0" smtClean="0">
              <a:latin typeface="Comic Sans MS" panose="030F0702030302020204" pitchFamily="66" charset="0"/>
            </a:endParaRPr>
          </a:p>
          <a:p>
            <a:pPr marL="114300" indent="0">
              <a:buNone/>
            </a:pPr>
            <a:endParaRPr lang="en-GB" dirty="0" smtClean="0">
              <a:latin typeface="Comic Sans MS" panose="030F0702030302020204" pitchFamily="66" charset="0"/>
            </a:endParaRPr>
          </a:p>
          <a:p>
            <a:pPr marL="114300" indent="0">
              <a:buNone/>
            </a:pPr>
            <a:r>
              <a:rPr lang="en-GB" sz="1800" dirty="0" smtClean="0">
                <a:latin typeface="Comic Sans MS" panose="030F0702030302020204" pitchFamily="66" charset="0"/>
              </a:rPr>
              <a:t> </a:t>
            </a:r>
            <a:r>
              <a:rPr lang="en-GB" sz="2000" b="1" u="sng" dirty="0" smtClean="0">
                <a:solidFill>
                  <a:srgbClr val="FF0000"/>
                </a:solidFill>
                <a:latin typeface="Comic Sans MS" panose="030F0702030302020204" pitchFamily="66" charset="0"/>
              </a:rPr>
              <a:t>Say-</a:t>
            </a:r>
            <a:r>
              <a:rPr lang="en-GB" sz="2000" b="1" dirty="0" smtClean="0">
                <a:solidFill>
                  <a:srgbClr val="FF0000"/>
                </a:solidFill>
                <a:latin typeface="Comic Sans MS" panose="030F0702030302020204" pitchFamily="66" charset="0"/>
              </a:rPr>
              <a:t>  </a:t>
            </a:r>
            <a:r>
              <a:rPr lang="en-GB" sz="2000" b="1" dirty="0" smtClean="0">
                <a:solidFill>
                  <a:srgbClr val="FF0000"/>
                </a:solidFill>
                <a:latin typeface="Comic Sans MS" panose="030F0702030302020204" pitchFamily="66" charset="0"/>
              </a:rPr>
              <a:t>Think, pair and </a:t>
            </a:r>
            <a:r>
              <a:rPr lang="en-GB" sz="2000" b="1" dirty="0" smtClean="0">
                <a:solidFill>
                  <a:srgbClr val="FF0000"/>
                </a:solidFill>
                <a:latin typeface="Comic Sans MS" panose="030F0702030302020204" pitchFamily="66" charset="0"/>
              </a:rPr>
              <a:t>share the </a:t>
            </a:r>
            <a:r>
              <a:rPr lang="en-GB" sz="2000" b="1" dirty="0" smtClean="0">
                <a:solidFill>
                  <a:srgbClr val="FF0000"/>
                </a:solidFill>
                <a:latin typeface="Comic Sans MS" panose="030F0702030302020204" pitchFamily="66" charset="0"/>
              </a:rPr>
              <a:t>differences between </a:t>
            </a:r>
            <a:r>
              <a:rPr lang="en-GB" sz="2000" b="1" dirty="0" smtClean="0">
                <a:solidFill>
                  <a:srgbClr val="FF0000"/>
                </a:solidFill>
                <a:latin typeface="Comic Sans MS" panose="030F0702030302020204" pitchFamily="66" charset="0"/>
              </a:rPr>
              <a:t>the way we use beaches</a:t>
            </a:r>
            <a:r>
              <a:rPr lang="en-GB" sz="2000" b="1" dirty="0" smtClean="0">
                <a:solidFill>
                  <a:srgbClr val="FF0000"/>
                </a:solidFill>
                <a:latin typeface="Comic Sans MS" panose="030F0702030302020204" pitchFamily="66" charset="0"/>
              </a:rPr>
              <a:t> </a:t>
            </a:r>
            <a:r>
              <a:rPr lang="en-GB" sz="2000" b="1" dirty="0" smtClean="0">
                <a:solidFill>
                  <a:srgbClr val="FF0000"/>
                </a:solidFill>
                <a:latin typeface="Comic Sans MS" panose="030F0702030302020204" pitchFamily="66" charset="0"/>
              </a:rPr>
              <a:t>now </a:t>
            </a:r>
            <a:r>
              <a:rPr lang="en-GB" sz="2000" b="1" dirty="0" smtClean="0">
                <a:solidFill>
                  <a:srgbClr val="FF0000"/>
                </a:solidFill>
                <a:latin typeface="Comic Sans MS" panose="030F0702030302020204" pitchFamily="66" charset="0"/>
              </a:rPr>
              <a:t>compared with how we used them </a:t>
            </a:r>
            <a:r>
              <a:rPr lang="en-GB" sz="2000" b="1" dirty="0" smtClean="0">
                <a:solidFill>
                  <a:srgbClr val="FF0000"/>
                </a:solidFill>
                <a:latin typeface="Comic Sans MS" panose="030F0702030302020204" pitchFamily="66" charset="0"/>
              </a:rPr>
              <a:t>long ago.</a:t>
            </a:r>
          </a:p>
          <a:p>
            <a:pPr marL="114300" indent="0">
              <a:buNone/>
            </a:pPr>
            <a:endParaRPr lang="en-GB" sz="1800" b="1" dirty="0" smtClean="0">
              <a:solidFill>
                <a:srgbClr val="FF0000"/>
              </a:solidFill>
              <a:latin typeface="Comic Sans MS" panose="030F0702030302020204" pitchFamily="66" charset="0"/>
            </a:endParaRPr>
          </a:p>
          <a:p>
            <a:pPr marL="114300" indent="0">
              <a:buNone/>
            </a:pPr>
            <a:r>
              <a:rPr lang="en-GB" sz="2000" b="1" dirty="0" smtClean="0">
                <a:solidFill>
                  <a:srgbClr val="00B050"/>
                </a:solidFill>
                <a:latin typeface="Comic Sans MS" panose="030F0702030302020204" pitchFamily="66" charset="0"/>
              </a:rPr>
              <a:t>Make – Make a Venn diagram to help </a:t>
            </a:r>
            <a:r>
              <a:rPr lang="en-GB" sz="2000" b="1" dirty="0" smtClean="0">
                <a:solidFill>
                  <a:srgbClr val="00B050"/>
                </a:solidFill>
                <a:latin typeface="Comic Sans MS" panose="030F0702030302020204" pitchFamily="66" charset="0"/>
              </a:rPr>
              <a:t>you compare the similaritie</a:t>
            </a:r>
            <a:r>
              <a:rPr lang="en-GB" sz="2000" b="1" dirty="0" smtClean="0">
                <a:solidFill>
                  <a:srgbClr val="00B050"/>
                </a:solidFill>
                <a:latin typeface="Comic Sans MS" panose="030F0702030302020204" pitchFamily="66" charset="0"/>
              </a:rPr>
              <a:t>s and differences</a:t>
            </a:r>
            <a:r>
              <a:rPr lang="en-GB" sz="2000" b="1" dirty="0" smtClean="0">
                <a:solidFill>
                  <a:srgbClr val="00B050"/>
                </a:solidFill>
                <a:latin typeface="Comic Sans MS" panose="030F0702030302020204" pitchFamily="66" charset="0"/>
              </a:rPr>
              <a:t>.(</a:t>
            </a:r>
            <a:r>
              <a:rPr lang="en-GB" sz="2000" b="1" dirty="0" smtClean="0">
                <a:solidFill>
                  <a:srgbClr val="00B050"/>
                </a:solidFill>
                <a:latin typeface="Comic Sans MS" panose="030F0702030302020204" pitchFamily="66" charset="0"/>
              </a:rPr>
              <a:t>Please find this on the blog page)</a:t>
            </a:r>
          </a:p>
          <a:p>
            <a:pPr marL="114300" indent="0">
              <a:buNone/>
            </a:pPr>
            <a:endParaRPr lang="en-GB" sz="2000" dirty="0">
              <a:latin typeface="Comic Sans MS" panose="030F0702030302020204" pitchFamily="66" charset="0"/>
            </a:endParaRPr>
          </a:p>
          <a:p>
            <a:pPr marL="114300" indent="0">
              <a:buNone/>
            </a:pPr>
            <a:r>
              <a:rPr lang="en-GB" sz="2000" b="1" dirty="0" smtClean="0">
                <a:solidFill>
                  <a:srgbClr val="7030A0"/>
                </a:solidFill>
                <a:latin typeface="Comic Sans MS" panose="030F0702030302020204" pitchFamily="66" charset="0"/>
              </a:rPr>
              <a:t>Write</a:t>
            </a:r>
            <a:r>
              <a:rPr lang="en-GB" sz="2000" dirty="0" smtClean="0">
                <a:solidFill>
                  <a:srgbClr val="7030A0"/>
                </a:solidFill>
                <a:latin typeface="Comic Sans MS" panose="030F0702030302020204" pitchFamily="66" charset="0"/>
              </a:rPr>
              <a:t> – Write sentences to describe what is the same and what is different</a:t>
            </a:r>
            <a:r>
              <a:rPr lang="en-GB" sz="2000" b="1" dirty="0" smtClean="0">
                <a:solidFill>
                  <a:srgbClr val="7030A0"/>
                </a:solidFill>
                <a:latin typeface="Comic Sans MS" panose="030F0702030302020204" pitchFamily="66" charset="0"/>
              </a:rPr>
              <a:t>. </a:t>
            </a:r>
            <a:r>
              <a:rPr lang="en-GB" sz="1800" dirty="0" smtClean="0">
                <a:solidFill>
                  <a:srgbClr val="7030A0"/>
                </a:solidFill>
                <a:latin typeface="Comic Sans MS" panose="030F0702030302020204" pitchFamily="66" charset="0"/>
              </a:rPr>
              <a:t>(You can write this in your jotter or  there is a sheet on the blog page).</a:t>
            </a:r>
          </a:p>
          <a:p>
            <a:pPr marL="114300" indent="0">
              <a:buNone/>
            </a:pPr>
            <a:endParaRPr lang="en-GB" sz="2000" dirty="0">
              <a:latin typeface="Comic Sans MS" panose="030F0702030302020204" pitchFamily="66" charset="0"/>
            </a:endParaRPr>
          </a:p>
          <a:p>
            <a:pPr marL="114300" indent="0">
              <a:buNone/>
            </a:pPr>
            <a:r>
              <a:rPr lang="en-GB" sz="2000" b="1" dirty="0" smtClean="0">
                <a:solidFill>
                  <a:srgbClr val="FF6600"/>
                </a:solidFill>
                <a:latin typeface="Comic Sans MS" panose="030F0702030302020204" pitchFamily="66" charset="0"/>
              </a:rPr>
              <a:t>Do – Read your report to your family.  Does it make sense? Have you used your core targets? </a:t>
            </a:r>
            <a:endParaRPr lang="en-GB" sz="1800" dirty="0" smtClean="0">
              <a:latin typeface="Comic Sans MS" panose="030F0702030302020204" pitchFamily="66" charset="0"/>
            </a:endParaRPr>
          </a:p>
          <a:p>
            <a:pPr marL="11430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4217673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solidFill>
                  <a:srgbClr val="FF0000"/>
                </a:solidFill>
                <a:latin typeface="Comic Sans MS" panose="030F0702030302020204" pitchFamily="66" charset="0"/>
              </a:rPr>
              <a:t>The Seaside Then and Now</a:t>
            </a:r>
            <a:endParaRPr lang="en-GB" sz="3200"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79512" y="1600200"/>
            <a:ext cx="7897688" cy="4800600"/>
          </a:xfrm>
        </p:spPr>
        <p:txBody>
          <a:bodyPr/>
          <a:lstStyle/>
          <a:p>
            <a:pPr marL="114300" indent="0">
              <a:buNone/>
            </a:pPr>
            <a:r>
              <a:rPr lang="en-GB" dirty="0" smtClean="0">
                <a:latin typeface="Comic Sans MS" panose="030F0702030302020204" pitchFamily="66" charset="0"/>
              </a:rPr>
              <a:t>Look at the photographs to remind ourselves of the seaside then and now.</a:t>
            </a:r>
          </a:p>
          <a:p>
            <a:pPr marL="11430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35930"/>
            <a:ext cx="27813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013176"/>
            <a:ext cx="30575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492896"/>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436" y="3175634"/>
            <a:ext cx="26003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501317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7023" y="4411656"/>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3855" y="1402767"/>
            <a:ext cx="1378003" cy="146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67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842963"/>
            <a:ext cx="768667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464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Spelling Words</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a:xfrm>
            <a:off x="457200" y="1052736"/>
            <a:ext cx="7620000" cy="5348064"/>
          </a:xfrm>
        </p:spPr>
        <p:txBody>
          <a:bodyPr/>
          <a:lstStyle/>
          <a:p>
            <a:pPr lvl="0">
              <a:buClr>
                <a:srgbClr val="4F81BD"/>
              </a:buClr>
            </a:pPr>
            <a:r>
              <a:rPr lang="en-GB" sz="3000" dirty="0">
                <a:solidFill>
                  <a:prstClr val="black"/>
                </a:solidFill>
                <a:latin typeface="Comic Sans MS" panose="030F0702030302020204" pitchFamily="66" charset="0"/>
              </a:rPr>
              <a:t>filled</a:t>
            </a:r>
            <a:br>
              <a:rPr lang="en-GB" sz="3000" dirty="0">
                <a:solidFill>
                  <a:prstClr val="black"/>
                </a:solidFill>
                <a:latin typeface="Comic Sans MS" panose="030F0702030302020204" pitchFamily="66" charset="0"/>
              </a:rPr>
            </a:br>
            <a:r>
              <a:rPr lang="en-GB" sz="3000" dirty="0">
                <a:solidFill>
                  <a:prstClr val="black"/>
                </a:solidFill>
                <a:latin typeface="Comic Sans MS" panose="030F0702030302020204" pitchFamily="66" charset="0"/>
              </a:rPr>
              <a:t>trailed</a:t>
            </a:r>
            <a:br>
              <a:rPr lang="en-GB" sz="3000" dirty="0">
                <a:solidFill>
                  <a:prstClr val="black"/>
                </a:solidFill>
                <a:latin typeface="Comic Sans MS" panose="030F0702030302020204" pitchFamily="66" charset="0"/>
              </a:rPr>
            </a:br>
            <a:r>
              <a:rPr lang="en-GB" sz="3000" dirty="0">
                <a:solidFill>
                  <a:prstClr val="black"/>
                </a:solidFill>
                <a:latin typeface="Comic Sans MS" panose="030F0702030302020204" pitchFamily="66" charset="0"/>
              </a:rPr>
              <a:t>sailed</a:t>
            </a:r>
            <a:br>
              <a:rPr lang="en-GB" sz="3000" dirty="0">
                <a:solidFill>
                  <a:prstClr val="black"/>
                </a:solidFill>
                <a:latin typeface="Comic Sans MS" panose="030F0702030302020204" pitchFamily="66" charset="0"/>
              </a:rPr>
            </a:br>
            <a:r>
              <a:rPr lang="en-GB" sz="3000" dirty="0">
                <a:solidFill>
                  <a:prstClr val="black"/>
                </a:solidFill>
                <a:latin typeface="Comic Sans MS" panose="030F0702030302020204" pitchFamily="66" charset="0"/>
              </a:rPr>
              <a:t>saved</a:t>
            </a:r>
            <a:br>
              <a:rPr lang="en-GB" sz="3000" dirty="0">
                <a:solidFill>
                  <a:prstClr val="black"/>
                </a:solidFill>
                <a:latin typeface="Comic Sans MS" panose="030F0702030302020204" pitchFamily="66" charset="0"/>
              </a:rPr>
            </a:br>
            <a:r>
              <a:rPr lang="en-GB" sz="3000" dirty="0">
                <a:solidFill>
                  <a:prstClr val="black"/>
                </a:solidFill>
                <a:latin typeface="Comic Sans MS" panose="030F0702030302020204" pitchFamily="66" charset="0"/>
              </a:rPr>
              <a:t>raced</a:t>
            </a:r>
            <a:br>
              <a:rPr lang="en-GB" sz="3000" dirty="0">
                <a:solidFill>
                  <a:prstClr val="black"/>
                </a:solidFill>
                <a:latin typeface="Comic Sans MS" panose="030F0702030302020204" pitchFamily="66" charset="0"/>
              </a:rPr>
            </a:br>
            <a:r>
              <a:rPr lang="en-GB" sz="3000" dirty="0">
                <a:solidFill>
                  <a:prstClr val="black"/>
                </a:solidFill>
                <a:latin typeface="Comic Sans MS" panose="030F0702030302020204" pitchFamily="66" charset="0"/>
              </a:rPr>
              <a:t>stained</a:t>
            </a:r>
            <a:br>
              <a:rPr lang="en-GB" sz="3000" dirty="0">
                <a:solidFill>
                  <a:prstClr val="black"/>
                </a:solidFill>
                <a:latin typeface="Comic Sans MS" panose="030F0702030302020204" pitchFamily="66" charset="0"/>
              </a:rPr>
            </a:br>
            <a:r>
              <a:rPr lang="en-GB" sz="3000" dirty="0">
                <a:solidFill>
                  <a:prstClr val="black"/>
                </a:solidFill>
                <a:latin typeface="Comic Sans MS" panose="030F0702030302020204" pitchFamily="66" charset="0"/>
              </a:rPr>
              <a:t>staged</a:t>
            </a:r>
            <a:br>
              <a:rPr lang="en-GB" sz="3000" dirty="0">
                <a:solidFill>
                  <a:prstClr val="black"/>
                </a:solidFill>
                <a:latin typeface="Comic Sans MS" panose="030F0702030302020204" pitchFamily="66" charset="0"/>
              </a:rPr>
            </a:br>
            <a:r>
              <a:rPr lang="en-GB" sz="3000" dirty="0">
                <a:solidFill>
                  <a:prstClr val="black"/>
                </a:solidFill>
                <a:latin typeface="Comic Sans MS" panose="030F0702030302020204" pitchFamily="66" charset="0"/>
              </a:rPr>
              <a:t>trained</a:t>
            </a:r>
            <a:br>
              <a:rPr lang="en-GB" sz="3000" dirty="0">
                <a:solidFill>
                  <a:prstClr val="black"/>
                </a:solidFill>
                <a:latin typeface="Comic Sans MS" panose="030F0702030302020204" pitchFamily="66" charset="0"/>
              </a:rPr>
            </a:br>
            <a:r>
              <a:rPr lang="en-GB" sz="3000" dirty="0">
                <a:solidFill>
                  <a:srgbClr val="7030A0"/>
                </a:solidFill>
                <a:latin typeface="Comic Sans MS" panose="030F0702030302020204" pitchFamily="66" charset="0"/>
              </a:rPr>
              <a:t>cold</a:t>
            </a:r>
            <a:br>
              <a:rPr lang="en-GB" sz="3000" dirty="0">
                <a:solidFill>
                  <a:srgbClr val="7030A0"/>
                </a:solidFill>
                <a:latin typeface="Comic Sans MS" panose="030F0702030302020204" pitchFamily="66" charset="0"/>
              </a:rPr>
            </a:br>
            <a:r>
              <a:rPr lang="en-GB" sz="3000" dirty="0">
                <a:solidFill>
                  <a:srgbClr val="7030A0"/>
                </a:solidFill>
                <a:latin typeface="Comic Sans MS" panose="030F0702030302020204" pitchFamily="66" charset="0"/>
              </a:rPr>
              <a:t>told</a:t>
            </a:r>
            <a:br>
              <a:rPr lang="en-GB" sz="3000" dirty="0">
                <a:solidFill>
                  <a:srgbClr val="7030A0"/>
                </a:solidFill>
                <a:latin typeface="Comic Sans MS" panose="030F0702030302020204" pitchFamily="66" charset="0"/>
              </a:rPr>
            </a:br>
            <a:r>
              <a:rPr lang="en-GB" sz="3000" dirty="0">
                <a:solidFill>
                  <a:srgbClr val="7030A0"/>
                </a:solidFill>
                <a:latin typeface="Comic Sans MS" panose="030F0702030302020204" pitchFamily="66" charset="0"/>
              </a:rPr>
              <a:t>heard</a:t>
            </a:r>
            <a:endParaRPr lang="en-GB" sz="3000" dirty="0">
              <a:solidFill>
                <a:prstClr val="black"/>
              </a:solidFill>
            </a:endParaRPr>
          </a:p>
          <a:p>
            <a:pPr marL="114300" indent="0">
              <a:buNone/>
            </a:pPr>
            <a:endParaRPr lang="en-GB" dirty="0"/>
          </a:p>
        </p:txBody>
      </p:sp>
      <p:sp>
        <p:nvSpPr>
          <p:cNvPr id="12" name="TextBox 11"/>
          <p:cNvSpPr txBox="1"/>
          <p:nvPr/>
        </p:nvSpPr>
        <p:spPr>
          <a:xfrm>
            <a:off x="3419872" y="1916832"/>
            <a:ext cx="5328592" cy="2585323"/>
          </a:xfrm>
          <a:prstGeom prst="rect">
            <a:avLst/>
          </a:prstGeom>
          <a:noFill/>
        </p:spPr>
        <p:txBody>
          <a:bodyPr wrap="square" rtlCol="0">
            <a:spAutoFit/>
          </a:bodyPr>
          <a:lstStyle/>
          <a:p>
            <a:r>
              <a:rPr lang="en-GB" b="1" dirty="0" smtClean="0">
                <a:solidFill>
                  <a:srgbClr val="C00000"/>
                </a:solidFill>
                <a:latin typeface="Comic Sans MS" panose="030F0702030302020204" pitchFamily="66" charset="0"/>
              </a:rPr>
              <a:t>Here are your spelling words for the week. Choose 3 words each day to practise. </a:t>
            </a:r>
          </a:p>
          <a:p>
            <a:r>
              <a:rPr lang="en-GB" b="1" dirty="0" smtClean="0">
                <a:solidFill>
                  <a:srgbClr val="C00000"/>
                </a:solidFill>
                <a:latin typeface="Comic Sans MS" panose="030F0702030302020204" pitchFamily="66" charset="0"/>
              </a:rPr>
              <a:t> Remember to..</a:t>
            </a:r>
          </a:p>
          <a:p>
            <a:endParaRPr lang="en-GB" b="1" dirty="0">
              <a:solidFill>
                <a:srgbClr val="C00000"/>
              </a:solidFill>
              <a:latin typeface="Comic Sans MS" panose="030F0702030302020204" pitchFamily="66" charset="0"/>
            </a:endParaRPr>
          </a:p>
          <a:p>
            <a:pPr marL="285750" indent="-285750">
              <a:buFont typeface="Arial" panose="020B0604020202020204" pitchFamily="34" charset="0"/>
              <a:buChar char="•"/>
            </a:pPr>
            <a:r>
              <a:rPr lang="en-GB" b="1" dirty="0" smtClean="0">
                <a:solidFill>
                  <a:srgbClr val="C00000"/>
                </a:solidFill>
                <a:latin typeface="Comic Sans MS" panose="030F0702030302020204" pitchFamily="66" charset="0"/>
              </a:rPr>
              <a:t>Read the word</a:t>
            </a:r>
          </a:p>
          <a:p>
            <a:pPr marL="285750" indent="-285750">
              <a:buFont typeface="Arial" panose="020B0604020202020204" pitchFamily="34" charset="0"/>
              <a:buChar char="•"/>
            </a:pPr>
            <a:r>
              <a:rPr lang="en-GB" b="1" dirty="0" smtClean="0">
                <a:solidFill>
                  <a:srgbClr val="C00000"/>
                </a:solidFill>
                <a:latin typeface="Comic Sans MS" panose="030F0702030302020204" pitchFamily="66" charset="0"/>
              </a:rPr>
              <a:t>Clap the syllables </a:t>
            </a:r>
          </a:p>
          <a:p>
            <a:pPr marL="285750" indent="-285750">
              <a:buFont typeface="Arial" panose="020B0604020202020204" pitchFamily="34" charset="0"/>
              <a:buChar char="•"/>
            </a:pPr>
            <a:r>
              <a:rPr lang="en-GB" b="1" dirty="0" smtClean="0">
                <a:solidFill>
                  <a:srgbClr val="C00000"/>
                </a:solidFill>
                <a:latin typeface="Comic Sans MS" panose="030F0702030302020204" pitchFamily="66" charset="0"/>
              </a:rPr>
              <a:t>Use your sound box to sound out the sounds.</a:t>
            </a:r>
          </a:p>
          <a:p>
            <a:pPr marL="285750" indent="-285750">
              <a:buFont typeface="Arial" panose="020B0604020202020204" pitchFamily="34" charset="0"/>
              <a:buChar char="•"/>
            </a:pPr>
            <a:r>
              <a:rPr lang="en-GB" b="1" dirty="0" smtClean="0">
                <a:solidFill>
                  <a:srgbClr val="C00000"/>
                </a:solidFill>
                <a:latin typeface="Comic Sans MS" panose="030F0702030302020204" pitchFamily="66" charset="0"/>
              </a:rPr>
              <a:t>Write out the words</a:t>
            </a:r>
            <a:endParaRPr lang="en-GB" b="1" dirty="0">
              <a:solidFill>
                <a:srgbClr val="C00000"/>
              </a:solidFill>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653136"/>
            <a:ext cx="3672408"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084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6000" dirty="0" smtClean="0">
                <a:latin typeface="Comic Sans MS" panose="030F0702030302020204" pitchFamily="66" charset="0"/>
              </a:rPr>
              <a:t>Reading Detectives</a:t>
            </a:r>
            <a:endParaRPr lang="en-GB" sz="6000"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r>
              <a:rPr lang="en-GB" dirty="0" smtClean="0">
                <a:solidFill>
                  <a:srgbClr val="FF0000"/>
                </a:solidFill>
                <a:latin typeface="Comic Sans MS" panose="030F0702030302020204" pitchFamily="66" charset="0"/>
              </a:rPr>
              <a:t>I can read the sentences</a:t>
            </a:r>
          </a:p>
          <a:p>
            <a:r>
              <a:rPr lang="en-GB" dirty="0" smtClean="0">
                <a:solidFill>
                  <a:srgbClr val="FF0000"/>
                </a:solidFill>
                <a:latin typeface="Comic Sans MS" panose="030F0702030302020204" pitchFamily="66" charset="0"/>
              </a:rPr>
              <a:t>I can find the vowel digraphs, tricky words, and words ending in ‘ing’.</a:t>
            </a:r>
          </a:p>
          <a:p>
            <a:r>
              <a:rPr lang="en-GB" dirty="0" smtClean="0">
                <a:solidFill>
                  <a:srgbClr val="FF0000"/>
                </a:solidFill>
                <a:latin typeface="Comic Sans MS" panose="030F0702030302020204" pitchFamily="66" charset="0"/>
              </a:rPr>
              <a:t>I can up level the sentence to make it more interesting</a:t>
            </a:r>
          </a:p>
          <a:p>
            <a:r>
              <a:rPr lang="en-GB" dirty="0" smtClean="0">
                <a:solidFill>
                  <a:srgbClr val="FF0000"/>
                </a:solidFill>
                <a:latin typeface="Comic Sans MS" panose="030F0702030302020204" pitchFamily="66" charset="0"/>
              </a:rPr>
              <a:t>I can identify the nouns and verbs.</a:t>
            </a:r>
          </a:p>
          <a:p>
            <a:endParaRPr lang="en-GB" dirty="0">
              <a:solidFill>
                <a:srgbClr val="FF0000"/>
              </a:solidFill>
              <a:latin typeface="Comic Sans MS" panose="030F0702030302020204" pitchFamily="66" charset="0"/>
            </a:endParaRPr>
          </a:p>
          <a:p>
            <a:endParaRPr lang="en-GB" dirty="0" smtClean="0">
              <a:solidFill>
                <a:srgbClr val="FF0000"/>
              </a:solidFill>
              <a:latin typeface="Comic Sans MS" panose="030F0702030302020204" pitchFamily="66" charset="0"/>
            </a:endParaRPr>
          </a:p>
          <a:p>
            <a:pPr marL="114300" indent="0">
              <a:buNone/>
            </a:pPr>
            <a:r>
              <a:rPr lang="en-GB" sz="4000" dirty="0" smtClean="0">
                <a:latin typeface="Comic Sans MS" panose="030F0702030302020204" pitchFamily="66" charset="0"/>
              </a:rPr>
              <a:t>The plane soared across the blue sky and landed safely at the airport.  </a:t>
            </a:r>
            <a:endParaRPr lang="en-GB" sz="4000" dirty="0" smtClean="0">
              <a:latin typeface="Comic Sans MS" panose="030F0702030302020204" pitchFamily="66" charset="0"/>
            </a:endParaRPr>
          </a:p>
          <a:p>
            <a:endParaRPr lang="en-GB" dirty="0">
              <a:solidFill>
                <a:srgbClr val="FF0000"/>
              </a:solidFill>
              <a:latin typeface="Comic Sans MS" panose="030F0702030302020204" pitchFamily="66" charset="0"/>
            </a:endParaRPr>
          </a:p>
          <a:p>
            <a:pPr marL="114300" indent="0">
              <a:buNone/>
            </a:pPr>
            <a:endParaRPr lang="en-GB" dirty="0">
              <a:solidFill>
                <a:srgbClr val="FF0000"/>
              </a:solidFill>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924944"/>
            <a:ext cx="287655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908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latin typeface="Comic Sans MS" panose="030F0702030302020204" pitchFamily="66" charset="0"/>
              </a:rPr>
              <a:t>Maths and Numeracy</a:t>
            </a:r>
            <a:endParaRPr lang="en-GB" dirty="0"/>
          </a:p>
        </p:txBody>
      </p:sp>
      <p:sp>
        <p:nvSpPr>
          <p:cNvPr id="3" name="Content Placeholder 2"/>
          <p:cNvSpPr>
            <a:spLocks noGrp="1"/>
          </p:cNvSpPr>
          <p:nvPr>
            <p:ph idx="1"/>
          </p:nvPr>
        </p:nvSpPr>
        <p:spPr>
          <a:xfrm>
            <a:off x="457200" y="1196752"/>
            <a:ext cx="7620000" cy="5204048"/>
          </a:xfrm>
        </p:spPr>
        <p:txBody>
          <a:bodyPr>
            <a:normAutofit/>
          </a:bodyPr>
          <a:lstStyle/>
          <a:p>
            <a:pPr marL="114300" indent="0" algn="ctr">
              <a:buNone/>
            </a:pPr>
            <a:r>
              <a:rPr lang="en-GB" sz="1600" dirty="0">
                <a:latin typeface="Comic Sans MS" panose="030F0702030302020204" pitchFamily="66" charset="0"/>
              </a:rPr>
              <a:t>I am learning to add and subtract to 20 and beyond</a:t>
            </a:r>
            <a:r>
              <a:rPr lang="en-GB" dirty="0">
                <a:latin typeface="Comic Sans MS" panose="030F0702030302020204" pitchFamily="66" charset="0"/>
              </a:rPr>
              <a:t> </a:t>
            </a:r>
          </a:p>
          <a:p>
            <a:pPr marL="114300" indent="0">
              <a:buNone/>
            </a:pPr>
            <a:r>
              <a:rPr lang="en-GB" sz="1100" dirty="0">
                <a:latin typeface="Comic Sans MS" panose="030F0702030302020204" pitchFamily="66" charset="0"/>
              </a:rPr>
              <a:t>To explore numbers, understand quantities, use strategies to help me work with numbers I can</a:t>
            </a:r>
          </a:p>
          <a:p>
            <a:pPr marL="114300" indent="0">
              <a:buNone/>
            </a:pPr>
            <a:endParaRPr lang="en-GB" sz="1100" dirty="0">
              <a:latin typeface="Comic Sans MS" panose="030F0702030302020204" pitchFamily="66" charset="0"/>
            </a:endParaRPr>
          </a:p>
          <a:p>
            <a:pPr marL="114300" indent="0">
              <a:buNone/>
            </a:pPr>
            <a:r>
              <a:rPr lang="en-GB" sz="2400" dirty="0">
                <a:solidFill>
                  <a:srgbClr val="002060"/>
                </a:solidFill>
                <a:latin typeface="Comic Sans MS" panose="030F0702030302020204" pitchFamily="66" charset="0"/>
              </a:rPr>
              <a:t> </a:t>
            </a:r>
            <a:r>
              <a:rPr lang="en-GB" sz="2400" b="1" dirty="0" smtClean="0">
                <a:solidFill>
                  <a:srgbClr val="002060"/>
                </a:solidFill>
                <a:latin typeface="Comic Sans MS" panose="030F0702030302020204" pitchFamily="66" charset="0"/>
              </a:rPr>
              <a:t>Say-  </a:t>
            </a:r>
            <a:r>
              <a:rPr lang="en-GB" sz="2400" b="1" dirty="0">
                <a:solidFill>
                  <a:srgbClr val="002060"/>
                </a:solidFill>
                <a:latin typeface="Comic Sans MS" panose="030F0702030302020204" pitchFamily="66" charset="0"/>
              </a:rPr>
              <a:t>count forwards and backwards to </a:t>
            </a:r>
            <a:r>
              <a:rPr lang="en-GB" sz="2400" b="1" dirty="0" smtClean="0">
                <a:solidFill>
                  <a:srgbClr val="002060"/>
                </a:solidFill>
                <a:latin typeface="Comic Sans MS" panose="030F0702030302020204" pitchFamily="66" charset="0"/>
              </a:rPr>
              <a:t>and from 50 in </a:t>
            </a:r>
            <a:r>
              <a:rPr lang="en-GB" sz="2400" b="1" dirty="0">
                <a:solidFill>
                  <a:srgbClr val="002060"/>
                </a:solidFill>
                <a:latin typeface="Comic Sans MS" panose="030F0702030302020204" pitchFamily="66" charset="0"/>
              </a:rPr>
              <a:t>5</a:t>
            </a:r>
            <a:r>
              <a:rPr lang="en-GB" sz="2400" b="1" dirty="0" smtClean="0">
                <a:solidFill>
                  <a:srgbClr val="002060"/>
                </a:solidFill>
                <a:latin typeface="Comic Sans MS" panose="030F0702030302020204" pitchFamily="66" charset="0"/>
              </a:rPr>
              <a:t>s, throw and catch a ball with someone as you do it. </a:t>
            </a:r>
          </a:p>
          <a:p>
            <a:pPr marL="114300" indent="0">
              <a:buNone/>
            </a:pPr>
            <a:endParaRPr lang="en-GB" sz="2400" b="1" dirty="0">
              <a:solidFill>
                <a:srgbClr val="002060"/>
              </a:solidFill>
              <a:latin typeface="Comic Sans MS" panose="030F0702030302020204" pitchFamily="66" charset="0"/>
            </a:endParaRPr>
          </a:p>
          <a:p>
            <a:pPr marL="114300" indent="0">
              <a:buNone/>
            </a:pPr>
            <a:r>
              <a:rPr lang="en-GB" sz="2400" b="1" dirty="0" smtClean="0">
                <a:solidFill>
                  <a:srgbClr val="FF0000"/>
                </a:solidFill>
                <a:latin typeface="Comic Sans MS" panose="030F0702030302020204" pitchFamily="66" charset="0"/>
              </a:rPr>
              <a:t>Make – Play ‘Doggy Division </a:t>
            </a:r>
            <a:r>
              <a:rPr lang="en-GB" sz="2400" b="1" dirty="0">
                <a:solidFill>
                  <a:srgbClr val="FF0000"/>
                </a:solidFill>
                <a:latin typeface="Comic Sans MS" panose="030F0702030302020204" pitchFamily="66" charset="0"/>
              </a:rPr>
              <a:t>D</a:t>
            </a:r>
            <a:r>
              <a:rPr lang="en-GB" sz="2400" b="1" dirty="0" smtClean="0">
                <a:solidFill>
                  <a:srgbClr val="FF0000"/>
                </a:solidFill>
                <a:latin typeface="Comic Sans MS" panose="030F0702030302020204" pitchFamily="66" charset="0"/>
              </a:rPr>
              <a:t>inners’ on </a:t>
            </a:r>
            <a:r>
              <a:rPr lang="en-GB" sz="2400" b="1" dirty="0" smtClean="0">
                <a:solidFill>
                  <a:srgbClr val="FF0000"/>
                </a:solidFill>
                <a:latin typeface="Comic Sans MS" panose="030F0702030302020204" pitchFamily="66" charset="0"/>
                <a:hlinkClick r:id="rId2"/>
              </a:rPr>
              <a:t>www.ictgames.com</a:t>
            </a:r>
            <a:r>
              <a:rPr lang="en-GB" sz="2400" b="1" dirty="0" smtClean="0">
                <a:solidFill>
                  <a:srgbClr val="FF0000"/>
                </a:solidFill>
                <a:latin typeface="Comic Sans MS" panose="030F0702030302020204" pitchFamily="66" charset="0"/>
              </a:rPr>
              <a:t> to help you practice sharing and dividing equally.  </a:t>
            </a:r>
          </a:p>
          <a:p>
            <a:pPr marL="114300" indent="0">
              <a:buNone/>
            </a:pPr>
            <a:endParaRPr lang="en-GB" sz="2400" b="1" dirty="0">
              <a:solidFill>
                <a:srgbClr val="FF0000"/>
              </a:solidFill>
              <a:latin typeface="Comic Sans MS" panose="030F0702030302020204" pitchFamily="66" charset="0"/>
            </a:endParaRPr>
          </a:p>
          <a:p>
            <a:pPr marL="114300" indent="0">
              <a:buNone/>
            </a:pPr>
            <a:r>
              <a:rPr lang="en-GB" sz="2400" b="1" dirty="0" smtClean="0">
                <a:solidFill>
                  <a:srgbClr val="00B050"/>
                </a:solidFill>
                <a:latin typeface="Comic Sans MS" panose="030F0702030302020204" pitchFamily="66" charset="0"/>
              </a:rPr>
              <a:t>Write- Complete the ‘make equal </a:t>
            </a:r>
            <a:r>
              <a:rPr lang="en-GB" sz="2400" b="1" dirty="0" smtClean="0">
                <a:solidFill>
                  <a:srgbClr val="00B050"/>
                </a:solidFill>
                <a:latin typeface="Comic Sans MS" panose="030F0702030302020204" pitchFamily="66" charset="0"/>
              </a:rPr>
              <a:t>groups’ </a:t>
            </a:r>
            <a:r>
              <a:rPr lang="en-GB" sz="2400" b="1" dirty="0" smtClean="0">
                <a:solidFill>
                  <a:srgbClr val="00B050"/>
                </a:solidFill>
                <a:latin typeface="Comic Sans MS" panose="030F0702030302020204" pitchFamily="66" charset="0"/>
              </a:rPr>
              <a:t>page from the blog.   </a:t>
            </a:r>
            <a:endParaRPr lang="en-GB" dirty="0"/>
          </a:p>
        </p:txBody>
      </p:sp>
    </p:spTree>
    <p:extLst>
      <p:ext uri="{BB962C8B-B14F-4D97-AF65-F5344CB8AC3E}">
        <p14:creationId xmlns:p14="http://schemas.microsoft.com/office/powerpoint/2010/main" val="507971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latin typeface="Comic Sans MS" panose="030F0702030302020204" pitchFamily="66" charset="0"/>
              </a:rPr>
              <a:t>Counting in 5s</a:t>
            </a:r>
            <a:endParaRPr lang="en-GB" dirty="0">
              <a:solidFill>
                <a:srgbClr val="FF0000"/>
              </a:solidFill>
              <a:latin typeface="Comic Sans MS" panose="030F0702030302020204" pitchFamily="66"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946" y="1340768"/>
            <a:ext cx="6121400" cy="47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318612"/>
            <a:ext cx="8532440" cy="369332"/>
          </a:xfrm>
          <a:prstGeom prst="rect">
            <a:avLst/>
          </a:prstGeom>
        </p:spPr>
        <p:txBody>
          <a:bodyPr wrap="square">
            <a:spAutoFit/>
          </a:bodyPr>
          <a:lstStyle/>
          <a:p>
            <a:pPr lvl="0" algn="ctr"/>
            <a:r>
              <a:rPr lang="en-GB" b="1" dirty="0">
                <a:solidFill>
                  <a:prstClr val="black"/>
                </a:solidFill>
                <a:latin typeface="Comic Sans MS" panose="030F0702030302020204" pitchFamily="66" charset="0"/>
              </a:rPr>
              <a:t>Now use the counting in 5s ppt to help you </a:t>
            </a:r>
            <a:r>
              <a:rPr lang="en-GB" b="1" dirty="0" smtClean="0">
                <a:solidFill>
                  <a:prstClr val="black"/>
                </a:solidFill>
                <a:latin typeface="Comic Sans MS" panose="030F0702030302020204" pitchFamily="66" charset="0"/>
              </a:rPr>
              <a:t>practice counting </a:t>
            </a:r>
            <a:r>
              <a:rPr lang="en-GB" b="1" dirty="0">
                <a:solidFill>
                  <a:prstClr val="black"/>
                </a:solidFill>
                <a:latin typeface="Comic Sans MS" panose="030F0702030302020204" pitchFamily="66" charset="0"/>
              </a:rPr>
              <a:t>in </a:t>
            </a:r>
            <a:r>
              <a:rPr lang="en-GB" b="1" dirty="0" smtClean="0">
                <a:solidFill>
                  <a:prstClr val="black"/>
                </a:solidFill>
                <a:latin typeface="Comic Sans MS" panose="030F0702030302020204" pitchFamily="66" charset="0"/>
              </a:rPr>
              <a:t>5s.</a:t>
            </a:r>
            <a:endParaRPr lang="en-GB"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52809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0000"/>
                </a:solidFill>
                <a:latin typeface="Comic Sans MS" panose="030F0702030302020204" pitchFamily="66" charset="0"/>
              </a:rPr>
              <a:t>Number Songs</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r>
              <a:rPr lang="en-GB" dirty="0">
                <a:hlinkClick r:id="rId2"/>
              </a:rPr>
              <a:t>https://www.youtube.com/watch?v=OCxvNtrcDIs</a:t>
            </a:r>
            <a:endParaRPr lang="en-GB" dirty="0"/>
          </a:p>
        </p:txBody>
      </p:sp>
      <p:sp>
        <p:nvSpPr>
          <p:cNvPr id="4" name="AutoShape 2" descr="Counting by 5's Song to 100 – Counting to 100 by 5s - Count by 5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505074"/>
            <a:ext cx="5976663" cy="351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883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5491</TotalTime>
  <Words>494</Words>
  <Application>Microsoft Office PowerPoint</Application>
  <PresentationFormat>On-screen Show (4:3)</PresentationFormat>
  <Paragraphs>51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Adjacency</vt:lpstr>
      <vt:lpstr>Wednesday 9 June 2020</vt:lpstr>
      <vt:lpstr>Report Writing</vt:lpstr>
      <vt:lpstr>The Seaside Then and Now</vt:lpstr>
      <vt:lpstr>PowerPoint Presentation</vt:lpstr>
      <vt:lpstr>Spelling Words </vt:lpstr>
      <vt:lpstr>Reading Detectives</vt:lpstr>
      <vt:lpstr>Maths and Numeracy</vt:lpstr>
      <vt:lpstr>Counting in 5s</vt:lpstr>
      <vt:lpstr>Number Songs</vt:lpstr>
      <vt:lpstr>Tourism</vt:lpstr>
      <vt:lpstr>Mapping</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P2 Weekly Diary  Week Beginning  20/04/2020</dc:title>
  <dc:creator>caroline marshall1</dc:creator>
  <cp:lastModifiedBy>caroline marshall1</cp:lastModifiedBy>
  <cp:revision>163</cp:revision>
  <dcterms:created xsi:type="dcterms:W3CDTF">2020-03-31T08:52:39Z</dcterms:created>
  <dcterms:modified xsi:type="dcterms:W3CDTF">2020-06-09T17:44:34Z</dcterms:modified>
</cp:coreProperties>
</file>