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1" r:id="rId2"/>
    <p:sldId id="258" r:id="rId3"/>
    <p:sldId id="259" r:id="rId4"/>
    <p:sldId id="262" r:id="rId5"/>
    <p:sldId id="263" r:id="rId6"/>
    <p:sldId id="273" r:id="rId7"/>
    <p:sldId id="264" r:id="rId8"/>
    <p:sldId id="269" r:id="rId9"/>
    <p:sldId id="267" r:id="rId10"/>
    <p:sldId id="270" r:id="rId11"/>
    <p:sldId id="272" r:id="rId12"/>
    <p:sldId id="276"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CD7907-6B86-4E2A-B9B9-AC89200E4A4D}">
          <p14:sldIdLst>
            <p14:sldId id="261"/>
            <p14:sldId id="258"/>
            <p14:sldId id="259"/>
          </p14:sldIdLst>
        </p14:section>
        <p14:section name="Untitled Section" id="{B26A4156-5895-4F63-B8F4-FFDA2F28A8A5}">
          <p14:sldIdLst>
            <p14:sldId id="262"/>
            <p14:sldId id="263"/>
            <p14:sldId id="273"/>
            <p14:sldId id="264"/>
            <p14:sldId id="269"/>
            <p14:sldId id="267"/>
            <p14:sldId id="270"/>
            <p14:sldId id="272"/>
            <p14:sldId id="276"/>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AC64F9-5994-4D24-AC9E-0D2CDDC6EA1E}" type="datetimeFigureOut">
              <a:rPr lang="en-GB" smtClean="0"/>
              <a:t>19/05/2020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79B08CC-AE03-4D13-A40F-BB5644ED48DD}"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C64F9-5994-4D24-AC9E-0D2CDDC6EA1E}" type="datetimeFigureOut">
              <a:rPr lang="en-GB" smtClean="0"/>
              <a:t>19/05/2020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79B08CC-AE03-4D13-A40F-BB5644ED48DD}"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C64F9-5994-4D24-AC9E-0D2CDDC6EA1E}" type="datetimeFigureOut">
              <a:rPr lang="en-GB" smtClean="0"/>
              <a:t>19/05/2020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79B08CC-AE03-4D13-A40F-BB5644ED48DD}"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C64F9-5994-4D24-AC9E-0D2CDDC6EA1E}" type="datetimeFigureOut">
              <a:rPr lang="en-GB" smtClean="0"/>
              <a:t>19/05/2020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79B08CC-AE03-4D13-A40F-BB5644ED48DD}"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C64F9-5994-4D24-AC9E-0D2CDDC6EA1E}" type="datetimeFigureOut">
              <a:rPr lang="en-GB" smtClean="0"/>
              <a:t>19/05/2020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79B08CC-AE03-4D13-A40F-BB5644ED48DD}"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AC64F9-5994-4D24-AC9E-0D2CDDC6EA1E}" type="datetimeFigureOut">
              <a:rPr lang="en-GB" smtClean="0"/>
              <a:t>19/05/2020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79B08CC-AE03-4D13-A40F-BB5644ED48DD}"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AC64F9-5994-4D24-AC9E-0D2CDDC6EA1E}" type="datetimeFigureOut">
              <a:rPr lang="en-GB" smtClean="0"/>
              <a:t>19/05/2020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79B08CC-AE03-4D13-A40F-BB5644ED48DD}"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AC64F9-5994-4D24-AC9E-0D2CDDC6EA1E}" type="datetimeFigureOut">
              <a:rPr lang="en-GB" smtClean="0"/>
              <a:t>19/05/2020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79B08CC-AE03-4D13-A40F-BB5644ED48DD}"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C64F9-5994-4D24-AC9E-0D2CDDC6EA1E}" type="datetimeFigureOut">
              <a:rPr lang="en-GB" smtClean="0"/>
              <a:t>19/05/2020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79B08CC-AE03-4D13-A40F-BB5644ED48DD}"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C64F9-5994-4D24-AC9E-0D2CDDC6EA1E}" type="datetimeFigureOut">
              <a:rPr lang="en-GB" smtClean="0"/>
              <a:t>19/05/2020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79B08CC-AE03-4D13-A40F-BB5644ED48DD}" type="slidenum">
              <a:rPr lang="en-GB" smtClean="0"/>
              <a:t>‹#›</a:t>
            </a:fld>
            <a:endParaRPr lang="en-GB"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3AC64F9-5994-4D24-AC9E-0D2CDDC6EA1E}" type="datetimeFigureOut">
              <a:rPr lang="en-GB" smtClean="0"/>
              <a:t>19/05/2020</a:t>
            </a:fld>
            <a:endParaRPr lang="en-GB" dirty="0"/>
          </a:p>
        </p:txBody>
      </p:sp>
      <p:sp>
        <p:nvSpPr>
          <p:cNvPr id="9" name="Slide Number Placeholder 8"/>
          <p:cNvSpPr>
            <a:spLocks noGrp="1"/>
          </p:cNvSpPr>
          <p:nvPr>
            <p:ph type="sldNum" sz="quarter" idx="11"/>
          </p:nvPr>
        </p:nvSpPr>
        <p:spPr/>
        <p:txBody>
          <a:bodyPr/>
          <a:lstStyle/>
          <a:p>
            <a:fld id="{E79B08CC-AE03-4D13-A40F-BB5644ED48DD}" type="slidenum">
              <a:rPr lang="en-GB" smtClean="0"/>
              <a:t>‹#›</a:t>
            </a:fld>
            <a:endParaRPr lang="en-GB" dirty="0"/>
          </a:p>
        </p:txBody>
      </p:sp>
      <p:sp>
        <p:nvSpPr>
          <p:cNvPr id="10" name="Footer Placeholder 9"/>
          <p:cNvSpPr>
            <a:spLocks noGrp="1"/>
          </p:cNvSpPr>
          <p:nvPr>
            <p:ph type="ftr" sz="quarter" idx="12"/>
          </p:nvPr>
        </p:nvSpPr>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79B08CC-AE03-4D13-A40F-BB5644ED48DD}" type="slidenum">
              <a:rPr lang="en-GB" smtClean="0"/>
              <a:t>‹#›</a:t>
            </a:fld>
            <a:endParaRPr lang="en-GB"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3AC64F9-5994-4D24-AC9E-0D2CDDC6EA1E}" type="datetimeFigureOut">
              <a:rPr lang="en-GB" smtClean="0"/>
              <a:t>19/05/2020</a:t>
            </a:fld>
            <a:endParaRPr lang="en-GB"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bc.co.uk/teach/supermovers/ks1--ks2-mfl-french-greetings-with-ben-shires/zdpdvk7"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QbyGznyf7BI" TargetMode="External"/><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uVDUNCCzlts" TargetMode="External"/><Relationship Id="rId2" Type="http://schemas.openxmlformats.org/officeDocument/2006/relationships/hyperlink" Target="https://www.youtube.com/watch?v=H6TjVmTOVG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7620000" cy="4896544"/>
          </a:xfrm>
        </p:spPr>
        <p:txBody>
          <a:bodyPr/>
          <a:lstStyle/>
          <a:p>
            <a:r>
              <a:rPr lang="en-GB" sz="5400" dirty="0" smtClean="0">
                <a:solidFill>
                  <a:srgbClr val="FF0000"/>
                </a:solidFill>
                <a:latin typeface="Comic Sans MS" panose="030F0702030302020204" pitchFamily="66" charset="0"/>
              </a:rPr>
              <a:t>Tuesday 26 May 2020</a:t>
            </a:r>
            <a:br>
              <a:rPr lang="en-GB" sz="5400" dirty="0" smtClean="0">
                <a:solidFill>
                  <a:srgbClr val="FF0000"/>
                </a:solidFill>
                <a:latin typeface="Comic Sans MS" panose="030F0702030302020204" pitchFamily="66" charset="0"/>
              </a:rPr>
            </a:br>
            <a:r>
              <a:rPr lang="en-GB" sz="5400" dirty="0" smtClean="0">
                <a:solidFill>
                  <a:srgbClr val="FF0000"/>
                </a:solidFill>
                <a:latin typeface="Comic Sans MS" panose="030F0702030302020204" pitchFamily="66" charset="0"/>
              </a:rPr>
              <a:t>           </a:t>
            </a:r>
            <a:r>
              <a:rPr lang="en-GB" sz="3600" dirty="0" smtClean="0">
                <a:solidFill>
                  <a:srgbClr val="FF0000"/>
                </a:solidFill>
                <a:latin typeface="Comic Sans MS" panose="030F0702030302020204" pitchFamily="66" charset="0"/>
              </a:rPr>
              <a:t>Bonjour  P2!</a:t>
            </a:r>
            <a:r>
              <a:rPr lang="en-GB" sz="3600" dirty="0" smtClean="0">
                <a:latin typeface="Comic Sans MS" panose="030F0702030302020204" pitchFamily="66" charset="0"/>
              </a:rPr>
              <a:t/>
            </a:r>
            <a:br>
              <a:rPr lang="en-GB" sz="3600" dirty="0" smtClean="0">
                <a:latin typeface="Comic Sans MS" panose="030F0702030302020204" pitchFamily="66" charset="0"/>
              </a:rPr>
            </a:br>
            <a:r>
              <a:rPr lang="en-GB" sz="3600" dirty="0" smtClean="0">
                <a:latin typeface="Comic Sans MS" panose="030F0702030302020204" pitchFamily="66" charset="0"/>
              </a:rPr>
              <a:t>Ca va bien?</a:t>
            </a:r>
            <a:br>
              <a:rPr lang="en-GB" sz="3600" dirty="0" smtClean="0">
                <a:latin typeface="Comic Sans MS" panose="030F0702030302020204" pitchFamily="66" charset="0"/>
              </a:rPr>
            </a:br>
            <a:r>
              <a:rPr lang="en-GB" sz="3600" dirty="0" smtClean="0">
                <a:latin typeface="Comic Sans MS" panose="030F0702030302020204" pitchFamily="66" charset="0"/>
              </a:rPr>
              <a:t/>
            </a:r>
            <a:br>
              <a:rPr lang="en-GB" sz="3600" dirty="0" smtClean="0">
                <a:latin typeface="Comic Sans MS" panose="030F0702030302020204" pitchFamily="66" charset="0"/>
              </a:rPr>
            </a:br>
            <a:r>
              <a:rPr lang="en-GB" sz="3600" dirty="0" smtClean="0">
                <a:latin typeface="Comic Sans MS" panose="030F0702030302020204" pitchFamily="66" charset="0"/>
              </a:rPr>
              <a:t>Comme ci comme ca?</a:t>
            </a:r>
            <a:br>
              <a:rPr lang="en-GB" sz="3600" dirty="0" smtClean="0">
                <a:latin typeface="Comic Sans MS" panose="030F0702030302020204" pitchFamily="66" charset="0"/>
              </a:rPr>
            </a:br>
            <a:r>
              <a:rPr lang="en-GB" sz="3600" dirty="0" smtClean="0">
                <a:latin typeface="Comic Sans MS" panose="030F0702030302020204" pitchFamily="66" charset="0"/>
              </a:rPr>
              <a:t/>
            </a:r>
            <a:br>
              <a:rPr lang="en-GB" sz="3600" dirty="0" smtClean="0">
                <a:latin typeface="Comic Sans MS" panose="030F0702030302020204" pitchFamily="66" charset="0"/>
              </a:rPr>
            </a:br>
            <a:r>
              <a:rPr lang="en-GB" sz="3600" dirty="0" smtClean="0">
                <a:latin typeface="Comic Sans MS" panose="030F0702030302020204" pitchFamily="66" charset="0"/>
              </a:rPr>
              <a:t>Ca va mal?</a:t>
            </a:r>
            <a:r>
              <a:rPr lang="en-GB" dirty="0" smtClean="0"/>
              <a:t/>
            </a:r>
            <a:br>
              <a:rPr lang="en-GB" dirty="0" smtClean="0"/>
            </a:br>
            <a:r>
              <a:rPr lang="en-GB" dirty="0" smtClean="0"/>
              <a:t/>
            </a:r>
            <a:br>
              <a:rPr lang="en-GB" dirty="0" smtClean="0"/>
            </a:br>
            <a:r>
              <a:rPr lang="en-GB" sz="2400" dirty="0" smtClean="0">
                <a:hlinkClick r:id="rId2"/>
              </a:rPr>
              <a:t>https</a:t>
            </a:r>
            <a:r>
              <a:rPr lang="en-GB" sz="2400" dirty="0">
                <a:hlinkClick r:id="rId2"/>
              </a:rPr>
              <a:t>://www.bbc.co.uk/teach/supermovers/ks1--ks2-mfl-french-greetings-with-ben-shires/zdpdvk7</a:t>
            </a:r>
            <a:r>
              <a:rPr lang="en-GB" dirty="0" smtClean="0"/>
              <a:t/>
            </a:r>
            <a:br>
              <a:rPr lang="en-GB" dirty="0" smtClean="0"/>
            </a:b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916832"/>
            <a:ext cx="13716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939430"/>
            <a:ext cx="1944216" cy="110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6948" y="4110419"/>
            <a:ext cx="1437000" cy="14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281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0000"/>
                </a:solidFill>
                <a:latin typeface="Comic Sans MS" panose="030F0702030302020204" pitchFamily="66" charset="0"/>
              </a:rPr>
              <a:t>Number Talks</a:t>
            </a:r>
            <a:endParaRPr lang="en-GB" dirty="0">
              <a:solidFill>
                <a:srgbClr val="FF0000"/>
              </a:solidFill>
              <a:latin typeface="Comic Sans MS" panose="030F0702030302020204" pitchFamily="66"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221088"/>
            <a:ext cx="187642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88024" y="1700808"/>
            <a:ext cx="3744416" cy="2585323"/>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How many ways can you figure out how many dots?</a:t>
            </a:r>
          </a:p>
          <a:p>
            <a:endParaRPr lang="en-GB" dirty="0" smtClean="0">
              <a:latin typeface="Comic Sans MS" panose="030F0702030302020204" pitchFamily="66" charset="0"/>
            </a:endParaRPr>
          </a:p>
          <a:p>
            <a:pPr marL="285750" indent="-285750">
              <a:buFont typeface="Arial" panose="020B0604020202020204" pitchFamily="34" charset="0"/>
              <a:buChar char="•"/>
            </a:pPr>
            <a:r>
              <a:rPr lang="en-GB" dirty="0" smtClean="0">
                <a:latin typeface="Comic Sans MS" panose="030F0702030302020204" pitchFamily="66" charset="0"/>
              </a:rPr>
              <a:t>Look at the dots for a second then shut your eyes.</a:t>
            </a:r>
            <a:endParaRPr lang="en-GB" dirty="0">
              <a:latin typeface="Comic Sans MS" panose="030F0702030302020204" pitchFamily="66" charset="0"/>
            </a:endParaRPr>
          </a:p>
          <a:p>
            <a:endParaRPr lang="en-GB" dirty="0" smtClean="0">
              <a:latin typeface="Comic Sans MS" panose="030F0702030302020204" pitchFamily="66" charset="0"/>
            </a:endParaRPr>
          </a:p>
          <a:p>
            <a:pPr marL="285750" indent="-285750">
              <a:buFont typeface="Arial" panose="020B0604020202020204" pitchFamily="34" charset="0"/>
              <a:buChar char="•"/>
            </a:pPr>
            <a:r>
              <a:rPr lang="en-GB" dirty="0" smtClean="0">
                <a:latin typeface="Comic Sans MS" panose="030F0702030302020204" pitchFamily="66" charset="0"/>
              </a:rPr>
              <a:t>How many?</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smtClean="0">
                <a:latin typeface="Comic Sans MS" panose="030F0702030302020204" pitchFamily="66" charset="0"/>
              </a:rPr>
              <a:t>What do you see?</a:t>
            </a:r>
            <a:endParaRPr lang="en-GB" dirty="0">
              <a:latin typeface="Comic Sans MS" panose="030F0702030302020204" pitchFamily="66" charset="0"/>
            </a:endParaRPr>
          </a:p>
        </p:txBody>
      </p:sp>
      <p:sp>
        <p:nvSpPr>
          <p:cNvPr id="5" name="Oval 4"/>
          <p:cNvSpPr/>
          <p:nvPr/>
        </p:nvSpPr>
        <p:spPr>
          <a:xfrm>
            <a:off x="2719349" y="476629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2516809" y="3005336"/>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1867380" y="476629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1680828" y="3005336"/>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931316" y="2986100"/>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1009964" y="4792216"/>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a:off x="2662647" y="3910719"/>
            <a:ext cx="648072" cy="648072"/>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986100"/>
            <a:ext cx="6699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591" y="4732450"/>
            <a:ext cx="6699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3688" y="2986100"/>
            <a:ext cx="6699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762" y="4766292"/>
            <a:ext cx="6699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7953" y="3869342"/>
            <a:ext cx="6699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527" y="3882950"/>
            <a:ext cx="6699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865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116632"/>
            <a:ext cx="8208912" cy="6773393"/>
          </a:xfrm>
          <a:prstGeom prst="rect">
            <a:avLst/>
          </a:prstGeom>
        </p:spPr>
        <p:txBody>
          <a:bodyPr wrap="square">
            <a:spAutoFit/>
          </a:bodyPr>
          <a:lstStyle/>
          <a:p>
            <a:pPr marL="288290" marR="288290">
              <a:lnSpc>
                <a:spcPct val="107000"/>
              </a:lnSpc>
              <a:spcAft>
                <a:spcPts val="1500"/>
              </a:spcAft>
            </a:pPr>
            <a:r>
              <a:rPr lang="en-GB" b="1" dirty="0">
                <a:latin typeface="Twinkl"/>
                <a:ea typeface="Calibri"/>
                <a:cs typeface="Arial"/>
              </a:rPr>
              <a:t>Dear P2, </a:t>
            </a:r>
            <a:endParaRPr lang="en-GB" dirty="0">
              <a:ea typeface="Calibri"/>
              <a:cs typeface="Times New Roman"/>
            </a:endParaRPr>
          </a:p>
          <a:p>
            <a:pPr marL="288290" marR="288290">
              <a:lnSpc>
                <a:spcPct val="107000"/>
              </a:lnSpc>
              <a:spcAft>
                <a:spcPts val="1500"/>
              </a:spcAft>
            </a:pPr>
            <a:r>
              <a:rPr lang="en-GB" dirty="0" smtClean="0">
                <a:latin typeface="Twinkl"/>
                <a:ea typeface="Calibri"/>
                <a:cs typeface="Arial"/>
              </a:rPr>
              <a:t>I hope you are well.</a:t>
            </a:r>
            <a:endParaRPr lang="en-GB" dirty="0">
              <a:ea typeface="Calibri"/>
              <a:cs typeface="Times New Roman"/>
            </a:endParaRPr>
          </a:p>
          <a:p>
            <a:pPr marL="288290" marR="288290">
              <a:lnSpc>
                <a:spcPct val="107000"/>
              </a:lnSpc>
              <a:spcAft>
                <a:spcPts val="1500"/>
              </a:spcAft>
            </a:pPr>
            <a:r>
              <a:rPr lang="en-GB" dirty="0">
                <a:latin typeface="Twinkl"/>
                <a:ea typeface="Calibri"/>
                <a:cs typeface="Arial"/>
              </a:rPr>
              <a:t>My lighthouse helps to keep ships and boats safe, especially during the night-time. At the top of my lighthouse is a big light which shines brightly and shows sailors where any rocks are. </a:t>
            </a:r>
            <a:endParaRPr lang="en-GB" dirty="0">
              <a:ea typeface="Calibri"/>
              <a:cs typeface="Times New Roman"/>
            </a:endParaRPr>
          </a:p>
          <a:p>
            <a:pPr marL="288290" marR="288290">
              <a:lnSpc>
                <a:spcPct val="107000"/>
              </a:lnSpc>
              <a:spcAft>
                <a:spcPts val="1500"/>
              </a:spcAft>
            </a:pPr>
            <a:r>
              <a:rPr lang="en-GB" dirty="0">
                <a:latin typeface="Twinkl"/>
                <a:ea typeface="Calibri"/>
                <a:cs typeface="Arial"/>
              </a:rPr>
              <a:t>However, I have a bit of a problem and I’m hoping you can help me. My lighthouse is very old and is starting to fall down. I need to build a new lighthouse but I’m not sure what it should look like. It needs to be tall and have a light at the top. Bright colours would be good too so that it can be easily seen. </a:t>
            </a:r>
            <a:endParaRPr lang="en-GB" dirty="0">
              <a:ea typeface="Calibri"/>
              <a:cs typeface="Times New Roman"/>
            </a:endParaRPr>
          </a:p>
          <a:p>
            <a:pPr marL="288290" marR="288290">
              <a:lnSpc>
                <a:spcPct val="107000"/>
              </a:lnSpc>
              <a:spcAft>
                <a:spcPts val="1500"/>
              </a:spcAft>
            </a:pPr>
            <a:r>
              <a:rPr lang="en-GB" dirty="0">
                <a:latin typeface="Twinkl"/>
                <a:ea typeface="Calibri"/>
                <a:cs typeface="Arial"/>
              </a:rPr>
              <a:t>Please can you help me? I need some ideas about what my new lighthouse should look like. Maybe you could make some model lighthouses for me to look at? I’ve sent you some photos of lighthouses to give you some ideas. </a:t>
            </a:r>
            <a:endParaRPr lang="en-GB" dirty="0">
              <a:ea typeface="Calibri"/>
              <a:cs typeface="Times New Roman"/>
            </a:endParaRPr>
          </a:p>
          <a:p>
            <a:pPr marL="288290" marR="288290">
              <a:lnSpc>
                <a:spcPct val="107000"/>
              </a:lnSpc>
              <a:spcAft>
                <a:spcPts val="1500"/>
              </a:spcAft>
            </a:pPr>
            <a:r>
              <a:rPr lang="en-GB" dirty="0">
                <a:latin typeface="Twinkl"/>
                <a:ea typeface="Calibri"/>
                <a:cs typeface="Arial"/>
              </a:rPr>
              <a:t>Thank you for your help. I look forward to seeing your lighthouse models and pictures!</a:t>
            </a:r>
            <a:endParaRPr lang="en-GB" dirty="0">
              <a:ea typeface="Calibri"/>
              <a:cs typeface="Times New Roman"/>
            </a:endParaRPr>
          </a:p>
          <a:p>
            <a:pPr marL="288290" marR="288290">
              <a:lnSpc>
                <a:spcPct val="107000"/>
              </a:lnSpc>
              <a:spcAft>
                <a:spcPts val="1500"/>
              </a:spcAft>
            </a:pPr>
            <a:r>
              <a:rPr lang="en-GB" b="1" dirty="0">
                <a:latin typeface="Twinkl"/>
                <a:ea typeface="Calibri"/>
                <a:cs typeface="Arial"/>
              </a:rPr>
              <a:t>Best Wishes,  </a:t>
            </a:r>
            <a:endParaRPr lang="en-GB" dirty="0">
              <a:ea typeface="Calibri"/>
              <a:cs typeface="Times New Roman"/>
            </a:endParaRPr>
          </a:p>
          <a:p>
            <a:pPr marL="288290" marR="288290">
              <a:lnSpc>
                <a:spcPct val="107000"/>
              </a:lnSpc>
              <a:spcAft>
                <a:spcPts val="1500"/>
              </a:spcAft>
            </a:pPr>
            <a:r>
              <a:rPr lang="en-GB" b="1" dirty="0">
                <a:latin typeface="Twinkl"/>
                <a:ea typeface="Calibri"/>
                <a:cs typeface="Arial"/>
              </a:rPr>
              <a:t>Mr </a:t>
            </a:r>
            <a:r>
              <a:rPr lang="en-GB" b="1" dirty="0" err="1">
                <a:latin typeface="Twinkl"/>
                <a:ea typeface="Calibri"/>
                <a:cs typeface="Arial"/>
              </a:rPr>
              <a:t>Grinling</a:t>
            </a:r>
            <a:endParaRPr lang="en-GB" dirty="0">
              <a:ea typeface="Calibri"/>
              <a:cs typeface="Times New Roman"/>
            </a:endParaRPr>
          </a:p>
        </p:txBody>
      </p:sp>
    </p:spTree>
    <p:extLst>
      <p:ext uri="{BB962C8B-B14F-4D97-AF65-F5344CB8AC3E}">
        <p14:creationId xmlns:p14="http://schemas.microsoft.com/office/powerpoint/2010/main" val="57409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rgbClr val="FF0000"/>
                </a:solidFill>
                <a:latin typeface="Comic Sans MS" panose="030F0702030302020204" pitchFamily="66" charset="0"/>
              </a:rPr>
              <a:t>Lighthouses from Around the World</a:t>
            </a:r>
            <a:endParaRPr lang="en-GB" sz="3600" dirty="0">
              <a:solidFill>
                <a:srgbClr val="FF0000"/>
              </a:solidFill>
              <a:latin typeface="Comic Sans MS" panose="030F0702030302020204"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2" y="1233290"/>
            <a:ext cx="3322018" cy="2411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2" y="1196752"/>
            <a:ext cx="2148632"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45" y="4292993"/>
            <a:ext cx="2457450" cy="24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0303" y="4725144"/>
            <a:ext cx="2857500" cy="198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7803" y="1233289"/>
            <a:ext cx="2302629"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4653135"/>
            <a:ext cx="2619375" cy="2127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87624" y="3753438"/>
            <a:ext cx="7564906" cy="523220"/>
          </a:xfrm>
          <a:prstGeom prst="rect">
            <a:avLst/>
          </a:prstGeom>
        </p:spPr>
        <p:txBody>
          <a:bodyPr wrap="square">
            <a:spAutoFit/>
          </a:bodyPr>
          <a:lstStyle/>
          <a:p>
            <a:r>
              <a:rPr lang="en-GB" sz="2800" dirty="0">
                <a:hlinkClick r:id="rId8"/>
              </a:rPr>
              <a:t>https://www.youtube.com/watch?v=QbyGznyf7BI</a:t>
            </a:r>
            <a:endParaRPr lang="en-GB" sz="2800" dirty="0"/>
          </a:p>
        </p:txBody>
      </p:sp>
    </p:spTree>
    <p:extLst>
      <p:ext uri="{BB962C8B-B14F-4D97-AF65-F5344CB8AC3E}">
        <p14:creationId xmlns:p14="http://schemas.microsoft.com/office/powerpoint/2010/main" val="229627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0000"/>
                </a:solidFill>
                <a:latin typeface="Comic Sans MS" panose="030F0702030302020204" pitchFamily="66" charset="0"/>
              </a:rPr>
              <a:t>Design A Lighthouse</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114300" indent="0">
              <a:buNone/>
            </a:pPr>
            <a:r>
              <a:rPr lang="en-GB" sz="1600" dirty="0" smtClean="0">
                <a:latin typeface="Comic Sans MS" panose="030F0702030302020204" pitchFamily="66" charset="0"/>
              </a:rPr>
              <a:t>Can you design and build a lighthouse?</a:t>
            </a:r>
          </a:p>
          <a:p>
            <a:pPr marL="114300" indent="0">
              <a:buNone/>
            </a:pPr>
            <a:r>
              <a:rPr lang="en-GB" sz="1600" dirty="0" smtClean="0">
                <a:latin typeface="Comic Sans MS" panose="030F0702030302020204" pitchFamily="66" charset="0"/>
              </a:rPr>
              <a:t>What will it look like?</a:t>
            </a:r>
          </a:p>
          <a:p>
            <a:pPr marL="114300" indent="0">
              <a:buNone/>
            </a:pPr>
            <a:r>
              <a:rPr lang="en-GB" sz="1600" dirty="0" smtClean="0">
                <a:latin typeface="Comic Sans MS" panose="030F0702030302020204" pitchFamily="66" charset="0"/>
              </a:rPr>
              <a:t>What materials will you need to gather?</a:t>
            </a:r>
          </a:p>
          <a:p>
            <a:pPr marL="114300" indent="0">
              <a:buNone/>
            </a:pPr>
            <a:r>
              <a:rPr lang="en-GB" sz="1600" dirty="0" smtClean="0">
                <a:latin typeface="Comic Sans MS" panose="030F0702030302020204" pitchFamily="66" charset="0"/>
              </a:rPr>
              <a:t>Draw and label your plan (there is a sheet on the blog page if you need).</a:t>
            </a:r>
            <a:endParaRPr lang="en-GB" sz="1600" dirty="0">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23322"/>
            <a:ext cx="224790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996952"/>
            <a:ext cx="223837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4718747"/>
            <a:ext cx="223837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3211938"/>
            <a:ext cx="22479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507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Super Sentence</a:t>
            </a:r>
            <a:endParaRPr lang="en-GB" dirty="0">
              <a:latin typeface="Comic Sans MS" panose="030F0702030302020204" pitchFamily="66" charset="0"/>
            </a:endParaRPr>
          </a:p>
        </p:txBody>
      </p:sp>
      <p:sp>
        <p:nvSpPr>
          <p:cNvPr id="3" name="Content Placeholder 2"/>
          <p:cNvSpPr>
            <a:spLocks noGrp="1"/>
          </p:cNvSpPr>
          <p:nvPr>
            <p:ph idx="1"/>
          </p:nvPr>
        </p:nvSpPr>
        <p:spPr>
          <a:xfrm>
            <a:off x="457200" y="1052736"/>
            <a:ext cx="7620000" cy="5544616"/>
          </a:xfrm>
        </p:spPr>
        <p:txBody>
          <a:bodyPr/>
          <a:lstStyle/>
          <a:p>
            <a:r>
              <a:rPr lang="en-GB" dirty="0" smtClean="0">
                <a:solidFill>
                  <a:srgbClr val="C00000"/>
                </a:solidFill>
                <a:latin typeface="Comic Sans MS" panose="030F0702030302020204" pitchFamily="66" charset="0"/>
              </a:rPr>
              <a:t>I can use my spelling words and put them in a sentence.</a:t>
            </a:r>
          </a:p>
          <a:p>
            <a:r>
              <a:rPr lang="en-GB" dirty="0" smtClean="0">
                <a:solidFill>
                  <a:srgbClr val="C00000"/>
                </a:solidFill>
                <a:latin typeface="Comic Sans MS" panose="030F0702030302020204" pitchFamily="66" charset="0"/>
              </a:rPr>
              <a:t>I can use my core targets </a:t>
            </a:r>
          </a:p>
          <a:p>
            <a:r>
              <a:rPr lang="en-GB" dirty="0" smtClean="0">
                <a:solidFill>
                  <a:srgbClr val="C00000"/>
                </a:solidFill>
                <a:latin typeface="Comic Sans MS" panose="030F0702030302020204" pitchFamily="66" charset="0"/>
              </a:rPr>
              <a:t>I can use my describing bubble to help me use interesting vocabulary</a:t>
            </a:r>
          </a:p>
          <a:p>
            <a:pPr marL="114300" indent="0">
              <a:buNone/>
            </a:pPr>
            <a:endParaRPr lang="en-GB" dirty="0">
              <a:solidFill>
                <a:srgbClr val="C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159550768"/>
              </p:ext>
            </p:extLst>
          </p:nvPr>
        </p:nvGraphicFramePr>
        <p:xfrm>
          <a:off x="2195736" y="2924944"/>
          <a:ext cx="5715000" cy="4064000"/>
        </p:xfrm>
        <a:graphic>
          <a:graphicData uri="http://schemas.openxmlformats.org/presentationml/2006/ole">
            <mc:AlternateContent xmlns:mc="http://schemas.openxmlformats.org/markup-compatibility/2006">
              <mc:Choice xmlns:v="urn:schemas-microsoft-com:vml" Requires="v">
                <p:oleObj spid="_x0000_s1108" name="Document" r:id="rId3" imgW="9833218" imgH="6993665" progId="Word.Document.12">
                  <p:embed/>
                </p:oleObj>
              </mc:Choice>
              <mc:Fallback>
                <p:oleObj name="Document" r:id="rId3" imgW="9833218" imgH="6993665" progId="Word.Document.12">
                  <p:embed/>
                  <p:pic>
                    <p:nvPicPr>
                      <p:cNvPr id="0" name=""/>
                      <p:cNvPicPr/>
                      <p:nvPr/>
                    </p:nvPicPr>
                    <p:blipFill>
                      <a:blip r:embed="rId4"/>
                      <a:stretch>
                        <a:fillRect/>
                      </a:stretch>
                    </p:blipFill>
                    <p:spPr>
                      <a:xfrm>
                        <a:off x="2195736" y="2924944"/>
                        <a:ext cx="5715000" cy="4064000"/>
                      </a:xfrm>
                      <a:prstGeom prst="rect">
                        <a:avLst/>
                      </a:prstGeom>
                    </p:spPr>
                  </p:pic>
                </p:oleObj>
              </mc:Fallback>
            </mc:AlternateContent>
          </a:graphicData>
        </a:graphic>
      </p:graphicFrame>
    </p:spTree>
    <p:extLst>
      <p:ext uri="{BB962C8B-B14F-4D97-AF65-F5344CB8AC3E}">
        <p14:creationId xmlns:p14="http://schemas.microsoft.com/office/powerpoint/2010/main" val="304719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842963"/>
            <a:ext cx="7686675"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464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Spelling Words</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Content Placeholder 2"/>
          <p:cNvSpPr>
            <a:spLocks noGrp="1"/>
          </p:cNvSpPr>
          <p:nvPr>
            <p:ph idx="1"/>
          </p:nvPr>
        </p:nvSpPr>
        <p:spPr>
          <a:xfrm>
            <a:off x="457200" y="1052736"/>
            <a:ext cx="7620000" cy="5348064"/>
          </a:xfrm>
        </p:spPr>
        <p:txBody>
          <a:bodyPr>
            <a:normAutofit/>
          </a:bodyPr>
          <a:lstStyle/>
          <a:p>
            <a:endParaRPr lang="en-GB" sz="3200" dirty="0"/>
          </a:p>
          <a:p>
            <a:endParaRPr lang="en-GB" sz="3200" b="1" dirty="0">
              <a:solidFill>
                <a:srgbClr val="7030A0"/>
              </a:solidFill>
              <a:latin typeface="Comic Sans MS" panose="030F0702030302020204" pitchFamily="66" charset="0"/>
            </a:endParaRPr>
          </a:p>
          <a:p>
            <a:endParaRPr lang="en-GB" dirty="0"/>
          </a:p>
        </p:txBody>
      </p:sp>
      <p:sp>
        <p:nvSpPr>
          <p:cNvPr id="12" name="TextBox 11"/>
          <p:cNvSpPr txBox="1"/>
          <p:nvPr/>
        </p:nvSpPr>
        <p:spPr>
          <a:xfrm>
            <a:off x="3419872" y="1916832"/>
            <a:ext cx="5328592" cy="2585323"/>
          </a:xfrm>
          <a:prstGeom prst="rect">
            <a:avLst/>
          </a:prstGeom>
          <a:noFill/>
        </p:spPr>
        <p:txBody>
          <a:bodyPr wrap="square" rtlCol="0">
            <a:spAutoFit/>
          </a:bodyPr>
          <a:lstStyle/>
          <a:p>
            <a:r>
              <a:rPr lang="en-GB" b="1" dirty="0" smtClean="0">
                <a:solidFill>
                  <a:srgbClr val="C00000"/>
                </a:solidFill>
                <a:latin typeface="Comic Sans MS" panose="030F0702030302020204" pitchFamily="66" charset="0"/>
              </a:rPr>
              <a:t>Here are your spelling words for the week. Choose 3 words each day to practise. </a:t>
            </a:r>
          </a:p>
          <a:p>
            <a:r>
              <a:rPr lang="en-GB" b="1" dirty="0" smtClean="0">
                <a:solidFill>
                  <a:srgbClr val="C00000"/>
                </a:solidFill>
                <a:latin typeface="Comic Sans MS" panose="030F0702030302020204" pitchFamily="66" charset="0"/>
              </a:rPr>
              <a:t> Remember to..</a:t>
            </a:r>
          </a:p>
          <a:p>
            <a:endParaRPr lang="en-GB" b="1" dirty="0">
              <a:solidFill>
                <a:srgbClr val="C00000"/>
              </a:solidFill>
              <a:latin typeface="Comic Sans MS" panose="030F0702030302020204" pitchFamily="66" charset="0"/>
            </a:endParaRPr>
          </a:p>
          <a:p>
            <a:pPr marL="285750" indent="-285750">
              <a:buFont typeface="Arial" panose="020B0604020202020204" pitchFamily="34" charset="0"/>
              <a:buChar char="•"/>
            </a:pPr>
            <a:r>
              <a:rPr lang="en-GB" b="1" dirty="0" smtClean="0">
                <a:solidFill>
                  <a:srgbClr val="C00000"/>
                </a:solidFill>
                <a:latin typeface="Comic Sans MS" panose="030F0702030302020204" pitchFamily="66" charset="0"/>
              </a:rPr>
              <a:t>Read the word</a:t>
            </a:r>
          </a:p>
          <a:p>
            <a:pPr marL="285750" indent="-285750">
              <a:buFont typeface="Arial" panose="020B0604020202020204" pitchFamily="34" charset="0"/>
              <a:buChar char="•"/>
            </a:pPr>
            <a:r>
              <a:rPr lang="en-GB" b="1" dirty="0" smtClean="0">
                <a:solidFill>
                  <a:srgbClr val="C00000"/>
                </a:solidFill>
                <a:latin typeface="Comic Sans MS" panose="030F0702030302020204" pitchFamily="66" charset="0"/>
              </a:rPr>
              <a:t>Clap the syllables </a:t>
            </a:r>
          </a:p>
          <a:p>
            <a:pPr marL="285750" indent="-285750">
              <a:buFont typeface="Arial" panose="020B0604020202020204" pitchFamily="34" charset="0"/>
              <a:buChar char="•"/>
            </a:pPr>
            <a:r>
              <a:rPr lang="en-GB" b="1" dirty="0" smtClean="0">
                <a:solidFill>
                  <a:srgbClr val="C00000"/>
                </a:solidFill>
                <a:latin typeface="Comic Sans MS" panose="030F0702030302020204" pitchFamily="66" charset="0"/>
              </a:rPr>
              <a:t>Use your sound box to sound out the sounds.</a:t>
            </a:r>
          </a:p>
          <a:p>
            <a:pPr marL="285750" indent="-285750">
              <a:buFont typeface="Arial" panose="020B0604020202020204" pitchFamily="34" charset="0"/>
              <a:buChar char="•"/>
            </a:pPr>
            <a:r>
              <a:rPr lang="en-GB" b="1" dirty="0" smtClean="0">
                <a:solidFill>
                  <a:srgbClr val="C00000"/>
                </a:solidFill>
                <a:latin typeface="Comic Sans MS" panose="030F0702030302020204" pitchFamily="66" charset="0"/>
              </a:rPr>
              <a:t>Write out the words</a:t>
            </a:r>
            <a:endParaRPr lang="en-GB" b="1" dirty="0">
              <a:solidFill>
                <a:srgbClr val="C00000"/>
              </a:solidFill>
              <a:latin typeface="Comic Sans MS" panose="030F0702030302020204"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653136"/>
            <a:ext cx="3672408"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3568" y="982177"/>
            <a:ext cx="6174432" cy="4893647"/>
          </a:xfrm>
          <a:prstGeom prst="rect">
            <a:avLst/>
          </a:prstGeom>
        </p:spPr>
        <p:txBody>
          <a:bodyPr wrap="square">
            <a:spAutoFit/>
          </a:bodyPr>
          <a:lstStyle/>
          <a:p>
            <a:pPr marL="342900" lvl="0" indent="-228600">
              <a:spcBef>
                <a:spcPct val="20000"/>
              </a:spcBef>
              <a:buClr>
                <a:srgbClr val="4F81BD"/>
              </a:buClr>
              <a:buFont typeface="Arial" pitchFamily="34" charset="0"/>
              <a:buChar char="•"/>
            </a:pPr>
            <a:r>
              <a:rPr lang="en-GB" sz="2400" b="1" dirty="0">
                <a:solidFill>
                  <a:prstClr val="black"/>
                </a:solidFill>
                <a:latin typeface="Comic Sans MS" panose="030F0702030302020204" pitchFamily="66" charset="0"/>
              </a:rPr>
              <a:t>wiping</a:t>
            </a:r>
          </a:p>
          <a:p>
            <a:pPr marL="342900" lvl="0" indent="-228600">
              <a:spcBef>
                <a:spcPct val="20000"/>
              </a:spcBef>
              <a:buClr>
                <a:srgbClr val="4F81BD"/>
              </a:buClr>
              <a:buFont typeface="Arial" pitchFamily="34" charset="0"/>
              <a:buChar char="•"/>
            </a:pPr>
            <a:r>
              <a:rPr lang="en-GB" sz="2400" b="1" dirty="0">
                <a:solidFill>
                  <a:prstClr val="black"/>
                </a:solidFill>
                <a:latin typeface="Comic Sans MS" panose="030F0702030302020204" pitchFamily="66" charset="0"/>
              </a:rPr>
              <a:t>gazing</a:t>
            </a:r>
          </a:p>
          <a:p>
            <a:pPr marL="342900" lvl="0" indent="-228600">
              <a:spcBef>
                <a:spcPct val="20000"/>
              </a:spcBef>
              <a:buClr>
                <a:srgbClr val="4F81BD"/>
              </a:buClr>
              <a:buFont typeface="Arial" pitchFamily="34" charset="0"/>
              <a:buChar char="•"/>
            </a:pPr>
            <a:r>
              <a:rPr lang="en-GB" sz="2400" b="1" dirty="0">
                <a:solidFill>
                  <a:prstClr val="black"/>
                </a:solidFill>
                <a:latin typeface="Comic Sans MS" panose="030F0702030302020204" pitchFamily="66" charset="0"/>
              </a:rPr>
              <a:t>biking</a:t>
            </a:r>
          </a:p>
          <a:p>
            <a:pPr marL="342900" lvl="0" indent="-228600">
              <a:spcBef>
                <a:spcPct val="20000"/>
              </a:spcBef>
              <a:buClr>
                <a:srgbClr val="4F81BD"/>
              </a:buClr>
              <a:buFont typeface="Arial" pitchFamily="34" charset="0"/>
              <a:buChar char="•"/>
            </a:pPr>
            <a:r>
              <a:rPr lang="en-GB" sz="2400" b="1" dirty="0">
                <a:solidFill>
                  <a:prstClr val="black"/>
                </a:solidFill>
                <a:latin typeface="Comic Sans MS" panose="030F0702030302020204" pitchFamily="66" charset="0"/>
              </a:rPr>
              <a:t>smiling</a:t>
            </a:r>
          </a:p>
          <a:p>
            <a:pPr marL="342900" lvl="0" indent="-228600">
              <a:spcBef>
                <a:spcPct val="20000"/>
              </a:spcBef>
              <a:buClr>
                <a:srgbClr val="4F81BD"/>
              </a:buClr>
              <a:buFont typeface="Arial" pitchFamily="34" charset="0"/>
              <a:buChar char="•"/>
            </a:pPr>
            <a:r>
              <a:rPr lang="en-GB" sz="2400" b="1" dirty="0">
                <a:solidFill>
                  <a:prstClr val="black"/>
                </a:solidFill>
                <a:latin typeface="Comic Sans MS" panose="030F0702030302020204" pitchFamily="66" charset="0"/>
              </a:rPr>
              <a:t>diving</a:t>
            </a:r>
          </a:p>
          <a:p>
            <a:pPr marL="342900" lvl="0" indent="-228600">
              <a:spcBef>
                <a:spcPct val="20000"/>
              </a:spcBef>
              <a:buClr>
                <a:srgbClr val="4F81BD"/>
              </a:buClr>
              <a:buFont typeface="Arial" pitchFamily="34" charset="0"/>
              <a:buChar char="•"/>
            </a:pPr>
            <a:r>
              <a:rPr lang="en-GB" sz="2400" b="1" dirty="0">
                <a:solidFill>
                  <a:prstClr val="black"/>
                </a:solidFill>
                <a:latin typeface="Comic Sans MS" panose="030F0702030302020204" pitchFamily="66" charset="0"/>
              </a:rPr>
              <a:t>blaring</a:t>
            </a:r>
          </a:p>
          <a:p>
            <a:pPr marL="342900" lvl="0" indent="-228600">
              <a:spcBef>
                <a:spcPct val="20000"/>
              </a:spcBef>
              <a:buClr>
                <a:srgbClr val="4F81BD"/>
              </a:buClr>
              <a:buFont typeface="Arial" pitchFamily="34" charset="0"/>
              <a:buChar char="•"/>
            </a:pPr>
            <a:r>
              <a:rPr lang="en-GB" sz="2400" b="1" dirty="0">
                <a:solidFill>
                  <a:prstClr val="black"/>
                </a:solidFill>
                <a:latin typeface="Comic Sans MS" panose="030F0702030302020204" pitchFamily="66" charset="0"/>
              </a:rPr>
              <a:t>taping</a:t>
            </a:r>
          </a:p>
          <a:p>
            <a:pPr marL="342900" lvl="0" indent="-228600">
              <a:spcBef>
                <a:spcPct val="20000"/>
              </a:spcBef>
              <a:buClr>
                <a:srgbClr val="4F81BD"/>
              </a:buClr>
              <a:buFont typeface="Arial" pitchFamily="34" charset="0"/>
              <a:buChar char="•"/>
            </a:pPr>
            <a:r>
              <a:rPr lang="en-GB" sz="2400" b="1" dirty="0">
                <a:solidFill>
                  <a:prstClr val="black"/>
                </a:solidFill>
                <a:latin typeface="Comic Sans MS" panose="030F0702030302020204" pitchFamily="66" charset="0"/>
              </a:rPr>
              <a:t>wiring</a:t>
            </a:r>
          </a:p>
          <a:p>
            <a:pPr marL="342900" lvl="0" indent="-228600">
              <a:spcBef>
                <a:spcPct val="20000"/>
              </a:spcBef>
              <a:buClr>
                <a:srgbClr val="4F81BD"/>
              </a:buClr>
              <a:buFont typeface="Arial" pitchFamily="34" charset="0"/>
              <a:buChar char="•"/>
            </a:pPr>
            <a:r>
              <a:rPr lang="en-GB" sz="2400" b="1" dirty="0">
                <a:solidFill>
                  <a:srgbClr val="7030A0"/>
                </a:solidFill>
                <a:latin typeface="Comic Sans MS" panose="030F0702030302020204" pitchFamily="66" charset="0"/>
              </a:rPr>
              <a:t>family</a:t>
            </a:r>
          </a:p>
          <a:p>
            <a:pPr marL="342900" lvl="0" indent="-228600">
              <a:spcBef>
                <a:spcPct val="20000"/>
              </a:spcBef>
              <a:buClr>
                <a:srgbClr val="4F81BD"/>
              </a:buClr>
              <a:buFont typeface="Arial" pitchFamily="34" charset="0"/>
              <a:buChar char="•"/>
            </a:pPr>
            <a:r>
              <a:rPr lang="en-GB" sz="2400" b="1" dirty="0">
                <a:solidFill>
                  <a:srgbClr val="7030A0"/>
                </a:solidFill>
                <a:latin typeface="Comic Sans MS" panose="030F0702030302020204" pitchFamily="66" charset="0"/>
              </a:rPr>
              <a:t>question</a:t>
            </a:r>
          </a:p>
          <a:p>
            <a:pPr marL="342900" lvl="0" indent="-228600">
              <a:spcBef>
                <a:spcPct val="20000"/>
              </a:spcBef>
              <a:buClr>
                <a:srgbClr val="4F81BD"/>
              </a:buClr>
              <a:buFont typeface="Arial" pitchFamily="34" charset="0"/>
              <a:buChar char="•"/>
            </a:pPr>
            <a:r>
              <a:rPr lang="en-GB" sz="2400" b="1" dirty="0">
                <a:solidFill>
                  <a:srgbClr val="7030A0"/>
                </a:solidFill>
                <a:latin typeface="Comic Sans MS" panose="030F0702030302020204" pitchFamily="66" charset="0"/>
              </a:rPr>
              <a:t>area</a:t>
            </a:r>
          </a:p>
        </p:txBody>
      </p:sp>
    </p:spTree>
    <p:extLst>
      <p:ext uri="{BB962C8B-B14F-4D97-AF65-F5344CB8AC3E}">
        <p14:creationId xmlns:p14="http://schemas.microsoft.com/office/powerpoint/2010/main" val="3246084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6000" dirty="0" smtClean="0">
                <a:latin typeface="Comic Sans MS" panose="030F0702030302020204" pitchFamily="66" charset="0"/>
              </a:rPr>
              <a:t>Reading Detectives</a:t>
            </a:r>
            <a:endParaRPr lang="en-GB" sz="6000"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GB" dirty="0" smtClean="0">
                <a:solidFill>
                  <a:srgbClr val="FF0000"/>
                </a:solidFill>
                <a:latin typeface="Comic Sans MS" panose="030F0702030302020204" pitchFamily="66" charset="0"/>
              </a:rPr>
              <a:t>I can read the sentences</a:t>
            </a:r>
          </a:p>
          <a:p>
            <a:r>
              <a:rPr lang="en-GB" dirty="0" smtClean="0">
                <a:solidFill>
                  <a:srgbClr val="FF0000"/>
                </a:solidFill>
                <a:latin typeface="Comic Sans MS" panose="030F0702030302020204" pitchFamily="66" charset="0"/>
              </a:rPr>
              <a:t>I can find the vowel digraphs, tricky words, and words ending in ‘ing’.</a:t>
            </a:r>
          </a:p>
          <a:p>
            <a:r>
              <a:rPr lang="en-GB" dirty="0" smtClean="0">
                <a:solidFill>
                  <a:srgbClr val="FF0000"/>
                </a:solidFill>
                <a:latin typeface="Comic Sans MS" panose="030F0702030302020204" pitchFamily="66" charset="0"/>
              </a:rPr>
              <a:t>I can ‘up level’ the sentence to make it more interesting.</a:t>
            </a:r>
          </a:p>
          <a:p>
            <a:r>
              <a:rPr lang="en-GB" dirty="0" smtClean="0">
                <a:solidFill>
                  <a:srgbClr val="FF0000"/>
                </a:solidFill>
                <a:latin typeface="Comic Sans MS" panose="030F0702030302020204" pitchFamily="66" charset="0"/>
              </a:rPr>
              <a:t>I can identify which words are nouns</a:t>
            </a:r>
          </a:p>
          <a:p>
            <a:pPr marL="114300" indent="0">
              <a:buNone/>
            </a:pPr>
            <a:r>
              <a:rPr lang="en-GB" sz="3200" dirty="0" smtClean="0">
                <a:latin typeface="Comic Sans MS" panose="030F0702030302020204" pitchFamily="66" charset="0"/>
              </a:rPr>
              <a:t>Derek is putting the plates out for the family meal and placing the forks on the left hand side of the plates.</a:t>
            </a:r>
            <a:endParaRPr lang="en-GB" sz="3200" dirty="0">
              <a:latin typeface="Comic Sans MS" panose="030F0702030302020204"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780928"/>
            <a:ext cx="1800200"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6093296"/>
            <a:ext cx="8316416" cy="707886"/>
          </a:xfrm>
          <a:prstGeom prst="rect">
            <a:avLst/>
          </a:prstGeom>
          <a:noFill/>
        </p:spPr>
        <p:txBody>
          <a:bodyPr wrap="square" rtlCol="0">
            <a:spAutoFit/>
          </a:bodyPr>
          <a:lstStyle/>
          <a:p>
            <a:r>
              <a:rPr lang="en-GB" sz="2000" dirty="0" smtClean="0">
                <a:solidFill>
                  <a:srgbClr val="FF0000"/>
                </a:solidFill>
                <a:latin typeface="Comic Sans MS" panose="030F0702030302020204" pitchFamily="66" charset="0"/>
              </a:rPr>
              <a:t>Now have a go at reading the information about lighthouses on the blog page and answer the questions.</a:t>
            </a:r>
            <a:endParaRPr lang="en-GB" sz="2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044908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0000"/>
                </a:solidFill>
                <a:latin typeface="Comic Sans MS" panose="030F0702030302020204" pitchFamily="66" charset="0"/>
              </a:rPr>
              <a:t>Story Time</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457200" y="1340768"/>
            <a:ext cx="7620000" cy="5060032"/>
          </a:xfrm>
        </p:spPr>
        <p:txBody>
          <a:bodyPr/>
          <a:lstStyle/>
          <a:p>
            <a:pPr marL="114300" indent="0">
              <a:buNone/>
            </a:pPr>
            <a:r>
              <a:rPr lang="en-GB" dirty="0" smtClean="0">
                <a:hlinkClick r:id="rId2"/>
              </a:rPr>
              <a:t>Listen to the story, make predictions and look out for new vocabulary.</a:t>
            </a:r>
          </a:p>
        </p:txBody>
      </p:sp>
      <p:sp>
        <p:nvSpPr>
          <p:cNvPr id="4" name="Rectangle 3"/>
          <p:cNvSpPr/>
          <p:nvPr/>
        </p:nvSpPr>
        <p:spPr>
          <a:xfrm>
            <a:off x="858441" y="2348880"/>
            <a:ext cx="6174432" cy="369332"/>
          </a:xfrm>
          <a:prstGeom prst="rect">
            <a:avLst/>
          </a:prstGeom>
        </p:spPr>
        <p:txBody>
          <a:bodyPr wrap="square">
            <a:spAutoFit/>
          </a:bodyPr>
          <a:lstStyle/>
          <a:p>
            <a:r>
              <a:rPr lang="en-GB" dirty="0">
                <a:hlinkClick r:id="rId3"/>
              </a:rPr>
              <a:t>https://www.youtube.com/watch?v=uVDUNCCzlts</a:t>
            </a:r>
            <a:endParaRPr lang="en-GB"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718212"/>
            <a:ext cx="4752528" cy="3807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821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FF0000"/>
                </a:solidFill>
                <a:latin typeface="Comic Sans MS" panose="030F0702030302020204" pitchFamily="66" charset="0"/>
              </a:rPr>
              <a:t>Maths and Numeracy</a:t>
            </a:r>
            <a:endParaRPr lang="en-GB" dirty="0"/>
          </a:p>
        </p:txBody>
      </p:sp>
      <p:sp>
        <p:nvSpPr>
          <p:cNvPr id="3" name="Content Placeholder 2"/>
          <p:cNvSpPr>
            <a:spLocks noGrp="1"/>
          </p:cNvSpPr>
          <p:nvPr>
            <p:ph idx="1"/>
          </p:nvPr>
        </p:nvSpPr>
        <p:spPr>
          <a:xfrm>
            <a:off x="457200" y="1196752"/>
            <a:ext cx="7620000" cy="5204048"/>
          </a:xfrm>
        </p:spPr>
        <p:txBody>
          <a:bodyPr>
            <a:normAutofit fontScale="92500" lnSpcReduction="20000"/>
          </a:bodyPr>
          <a:lstStyle/>
          <a:p>
            <a:pPr marL="114300" indent="0" algn="ctr">
              <a:buNone/>
            </a:pPr>
            <a:r>
              <a:rPr lang="en-GB" sz="1800" dirty="0">
                <a:latin typeface="Comic Sans MS" panose="030F0702030302020204" pitchFamily="66" charset="0"/>
              </a:rPr>
              <a:t>I am </a:t>
            </a:r>
            <a:r>
              <a:rPr lang="en-GB" sz="1800" dirty="0" smtClean="0">
                <a:latin typeface="Comic Sans MS" panose="030F0702030302020204" pitchFamily="66" charset="0"/>
              </a:rPr>
              <a:t>learning to add by skip counting</a:t>
            </a:r>
            <a:r>
              <a:rPr lang="en-GB" dirty="0" smtClean="0">
                <a:latin typeface="Comic Sans MS" panose="030F0702030302020204" pitchFamily="66" charset="0"/>
              </a:rPr>
              <a:t> </a:t>
            </a:r>
            <a:endParaRPr lang="en-GB" dirty="0">
              <a:latin typeface="Comic Sans MS" panose="030F0702030302020204" pitchFamily="66" charset="0"/>
            </a:endParaRPr>
          </a:p>
          <a:p>
            <a:pPr marL="114300" indent="0">
              <a:buNone/>
            </a:pPr>
            <a:r>
              <a:rPr lang="en-GB" sz="1200" dirty="0">
                <a:latin typeface="Comic Sans MS" panose="030F0702030302020204" pitchFamily="66" charset="0"/>
              </a:rPr>
              <a:t>To explore numbers, understand quantities, use strategies to help me work with numbers I can</a:t>
            </a:r>
          </a:p>
          <a:p>
            <a:pPr marL="114300" indent="0">
              <a:buNone/>
            </a:pPr>
            <a:endParaRPr lang="en-GB" sz="1200" dirty="0">
              <a:latin typeface="Comic Sans MS" panose="030F0702030302020204" pitchFamily="66" charset="0"/>
            </a:endParaRPr>
          </a:p>
          <a:p>
            <a:r>
              <a:rPr lang="en-GB" sz="2600" dirty="0">
                <a:solidFill>
                  <a:srgbClr val="002060"/>
                </a:solidFill>
                <a:latin typeface="Comic Sans MS" panose="030F0702030302020204" pitchFamily="66" charset="0"/>
              </a:rPr>
              <a:t> </a:t>
            </a:r>
            <a:r>
              <a:rPr lang="en-GB" sz="2600" b="1" dirty="0">
                <a:solidFill>
                  <a:srgbClr val="002060"/>
                </a:solidFill>
                <a:latin typeface="Comic Sans MS" panose="030F0702030302020204" pitchFamily="66" charset="0"/>
              </a:rPr>
              <a:t>Say </a:t>
            </a:r>
            <a:r>
              <a:rPr lang="en-GB" sz="2600" b="1" dirty="0" smtClean="0">
                <a:solidFill>
                  <a:srgbClr val="002060"/>
                </a:solidFill>
                <a:latin typeface="Comic Sans MS" panose="030F0702030302020204" pitchFamily="66" charset="0"/>
              </a:rPr>
              <a:t>- Count </a:t>
            </a:r>
            <a:r>
              <a:rPr lang="en-GB" sz="2600" b="1" dirty="0">
                <a:solidFill>
                  <a:srgbClr val="002060"/>
                </a:solidFill>
                <a:latin typeface="Comic Sans MS" panose="030F0702030302020204" pitchFamily="66" charset="0"/>
              </a:rPr>
              <a:t>forwards and backwards to and </a:t>
            </a:r>
            <a:br>
              <a:rPr lang="en-GB" sz="2600" b="1" dirty="0">
                <a:solidFill>
                  <a:srgbClr val="002060"/>
                </a:solidFill>
                <a:latin typeface="Comic Sans MS" panose="030F0702030302020204" pitchFamily="66" charset="0"/>
              </a:rPr>
            </a:br>
            <a:r>
              <a:rPr lang="en-GB" sz="2600" b="1" dirty="0">
                <a:solidFill>
                  <a:srgbClr val="002060"/>
                </a:solidFill>
                <a:latin typeface="Comic Sans MS" panose="030F0702030302020204" pitchFamily="66" charset="0"/>
              </a:rPr>
              <a:t>from </a:t>
            </a:r>
            <a:r>
              <a:rPr lang="en-GB" sz="2600" b="1" dirty="0" smtClean="0">
                <a:solidFill>
                  <a:srgbClr val="002060"/>
                </a:solidFill>
                <a:latin typeface="Comic Sans MS" panose="030F0702030302020204" pitchFamily="66" charset="0"/>
              </a:rPr>
              <a:t>20 in 2s. Play ‘guess the number’ with your mum or dad.  </a:t>
            </a:r>
            <a:r>
              <a:rPr lang="en-GB" sz="2600" b="1" dirty="0">
                <a:solidFill>
                  <a:srgbClr val="002060"/>
                </a:solidFill>
                <a:latin typeface="Comic Sans MS" panose="030F0702030302020204" pitchFamily="66" charset="0"/>
              </a:rPr>
              <a:t>U</a:t>
            </a:r>
            <a:r>
              <a:rPr lang="en-GB" sz="2600" b="1" dirty="0" smtClean="0">
                <a:solidFill>
                  <a:srgbClr val="002060"/>
                </a:solidFill>
                <a:latin typeface="Comic Sans MS" panose="030F0702030302020204" pitchFamily="66" charset="0"/>
              </a:rPr>
              <a:t>se hands, hands, shoulders, shoulders, heads, heads. Say the first 3 numbers aloud then count silently. </a:t>
            </a:r>
          </a:p>
          <a:p>
            <a:endParaRPr lang="en-GB" sz="2600" b="1" dirty="0">
              <a:solidFill>
                <a:srgbClr val="002060"/>
              </a:solidFill>
              <a:latin typeface="Comic Sans MS" panose="030F0702030302020204" pitchFamily="66" charset="0"/>
            </a:endParaRPr>
          </a:p>
          <a:p>
            <a:r>
              <a:rPr lang="en-GB" sz="2600" b="1" dirty="0">
                <a:solidFill>
                  <a:srgbClr val="00B050"/>
                </a:solidFill>
                <a:latin typeface="Comic Sans MS" panose="030F0702030302020204" pitchFamily="66" charset="0"/>
              </a:rPr>
              <a:t>Write- Complete </a:t>
            </a:r>
            <a:r>
              <a:rPr lang="en-GB" sz="2600" b="1" dirty="0" smtClean="0">
                <a:solidFill>
                  <a:srgbClr val="00B050"/>
                </a:solidFill>
                <a:latin typeface="Comic Sans MS" panose="030F0702030302020204" pitchFamily="66" charset="0"/>
              </a:rPr>
              <a:t>the Make Arrays sheet. </a:t>
            </a:r>
          </a:p>
          <a:p>
            <a:pPr marL="114300" indent="0">
              <a:buNone/>
            </a:pPr>
            <a:endParaRPr lang="en-GB" sz="2600" dirty="0">
              <a:latin typeface="Comic Sans MS" panose="030F0702030302020204" pitchFamily="66" charset="0"/>
            </a:endParaRPr>
          </a:p>
          <a:p>
            <a:r>
              <a:rPr lang="en-GB" sz="2600" b="1" dirty="0">
                <a:solidFill>
                  <a:srgbClr val="FF0000"/>
                </a:solidFill>
                <a:latin typeface="Comic Sans MS" panose="030F0702030302020204" pitchFamily="66" charset="0"/>
              </a:rPr>
              <a:t>Make </a:t>
            </a:r>
            <a:r>
              <a:rPr lang="en-GB" sz="2600" b="1" dirty="0" smtClean="0">
                <a:solidFill>
                  <a:srgbClr val="FF0000"/>
                </a:solidFill>
                <a:latin typeface="Comic Sans MS" panose="030F0702030302020204" pitchFamily="66" charset="0"/>
              </a:rPr>
              <a:t>– Draw your own arrays, remember to put them into equal rows and columns.</a:t>
            </a:r>
            <a:endParaRPr lang="en-GB" sz="2600" dirty="0">
              <a:latin typeface="Comic Sans MS" panose="030F0702030302020204" pitchFamily="66" charset="0"/>
            </a:endParaRPr>
          </a:p>
          <a:p>
            <a:endParaRPr lang="en-GB" sz="2600" b="1" dirty="0" smtClean="0">
              <a:solidFill>
                <a:srgbClr val="7030A0"/>
              </a:solidFill>
              <a:latin typeface="Comic Sans MS" panose="030F0702030302020204" pitchFamily="66" charset="0"/>
            </a:endParaRPr>
          </a:p>
          <a:p>
            <a:r>
              <a:rPr lang="en-GB" sz="2600" b="1" dirty="0" smtClean="0">
                <a:solidFill>
                  <a:srgbClr val="7030A0"/>
                </a:solidFill>
                <a:latin typeface="Comic Sans MS" panose="030F0702030302020204" pitchFamily="66" charset="0"/>
              </a:rPr>
              <a:t>Do – Use the ppt on the blog to practise counting and adding in 2s.</a:t>
            </a:r>
          </a:p>
        </p:txBody>
      </p:sp>
    </p:spTree>
    <p:extLst>
      <p:ext uri="{BB962C8B-B14F-4D97-AF65-F5344CB8AC3E}">
        <p14:creationId xmlns:p14="http://schemas.microsoft.com/office/powerpoint/2010/main" val="507971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0000"/>
                </a:solidFill>
                <a:latin typeface="Comic Sans MS" panose="030F0702030302020204" pitchFamily="66" charset="0"/>
              </a:rPr>
              <a:t>One Hundred Square</a:t>
            </a:r>
            <a:endParaRPr lang="en-GB" dirty="0">
              <a:solidFill>
                <a:srgbClr val="FF0000"/>
              </a:solidFill>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40769"/>
            <a:ext cx="586926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7504" y="6165305"/>
            <a:ext cx="8280920" cy="369332"/>
          </a:xfrm>
          <a:prstGeom prst="rect">
            <a:avLst/>
          </a:prstGeom>
          <a:noFill/>
        </p:spPr>
        <p:txBody>
          <a:bodyPr wrap="square" rtlCol="0">
            <a:spAutoFit/>
          </a:bodyPr>
          <a:lstStyle/>
          <a:p>
            <a:pPr algn="ctr"/>
            <a:r>
              <a:rPr lang="en-GB" b="1" dirty="0" smtClean="0">
                <a:latin typeface="Comic Sans MS" panose="030F0702030302020204" pitchFamily="66" charset="0"/>
              </a:rPr>
              <a:t>Now practise counting in 2s using </a:t>
            </a:r>
            <a:r>
              <a:rPr lang="en-GB" b="1" dirty="0" err="1" smtClean="0">
                <a:latin typeface="Comic Sans MS" panose="030F0702030302020204" pitchFamily="66" charset="0"/>
              </a:rPr>
              <a:t>PPt</a:t>
            </a:r>
            <a:r>
              <a:rPr lang="en-GB" b="1" dirty="0" smtClean="0">
                <a:latin typeface="Comic Sans MS" panose="030F0702030302020204" pitchFamily="66" charset="0"/>
              </a:rPr>
              <a:t> from last time.</a:t>
            </a:r>
            <a:endParaRPr lang="en-GB" dirty="0"/>
          </a:p>
        </p:txBody>
      </p:sp>
    </p:spTree>
    <p:extLst>
      <p:ext uri="{BB962C8B-B14F-4D97-AF65-F5344CB8AC3E}">
        <p14:creationId xmlns:p14="http://schemas.microsoft.com/office/powerpoint/2010/main" val="3208455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Making arrays</a:t>
            </a:r>
            <a:endParaRPr lang="en-GB" dirty="0">
              <a:latin typeface="Comic Sans MS" panose="030F0702030302020204" pitchFamily="66"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969" y="3718732"/>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27" y="1215410"/>
            <a:ext cx="20574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23728" y="1009281"/>
            <a:ext cx="6336703" cy="1015663"/>
          </a:xfrm>
          <a:prstGeom prst="rect">
            <a:avLst/>
          </a:prstGeom>
          <a:noFill/>
        </p:spPr>
        <p:txBody>
          <a:bodyPr wrap="square" rtlCol="0">
            <a:spAutoFit/>
          </a:bodyPr>
          <a:lstStyle/>
          <a:p>
            <a:pPr>
              <a:lnSpc>
                <a:spcPct val="150000"/>
              </a:lnSpc>
            </a:pPr>
            <a:r>
              <a:rPr lang="en-GB" sz="2000" dirty="0" smtClean="0">
                <a:latin typeface="Comic Sans MS" panose="030F0702030302020204" pitchFamily="66" charset="0"/>
              </a:rPr>
              <a:t>Timmy and Rosie are drawing arrays.  Who has made a mistake? </a:t>
            </a:r>
            <a:r>
              <a:rPr lang="en-GB" sz="2000" dirty="0" smtClean="0">
                <a:latin typeface="Comic Sans MS" panose="030F0702030302020204" pitchFamily="66" charset="0"/>
              </a:rPr>
              <a:t>Can you explain why?</a:t>
            </a:r>
            <a:endParaRPr lang="en-GB" sz="2000" dirty="0">
              <a:latin typeface="Comic Sans MS" panose="030F0702030302020204" pitchFamily="66" charset="0"/>
            </a:endParaRPr>
          </a:p>
        </p:txBody>
      </p:sp>
      <p:sp>
        <p:nvSpPr>
          <p:cNvPr id="7" name="AutoShape 4" descr="2 Banana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8436" y="2289366"/>
            <a:ext cx="287726" cy="287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4401" y="231136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8436" y="270892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0890" y="314898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4401" y="270892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4401" y="314898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5727" y="228879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5727" y="270892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5727" y="314898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8856" y="233594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7023" y="314898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375" y="273555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4401" y="400506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3617" y="400873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671" y="401239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776" y="420669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0506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1526" y="450912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3546" y="449244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9"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4153" y="44858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8602" y="44858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1"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469" y="494116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2"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7028" y="493225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5981" y="493225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4"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5" y="493225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0375" y="5805264"/>
            <a:ext cx="7784033" cy="369332"/>
          </a:xfrm>
          <a:prstGeom prst="rect">
            <a:avLst/>
          </a:prstGeom>
          <a:noFill/>
        </p:spPr>
        <p:txBody>
          <a:bodyPr wrap="square" rtlCol="0">
            <a:spAutoFit/>
          </a:bodyPr>
          <a:lstStyle/>
          <a:p>
            <a:r>
              <a:rPr lang="en-GB" dirty="0" smtClean="0"/>
              <a:t>Can you explain how to fix the mistake?</a:t>
            </a:r>
            <a:endParaRPr lang="en-GB" dirty="0"/>
          </a:p>
        </p:txBody>
      </p:sp>
    </p:spTree>
    <p:extLst>
      <p:ext uri="{BB962C8B-B14F-4D97-AF65-F5344CB8AC3E}">
        <p14:creationId xmlns:p14="http://schemas.microsoft.com/office/powerpoint/2010/main" val="11808610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2090</TotalTime>
  <Words>546</Words>
  <Application>Microsoft Office PowerPoint</Application>
  <PresentationFormat>On-screen Show (4:3)</PresentationFormat>
  <Paragraphs>74</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Adjacency</vt:lpstr>
      <vt:lpstr>Document</vt:lpstr>
      <vt:lpstr>Tuesday 26 May 2020            Bonjour  P2! Ca va bien?  Comme ci comme ca?  Ca va mal?  https://www.bbc.co.uk/teach/supermovers/ks1--ks2-mfl-french-greetings-with-ben-shires/zdpdvk7 </vt:lpstr>
      <vt:lpstr>Super Sentence</vt:lpstr>
      <vt:lpstr>PowerPoint Presentation</vt:lpstr>
      <vt:lpstr>Spelling Words </vt:lpstr>
      <vt:lpstr>Reading Detectives</vt:lpstr>
      <vt:lpstr>Story Time</vt:lpstr>
      <vt:lpstr>Maths and Numeracy</vt:lpstr>
      <vt:lpstr>One Hundred Square</vt:lpstr>
      <vt:lpstr>Making arrays</vt:lpstr>
      <vt:lpstr>Number Talks</vt:lpstr>
      <vt:lpstr>PowerPoint Presentation</vt:lpstr>
      <vt:lpstr>Lighthouses from Around the World</vt:lpstr>
      <vt:lpstr>Design A Lighthouse</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P2 Weekly Diary  Week Beginning  20/04/2020</dc:title>
  <dc:creator>caroline marshall1</dc:creator>
  <cp:lastModifiedBy>caroline marshall1</cp:lastModifiedBy>
  <cp:revision>103</cp:revision>
  <dcterms:created xsi:type="dcterms:W3CDTF">2020-03-31T08:52:39Z</dcterms:created>
  <dcterms:modified xsi:type="dcterms:W3CDTF">2020-05-19T16:48:43Z</dcterms:modified>
</cp:coreProperties>
</file>