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348" r:id="rId3"/>
    <p:sldId id="363" r:id="rId4"/>
    <p:sldId id="293" r:id="rId5"/>
    <p:sldId id="303" r:id="rId6"/>
    <p:sldId id="345" r:id="rId7"/>
    <p:sldId id="346" r:id="rId8"/>
    <p:sldId id="343" r:id="rId9"/>
    <p:sldId id="350" r:id="rId10"/>
    <p:sldId id="344" r:id="rId11"/>
    <p:sldId id="349" r:id="rId12"/>
    <p:sldId id="279" r:id="rId13"/>
    <p:sldId id="351" r:id="rId14"/>
    <p:sldId id="352" r:id="rId15"/>
    <p:sldId id="353" r:id="rId16"/>
    <p:sldId id="354" r:id="rId17"/>
    <p:sldId id="258" r:id="rId18"/>
    <p:sldId id="358" r:id="rId19"/>
    <p:sldId id="334" r:id="rId20"/>
    <p:sldId id="337" r:id="rId21"/>
    <p:sldId id="355" r:id="rId22"/>
    <p:sldId id="332" r:id="rId23"/>
    <p:sldId id="336" r:id="rId24"/>
    <p:sldId id="356" r:id="rId25"/>
    <p:sldId id="357" r:id="rId26"/>
    <p:sldId id="335" r:id="rId27"/>
    <p:sldId id="359" r:id="rId28"/>
    <p:sldId id="361" r:id="rId29"/>
    <p:sldId id="362" r:id="rId30"/>
    <p:sldId id="3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77A7-BA09-4AF9-AA60-81266855FD0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DD67-5F2B-4730-97AF-E33B975698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66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0F15-0230-45B2-A919-AA0B48D8EA85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7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25/05/2020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youtube.com/watch?v=RL_5PvOMRdw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hyperlink" Target="https://www.bbc.co.uk/cbeebies/watch/presenters-daysoftheweekmonday" TargetMode="External"/><Relationship Id="rId4" Type="http://schemas.openxmlformats.org/officeDocument/2006/relationships/hyperlink" Target="https://www.bbc.co.uk/cbeebies/watch/presenters-daysoftheweekthursday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hyperlink" Target="https://www.youtube.com/watch?v=R087lYrRpg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youtu.be/sQZYKO6pIX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www.bbc.co.uk/teach/supermovers/ks1-maths-capacity-volume/zj8njh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bbc.co.uk/bitesize/clips/z7w7tf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s://www.educationcity.com/" TargetMode="Externa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youtube.com/watch?v=JuHg5oWF_mo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1.wdp"/><Relationship Id="rId7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4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hyperlink" Target="https://youtu.be/ONgqoexO8gY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doorwayonline.org.uk/activities/firstphoni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8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Monday 25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May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Good </a:t>
            </a:r>
            <a:r>
              <a:rPr lang="en-GB" dirty="0">
                <a:latin typeface="Comic Sans MS" panose="030F0702030302020204" pitchFamily="66" charset="0"/>
              </a:rPr>
              <a:t>Morning Primary 1!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Bonjour </a:t>
            </a:r>
            <a:r>
              <a:rPr lang="en-GB" dirty="0">
                <a:latin typeface="Comic Sans MS" panose="030F0702030302020204" pitchFamily="66" charset="0"/>
              </a:rPr>
              <a:t>la class! 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 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4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 descr="Rainbow Painted Fortune · Free vector graphic on Pixabay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53" y="3180611"/>
            <a:ext cx="4187957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0861" y="2060848"/>
            <a:ext cx="497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Click on the picture below to sing our Monday song.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22275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2780928"/>
            <a:ext cx="1429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on the above picture to listen to the days of the week in French. 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39301" y="1510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1" cy="4888114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                 we              be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             they     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                 some            come</a:t>
            </a:r>
          </a:p>
          <a:p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       one         you         her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Revision Tricky Words Block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80" y="913981"/>
            <a:ext cx="1635968" cy="9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96648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song.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96632" y="1528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865" y="1544989"/>
            <a:ext cx="8424935" cy="3189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Spelling – How many Tricky </a:t>
            </a:r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ords can you find in old newspapers, junk mail or magazines in your house?  Can you use a highlighter or felt-tip pen to circle them?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Tricky Word Activities 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69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313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AutoShape 2" descr="Primary Possibilities: 30 Ways to Practice Sight Wo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Primary Possibilities: 30 Ways to Practice Sight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524135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Story Time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41277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Click on the picture below to listen to the story</a:t>
            </a:r>
            <a:r>
              <a:rPr lang="en-GB" sz="2800" b="1" dirty="0"/>
              <a:t>. </a:t>
            </a:r>
          </a:p>
        </p:txBody>
      </p:sp>
      <p:pic>
        <p:nvPicPr>
          <p:cNvPr id="1026" name="Picture 2" descr="The Smartest Giant in Town, Julia Donaldson, Used; Good Book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61" y="3068960"/>
            <a:ext cx="2740477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29200" y="2074853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1065203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many balls are there?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4371201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9" y="6156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569" y="323622"/>
            <a:ext cx="7801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I can use my </a:t>
            </a:r>
            <a:r>
              <a:rPr lang="en-US" b="1" dirty="0" err="1" smtClean="0">
                <a:latin typeface="Comic Sans MS" panose="030F0702030302020204" pitchFamily="66" charset="0"/>
              </a:rPr>
              <a:t>subitising</a:t>
            </a:r>
            <a:r>
              <a:rPr lang="en-US" b="1" dirty="0" smtClean="0">
                <a:latin typeface="Comic Sans MS" panose="030F0702030302020204" pitchFamily="66" charset="0"/>
              </a:rPr>
              <a:t> skills (recognise the amount in a group without counting) to help me estimate the number of objects in a larger group.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0000" t="50000" r="12367"/>
          <a:stretch/>
        </p:blipFill>
        <p:spPr>
          <a:xfrm>
            <a:off x="323528" y="2455853"/>
            <a:ext cx="440713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22273" y="4230216"/>
            <a:ext cx="3974306" cy="1093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</a:t>
            </a:r>
            <a:r>
              <a:rPr lang="en-US" sz="2400" b="1" dirty="0" smtClean="0">
                <a:solidFill>
                  <a:schemeClr val="bg1"/>
                </a:solidFill>
              </a:rPr>
              <a:t>#4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2273" y="4224244"/>
            <a:ext cx="3981233" cy="10994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Clue </a:t>
            </a:r>
            <a:r>
              <a:rPr lang="en-US" sz="16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US" sz="16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a number between 14 and 17.</a:t>
            </a:r>
          </a:p>
          <a:p>
            <a:pPr algn="ctr"/>
            <a:r>
              <a:rPr lang="en-US" sz="105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(once you have clicked on this clue, wait a few seconds).</a:t>
            </a:r>
            <a:endParaRPr lang="en-US" sz="105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2737226"/>
            <a:ext cx="3974306" cy="12192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196"/>
            <a:ext cx="3974306" cy="12132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Clue </a:t>
            </a:r>
            <a:r>
              <a:rPr lang="en-US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en-US" sz="2000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bigger than 13.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2273" y="1447798"/>
            <a:ext cx="3974306" cy="11430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Clue 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smaller than 18.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Clue 1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between 1 and 20.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 hidden="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 hidden="1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19" hidden="1"/>
          <p:cNvSpPr/>
          <p:nvPr/>
        </p:nvSpPr>
        <p:spPr>
          <a:xfrm>
            <a:off x="5029200" y="14859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Clue 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answer is bigger than 14.</a:t>
            </a:r>
            <a:endParaRPr lang="en-U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533400" y="6162675"/>
          <a:ext cx="8115300" cy="39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0576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42110" y="6162675"/>
            <a:ext cx="5262736" cy="390525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435832" y="6165304"/>
            <a:ext cx="1196380" cy="387895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223417" y="6157464"/>
            <a:ext cx="385197" cy="387895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624228" y="6165304"/>
            <a:ext cx="396044" cy="387895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50000" t="50000" r="12367"/>
          <a:stretch/>
        </p:blipFill>
        <p:spPr>
          <a:xfrm>
            <a:off x="323528" y="1666589"/>
            <a:ext cx="440713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9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5" grpId="0" animBg="1"/>
      <p:bldP spid="30" grpId="0" animBg="1"/>
      <p:bldP spid="19" grpId="0" animBg="1"/>
      <p:bldP spid="29" grpId="0" animBg="1"/>
      <p:bldP spid="17" grpId="0" animBg="1"/>
      <p:bldP spid="28" grpId="0" animBg="1"/>
      <p:bldP spid="20" grpId="0" animBg="1"/>
      <p:bldP spid="2" grpId="0" animBg="1"/>
      <p:bldP spid="18" grpId="0" animBg="1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 hidden="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 hidden="1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000" t="50000" r="12367"/>
          <a:stretch/>
        </p:blipFill>
        <p:spPr>
          <a:xfrm>
            <a:off x="323528" y="2198198"/>
            <a:ext cx="440713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50386" y="28575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17 balls </a:t>
            </a:r>
            <a:endParaRPr lang="en-US" sz="4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50386" y="2857500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Reveal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Click to see the answer.</a:t>
            </a:r>
          </a:p>
        </p:txBody>
      </p:sp>
      <p:sp>
        <p:nvSpPr>
          <p:cNvPr id="5" name="TextBox 4" hidden="1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 hidden="1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000" t="50000" r="12367"/>
          <a:stretch/>
        </p:blipFill>
        <p:spPr>
          <a:xfrm>
            <a:off x="323528" y="2455853"/>
            <a:ext cx="440713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I can participate actively in songs, rhymes and stories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Rhyme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8360" y="2636912"/>
            <a:ext cx="593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below to sing along to a song all about mass and capacity.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3511" t="28547" r="5173" b="11407"/>
          <a:stretch/>
        </p:blipFill>
        <p:spPr>
          <a:xfrm>
            <a:off x="1187624" y="3427260"/>
            <a:ext cx="6480720" cy="31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6524" y="6581001"/>
            <a:ext cx="1270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Measure - Weight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2136339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Activity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Watch the clip below and see what is used to weigh different animals.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3473" t="26375" r="38931" b="27361"/>
          <a:stretch/>
        </p:blipFill>
        <p:spPr>
          <a:xfrm>
            <a:off x="1043608" y="3374276"/>
            <a:ext cx="6192688" cy="32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Measure</a:t>
            </a:r>
            <a:r>
              <a:rPr lang="en-GB" sz="3600" u="sng" dirty="0">
                <a:latin typeface="Comic Sans MS" panose="030F0702030302020204" pitchFamily="66" charset="0"/>
              </a:rPr>
              <a:t> </a:t>
            </a:r>
            <a:r>
              <a:rPr lang="en-GB" sz="3600" u="sng" dirty="0" smtClean="0">
                <a:latin typeface="Comic Sans MS" panose="030F0702030302020204" pitchFamily="66" charset="0"/>
              </a:rPr>
              <a:t>-</a:t>
            </a:r>
            <a:r>
              <a:rPr lang="en-GB" sz="3600" u="sng" dirty="0">
                <a:latin typeface="Comic Sans MS" panose="030F0702030302020204" pitchFamily="66" charset="0"/>
              </a:rPr>
              <a:t> </a:t>
            </a:r>
            <a:r>
              <a:rPr lang="en-GB" sz="3600" u="sng" dirty="0" smtClean="0">
                <a:latin typeface="Comic Sans MS" panose="030F0702030302020204" pitchFamily="66" charset="0"/>
              </a:rPr>
              <a:t>Weight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340768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>
              <a:latin typeface="Comic Sans MS" panose="030F0702030302020204" pitchFamily="66" charset="0"/>
            </a:endParaRPr>
          </a:p>
          <a:p>
            <a:endParaRPr lang="en-GB" u="sng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fontAlgn="t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How do we compare the mass of objects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</a:p>
          <a:p>
            <a:pPr fontAlgn="t"/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fontAlgn="t"/>
            <a:r>
              <a:rPr lang="en-GB" dirty="0">
                <a:latin typeface="Comic Sans MS" panose="030F0702030302020204" pitchFamily="66" charset="0"/>
              </a:rPr>
              <a:t>When comparing the mass of objects, we use these words</a:t>
            </a:r>
            <a:r>
              <a:rPr lang="en-GB" dirty="0" smtClean="0">
                <a:latin typeface="Comic Sans MS" panose="030F0702030302020204" pitchFamily="66" charset="0"/>
              </a:rPr>
              <a:t>:</a:t>
            </a:r>
          </a:p>
          <a:p>
            <a:pPr fontAlgn="t"/>
            <a:endParaRPr lang="en-GB" dirty="0">
              <a:latin typeface="Comic Sans MS" panose="030F0702030302020204" pitchFamily="66" charset="0"/>
            </a:endParaRPr>
          </a:p>
          <a:p>
            <a:pPr fontAlgn="t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heavier </a:t>
            </a:r>
            <a:r>
              <a:rPr lang="en-GB" dirty="0">
                <a:latin typeface="Comic Sans MS" panose="030F0702030302020204" pitchFamily="66" charset="0"/>
              </a:rPr>
              <a:t>and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 heaviest</a:t>
            </a:r>
          </a:p>
          <a:p>
            <a:pPr fontAlgn="t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lighter </a:t>
            </a:r>
            <a:r>
              <a:rPr lang="en-GB" dirty="0">
                <a:latin typeface="Comic Sans MS" panose="030F0702030302020204" pitchFamily="66" charset="0"/>
              </a:rPr>
              <a:t>and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lightest</a:t>
            </a:r>
          </a:p>
          <a:p>
            <a:pPr fontAlgn="t"/>
            <a:endParaRPr lang="en-GB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fontAlgn="t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Top tip</a:t>
            </a:r>
          </a:p>
          <a:p>
            <a:pPr fontAlgn="t"/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fontAlgn="t"/>
            <a:r>
              <a:rPr lang="en-GB" b="1" u="sng" dirty="0">
                <a:latin typeface="Comic Sans MS" panose="030F0702030302020204" pitchFamily="66" charset="0"/>
              </a:rPr>
              <a:t>Remember</a:t>
            </a:r>
            <a:r>
              <a:rPr lang="en-GB" dirty="0">
                <a:latin typeface="Comic Sans MS" panose="030F0702030302020204" pitchFamily="66" charset="0"/>
              </a:rPr>
              <a:t> an object can be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 heavier </a:t>
            </a:r>
            <a:r>
              <a:rPr lang="en-GB" dirty="0">
                <a:latin typeface="Comic Sans MS" panose="030F0702030302020204" pitchFamily="66" charset="0"/>
              </a:rPr>
              <a:t>than something else, even if it looks smaller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fontAlgn="t"/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mass of two objects might be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equal</a:t>
            </a:r>
            <a:r>
              <a:rPr lang="en-GB" dirty="0">
                <a:latin typeface="Comic Sans MS" panose="030F0702030302020204" pitchFamily="66" charset="0"/>
              </a:rPr>
              <a:t> to each other, too.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Measurement Games for Kindergarten Kids Online - SplashLea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72" y="3429000"/>
            <a:ext cx="196056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6352" y="1689179"/>
            <a:ext cx="565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describe common objects using appropriate measurement language.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6" y="5863054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1640" y="605149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I can use everyday language </a:t>
            </a:r>
            <a:r>
              <a:rPr lang="en-GB" sz="1600" dirty="0" err="1">
                <a:latin typeface="Comic Sans MS" panose="030F0702030302020204" pitchFamily="66" charset="0"/>
              </a:rPr>
              <a:t>e.g</a:t>
            </a:r>
            <a:r>
              <a:rPr lang="en-GB" sz="1600" dirty="0">
                <a:latin typeface="Comic Sans MS" panose="030F0702030302020204" pitchFamily="66" charset="0"/>
              </a:rPr>
              <a:t> light, lighter, lightest, heavy, heavier, heaviest, the same </a:t>
            </a:r>
            <a:r>
              <a:rPr lang="en-GB" sz="1600" dirty="0" smtClean="0">
                <a:latin typeface="Comic Sans MS" panose="030F0702030302020204" pitchFamily="66" charset="0"/>
              </a:rPr>
              <a:t>as, </a:t>
            </a:r>
            <a:r>
              <a:rPr lang="en-GB" sz="1600" dirty="0">
                <a:latin typeface="Comic Sans MS" panose="030F0702030302020204" pitchFamily="66" charset="0"/>
              </a:rPr>
              <a:t>and equal to, to compare and describe objects and people.</a:t>
            </a:r>
          </a:p>
        </p:txBody>
      </p:sp>
    </p:spTree>
    <p:extLst>
      <p:ext uri="{BB962C8B-B14F-4D97-AF65-F5344CB8AC3E}">
        <p14:creationId xmlns:p14="http://schemas.microsoft.com/office/powerpoint/2010/main" val="36029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558" y="1412776"/>
            <a:ext cx="7486077" cy="3306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New Sound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484" y="4915200"/>
            <a:ext cx="8275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>
              <a:latin typeface="Comic Sans MS" panose="030F0702030302020204" pitchFamily="66" charset="0"/>
            </a:endParaRPr>
          </a:p>
          <a:p>
            <a:r>
              <a:rPr lang="en-GB" u="sng" dirty="0" smtClean="0">
                <a:latin typeface="Comic Sans MS" panose="030F0702030302020204" pitchFamily="66" charset="0"/>
              </a:rPr>
              <a:t>Air Writing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Write the sound in the air, say it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quietly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>
                <a:latin typeface="Comic Sans MS" panose="030F0702030302020204" pitchFamily="66" charset="0"/>
              </a:rPr>
              <a:t>Write the sound in the air, say it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loudly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364502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think of any words that contain the </a:t>
            </a:r>
            <a:r>
              <a:rPr lang="en-GB" dirty="0" err="1" smtClean="0">
                <a:latin typeface="Comic Sans MS" panose="030F0702030302020204" pitchFamily="66" charset="0"/>
              </a:rPr>
              <a:t>oo</a:t>
            </a:r>
            <a:r>
              <a:rPr lang="en-GB" dirty="0" smtClean="0">
                <a:latin typeface="Comic Sans MS" panose="030F0702030302020204" pitchFamily="66" charset="0"/>
              </a:rPr>
              <a:t> sound 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you find this sound in any of your books at home?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Can you spot this sound on any signs when you are out on a walk?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4127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use my knowledge of sounds, letters and patterns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2711224"/>
            <a:ext cx="609600" cy="609600"/>
          </a:xfrm>
          <a:prstGeom prst="rect">
            <a:avLst/>
          </a:prstGeom>
        </p:spPr>
      </p:pic>
      <p:pic>
        <p:nvPicPr>
          <p:cNvPr id="8" name="Picture 7" descr="Magnifier Convex Tool · Free vector graphic on Pixaba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08613"/>
            <a:ext cx="1440160" cy="15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Measure -</a:t>
            </a:r>
            <a:r>
              <a:rPr lang="en-GB" u="sng" dirty="0">
                <a:latin typeface="Comic Sans MS" panose="030F0702030302020204" pitchFamily="66" charset="0"/>
              </a:rPr>
              <a:t> </a:t>
            </a:r>
            <a:r>
              <a:rPr lang="en-GB" u="sng" dirty="0" smtClean="0">
                <a:latin typeface="Comic Sans MS" panose="030F0702030302020204" pitchFamily="66" charset="0"/>
              </a:rPr>
              <a:t>Weight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641" t="14766" r="23436" b="17313"/>
          <a:stretch/>
        </p:blipFill>
        <p:spPr>
          <a:xfrm>
            <a:off x="4495956" y="2597560"/>
            <a:ext cx="3028372" cy="4020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2564903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pencil is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lighter than</a:t>
            </a:r>
            <a:r>
              <a:rPr lang="en-GB" sz="2400" dirty="0" smtClean="0">
                <a:latin typeface="Comic Sans MS" panose="030F0702030302020204" pitchFamily="66" charset="0"/>
              </a:rPr>
              <a:t> the shoe.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3945309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bal</a:t>
            </a:r>
            <a:r>
              <a:rPr lang="en-GB" sz="2400" dirty="0">
                <a:latin typeface="Comic Sans MS" panose="030F0702030302020204" pitchFamily="66" charset="0"/>
              </a:rPr>
              <a:t>l</a:t>
            </a:r>
            <a:r>
              <a:rPr lang="en-GB" sz="2400" dirty="0" smtClean="0">
                <a:latin typeface="Comic Sans MS" panose="030F0702030302020204" pitchFamily="66" charset="0"/>
              </a:rPr>
              <a:t> is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heavier than</a:t>
            </a:r>
            <a:r>
              <a:rPr lang="en-GB" sz="2400" dirty="0" smtClean="0">
                <a:latin typeface="Comic Sans MS" panose="030F0702030302020204" pitchFamily="66" charset="0"/>
              </a:rPr>
              <a:t> the flower.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5596" y="5422754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The apple is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equal to</a:t>
            </a:r>
            <a:r>
              <a:rPr lang="en-GB" sz="2400" dirty="0" smtClean="0">
                <a:latin typeface="Comic Sans MS" panose="030F0702030302020204" pitchFamily="66" charset="0"/>
              </a:rPr>
              <a:t> the ball.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0" y="1154933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38012" y="1384045"/>
            <a:ext cx="565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describe common objects using appropriate measurement language.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/>
          </a:bodyPr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Measure</a:t>
            </a:r>
            <a:r>
              <a:rPr lang="en-GB" sz="3600" u="sng" dirty="0">
                <a:latin typeface="Comic Sans MS" panose="030F0702030302020204" pitchFamily="66" charset="0"/>
              </a:rPr>
              <a:t> </a:t>
            </a:r>
            <a:r>
              <a:rPr lang="en-GB" sz="3600" u="sng" dirty="0" smtClean="0">
                <a:latin typeface="Comic Sans MS" panose="030F0702030302020204" pitchFamily="66" charset="0"/>
              </a:rPr>
              <a:t>-</a:t>
            </a:r>
            <a:r>
              <a:rPr lang="en-GB" sz="3600" u="sng" dirty="0">
                <a:latin typeface="Comic Sans MS" panose="030F0702030302020204" pitchFamily="66" charset="0"/>
              </a:rPr>
              <a:t> </a:t>
            </a:r>
            <a:r>
              <a:rPr lang="en-GB" sz="3600" u="sng" dirty="0" smtClean="0">
                <a:latin typeface="Comic Sans MS" panose="030F0702030302020204" pitchFamily="66" charset="0"/>
              </a:rPr>
              <a:t>Weight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505" y="1800821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  <a:endParaRPr lang="en-GB" u="sng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Find </a:t>
            </a:r>
            <a:r>
              <a:rPr lang="en-GB" dirty="0">
                <a:latin typeface="Comic Sans MS" panose="030F0702030302020204" pitchFamily="66" charset="0"/>
              </a:rPr>
              <a:t>pairs of objects around </a:t>
            </a:r>
            <a:r>
              <a:rPr lang="en-GB" dirty="0" smtClean="0">
                <a:latin typeface="Comic Sans MS" panose="030F0702030302020204" pitchFamily="66" charset="0"/>
              </a:rPr>
              <a:t>your house </a:t>
            </a:r>
            <a:r>
              <a:rPr lang="en-GB" dirty="0">
                <a:latin typeface="Comic Sans MS" panose="030F0702030302020204" pitchFamily="66" charset="0"/>
              </a:rPr>
              <a:t>to compare and work out which is the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lighter</a:t>
            </a:r>
            <a:r>
              <a:rPr lang="en-GB" dirty="0">
                <a:latin typeface="Comic Sans MS" panose="030F0702030302020204" pitchFamily="66" charset="0"/>
              </a:rPr>
              <a:t> of the two and which is the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heavier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r>
              <a:rPr lang="en-GB" dirty="0">
                <a:latin typeface="Comic Sans MS" panose="030F0702030302020204" pitchFamily="66" charset="0"/>
              </a:rPr>
              <a:t>Hold one object in each hand and stretch your arms out to the side, so you are standing like a balance scale.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Can you find two objects that are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equal</a:t>
            </a:r>
            <a:r>
              <a:rPr lang="en-GB" dirty="0">
                <a:latin typeface="Comic Sans MS" panose="030F0702030302020204" pitchFamily="66" charset="0"/>
              </a:rPr>
              <a:t> to each other in weight?</a:t>
            </a:r>
          </a:p>
          <a:p>
            <a:endParaRPr lang="en-GB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Remember</a:t>
            </a: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Two things can be the same mass. </a:t>
            </a:r>
            <a:r>
              <a:rPr lang="en-GB" b="1" dirty="0">
                <a:latin typeface="Comic Sans MS" panose="030F0702030302020204" pitchFamily="66" charset="0"/>
              </a:rPr>
              <a:t>Smaller</a:t>
            </a:r>
            <a:r>
              <a:rPr lang="en-GB" dirty="0">
                <a:latin typeface="Comic Sans MS" panose="030F0702030302020204" pitchFamily="66" charset="0"/>
              </a:rPr>
              <a:t> things can sometimes be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heavier</a:t>
            </a:r>
            <a:r>
              <a:rPr lang="en-GB" dirty="0">
                <a:latin typeface="Comic Sans MS" panose="030F0702030302020204" pitchFamily="66" charset="0"/>
              </a:rPr>
              <a:t> than </a:t>
            </a:r>
            <a:r>
              <a:rPr lang="en-GB" b="1" dirty="0">
                <a:latin typeface="Comic Sans MS" panose="030F0702030302020204" pitchFamily="66" charset="0"/>
              </a:rPr>
              <a:t>larger</a:t>
            </a:r>
            <a:r>
              <a:rPr lang="en-GB" dirty="0">
                <a:latin typeface="Comic Sans MS" panose="030F0702030302020204" pitchFamily="66" charset="0"/>
              </a:rPr>
              <a:t> things.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hildren+weigh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"/>
          <a:stretch/>
        </p:blipFill>
        <p:spPr bwMode="auto">
          <a:xfrm>
            <a:off x="5508104" y="3416951"/>
            <a:ext cx="228031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ooden Balance Scale – Montessori Offic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2160240" cy="12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7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6524" y="6581001"/>
            <a:ext cx="1270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Measure - Weight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0" y="1154933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730" t="42882" r="39224" b="22101"/>
          <a:stretch/>
        </p:blipFill>
        <p:spPr>
          <a:xfrm>
            <a:off x="1239851" y="3573017"/>
            <a:ext cx="6428493" cy="2304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8012" y="1384045"/>
            <a:ext cx="565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describe common objects using appropriate measurement language.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270892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Which object is heavier?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35696" y="61112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1975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Measure - Weight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1" y="131703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817" t="30515" r="41336" b="37001"/>
          <a:stretch/>
        </p:blipFill>
        <p:spPr>
          <a:xfrm>
            <a:off x="1678293" y="3406607"/>
            <a:ext cx="5184576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70892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Which object is lighter?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5696" y="61112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How do you know?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8012" y="1384045"/>
            <a:ext cx="565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describe common objects using appropriate measurement language.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Measure - Weight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1" y="131703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649" t="29184" r="30630" b="45222"/>
          <a:stretch/>
        </p:blipFill>
        <p:spPr>
          <a:xfrm>
            <a:off x="1495011" y="2636913"/>
            <a:ext cx="5688632" cy="2337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57332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ball is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lighter</a:t>
            </a:r>
            <a:r>
              <a:rPr lang="en-GB" sz="2400" dirty="0" smtClean="0">
                <a:latin typeface="Comic Sans MS" panose="030F0702030302020204" pitchFamily="66" charset="0"/>
              </a:rPr>
              <a:t> than the bottle.  Which picture shows this?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8012" y="1384045"/>
            <a:ext cx="565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describe common objects using appropriate measurement language.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smtClean="0">
                <a:solidFill>
                  <a:schemeClr val="bg1"/>
                </a:solidFill>
              </a:rPr>
              <a:t>Wyborne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Measure - Weight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1" y="131703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202" t="31298" r="21221" b="13579"/>
          <a:stretch/>
        </p:blipFill>
        <p:spPr>
          <a:xfrm>
            <a:off x="1495011" y="3789040"/>
            <a:ext cx="5525261" cy="2915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3" y="2287836"/>
            <a:ext cx="7667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Choose a phrase to complete the sentences.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than         less than         the same as</a:t>
            </a:r>
            <a:endParaRPr lang="en-GB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8012" y="1384045"/>
            <a:ext cx="565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describe common objects using appropriate measurement language.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Measure - Weight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712" y="2264098"/>
            <a:ext cx="53285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True or False ?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Give a reason for your answer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176" t="29531" r="37462" b="21250"/>
          <a:stretch/>
        </p:blipFill>
        <p:spPr>
          <a:xfrm>
            <a:off x="1619672" y="3284985"/>
            <a:ext cx="5904656" cy="32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Measure - Weight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4145" y="2535011"/>
            <a:ext cx="140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‘Education City’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to log in.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728" y="5841910"/>
            <a:ext cx="7478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everyday language </a:t>
            </a:r>
            <a:r>
              <a:rPr lang="en-GB" dirty="0" err="1" smtClean="0">
                <a:latin typeface="Comic Sans MS" panose="030F0702030302020204" pitchFamily="66" charset="0"/>
              </a:rPr>
              <a:t>e.g</a:t>
            </a:r>
            <a:r>
              <a:rPr lang="en-GB" dirty="0" smtClean="0">
                <a:latin typeface="Comic Sans MS" panose="030F0702030302020204" pitchFamily="66" charset="0"/>
              </a:rPr>
              <a:t> light, lighter, lightest, heavy, heavier, heaviest, the same as and equal to, to compare and describe objects and people.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" y="5561141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8961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03" y="1992690"/>
            <a:ext cx="4213824" cy="71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3488" y="4623931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Subjects – Numeracy – Early *** - Activities and scroll down to Weight &amp; See.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7939" t="23422" r="42806" b="52953"/>
          <a:stretch/>
        </p:blipFill>
        <p:spPr>
          <a:xfrm>
            <a:off x="155575" y="2683029"/>
            <a:ext cx="3480321" cy="17281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38012" y="1384045"/>
            <a:ext cx="565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describe common objects using appropriate measurement language.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77118" t="45078" r="7939" b="27431"/>
          <a:stretch/>
        </p:blipFill>
        <p:spPr>
          <a:xfrm>
            <a:off x="5053519" y="2803341"/>
            <a:ext cx="1944216" cy="168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5" y="908720"/>
            <a:ext cx="6608399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IDL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65175" y="1700808"/>
            <a:ext cx="736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00029"/>
            <a:ext cx="5607699" cy="37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8145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2687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describe characteristics of living things and how they depend on each other.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75" y="2852936"/>
            <a:ext cx="1752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video.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1005" y="6205954"/>
            <a:ext cx="7614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spot the </a:t>
            </a:r>
            <a:r>
              <a:rPr lang="en-GB" dirty="0" err="1" smtClean="0">
                <a:latin typeface="Comic Sans MS" panose="030F0702030302020204" pitchFamily="66" charset="0"/>
              </a:rPr>
              <a:t>Minibeast</a:t>
            </a:r>
            <a:r>
              <a:rPr lang="en-GB" dirty="0" smtClean="0">
                <a:latin typeface="Comic Sans MS" panose="030F0702030302020204" pitchFamily="66" charset="0"/>
              </a:rPr>
              <a:t> habitats in the picture?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40"/>
            <a:ext cx="7125113" cy="4691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IDL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48946" y="712246"/>
            <a:ext cx="782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I can describe characteristics of living things and how they depend on each other.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25" y="465137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lison.Taylor\Desktop\Work Packs P1\Term 4 Home Learning\PowerPoints Term 4\PPTs 18th to the 22nd of May\Minibeasts\spider pic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3" y="2886761"/>
            <a:ext cx="943107" cy="8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39195"/>
            <a:ext cx="7810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69909"/>
            <a:ext cx="10096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01" y="2839195"/>
            <a:ext cx="9620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909868"/>
            <a:ext cx="895151" cy="80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568" y="1916832"/>
            <a:ext cx="4454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identify the </a:t>
            </a:r>
            <a:r>
              <a:rPr lang="en-GB" dirty="0" err="1" smtClean="0">
                <a:latin typeface="Comic Sans MS" panose="030F0702030302020204" pitchFamily="66" charset="0"/>
              </a:rPr>
              <a:t>Minibeast</a:t>
            </a:r>
            <a:r>
              <a:rPr lang="en-GB" dirty="0" smtClean="0">
                <a:latin typeface="Comic Sans MS" panose="030F0702030302020204" pitchFamily="66" charset="0"/>
              </a:rPr>
              <a:t> habitat?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0253" y="4532365"/>
            <a:ext cx="152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flowers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7222" y="4594266"/>
            <a:ext cx="2630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Spider web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575937"/>
            <a:ext cx="176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Bee hive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5201" y="4609926"/>
            <a:ext cx="152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Ant hill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9340" y="4531185"/>
            <a:ext cx="183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Sitting on leaves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445" y="5989930"/>
            <a:ext cx="719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Can you match the </a:t>
            </a:r>
            <a:r>
              <a:rPr lang="en-GB" dirty="0" err="1" smtClean="0">
                <a:latin typeface="Comic Sans MS" panose="030F0702030302020204" pitchFamily="66" charset="0"/>
              </a:rPr>
              <a:t>Minibeasts</a:t>
            </a:r>
            <a:r>
              <a:rPr lang="en-GB" dirty="0" smtClean="0">
                <a:latin typeface="Comic Sans MS" panose="030F0702030302020204" pitchFamily="66" charset="0"/>
              </a:rPr>
              <a:t> to their habitat.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New Sound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484" y="4915200"/>
            <a:ext cx="8275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37599" y="133139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use my knowledge of sounds, letters and patterns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00 vide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4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1680" y="2852936"/>
            <a:ext cx="6336704" cy="33382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3846" y="1998058"/>
            <a:ext cx="2282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Click on the video to and join in with the ‘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’ song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64704" y="332656"/>
            <a:ext cx="8229600" cy="35436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Mindfulness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33937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00" y="188640"/>
            <a:ext cx="495286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9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174" y="769937"/>
            <a:ext cx="7005265" cy="1049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I </a:t>
            </a:r>
            <a:r>
              <a:rPr lang="en-GB" dirty="0">
                <a:latin typeface="Comic Sans MS" panose="030F0702030302020204" pitchFamily="66" charset="0"/>
              </a:rPr>
              <a:t>can use knowledge of sounds, letters and patterns to read words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New Sound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" y="62262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475138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619515" y="5752434"/>
            <a:ext cx="5333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sound </a:t>
            </a:r>
            <a:r>
              <a:rPr lang="en-GB" dirty="0">
                <a:latin typeface="Comic Sans MS" panose="030F0702030302020204" pitchFamily="66" charset="0"/>
              </a:rPr>
              <a:t>out </a:t>
            </a:r>
            <a:r>
              <a:rPr lang="en-GB" dirty="0" smtClean="0">
                <a:latin typeface="Comic Sans MS" panose="030F0702030302020204" pitchFamily="66" charset="0"/>
              </a:rPr>
              <a:t>words containing the ‘</a:t>
            </a:r>
            <a:r>
              <a:rPr lang="en-GB" dirty="0" err="1" smtClean="0">
                <a:latin typeface="Comic Sans MS" panose="030F0702030302020204" pitchFamily="66" charset="0"/>
              </a:rPr>
              <a:t>oo</a:t>
            </a:r>
            <a:r>
              <a:rPr lang="en-GB" dirty="0" smtClean="0">
                <a:latin typeface="Comic Sans MS" panose="030F0702030302020204" pitchFamily="66" charset="0"/>
              </a:rPr>
              <a:t>’ sound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using my ‘sound-box’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986" y="3645024"/>
            <a:ext cx="172515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500" dirty="0" smtClean="0">
                <a:latin typeface="Comic Sans MS" panose="030F0702030302020204" pitchFamily="66" charset="0"/>
              </a:rPr>
              <a:t>b</a:t>
            </a:r>
            <a:r>
              <a:rPr lang="en-GB" sz="5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sz="5500" dirty="0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27784" y="3687865"/>
            <a:ext cx="201331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500" dirty="0">
                <a:latin typeface="Comic Sans MS" panose="030F0702030302020204" pitchFamily="66" charset="0"/>
              </a:rPr>
              <a:t>f</a:t>
            </a:r>
            <a:r>
              <a:rPr lang="en-GB" sz="5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sz="5500" dirty="0" smtClean="0">
                <a:latin typeface="Comic Sans MS" panose="030F0702030302020204" pitchFamily="66" charset="0"/>
              </a:rPr>
              <a:t>t</a:t>
            </a:r>
            <a:endParaRPr lang="en-GB" sz="55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5980" y="3658978"/>
            <a:ext cx="187872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500" dirty="0"/>
              <a:t> </a:t>
            </a:r>
            <a:r>
              <a:rPr lang="en-GB" sz="5500" dirty="0">
                <a:latin typeface="Comic Sans MS" panose="030F0702030302020204" pitchFamily="66" charset="0"/>
              </a:rPr>
              <a:t>p</a:t>
            </a:r>
            <a:r>
              <a:rPr lang="en-GB" sz="5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sz="5500" dirty="0" smtClean="0">
                <a:latin typeface="Comic Sans MS" panose="030F0702030302020204" pitchFamily="66" charset="0"/>
              </a:rPr>
              <a:t>l</a:t>
            </a:r>
            <a:endParaRPr lang="en-GB" sz="5500" dirty="0">
              <a:latin typeface="Comic Sans MS" panose="030F0702030302020204" pitchFamily="66" charset="0"/>
            </a:endParaRPr>
          </a:p>
        </p:txBody>
      </p:sp>
      <p:sp>
        <p:nvSpPr>
          <p:cNvPr id="17" name="AutoShape 2" descr="Image result for shop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AutoShape 10" descr="Image result for ship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AutoShape 12" descr="Image result for ship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AutoShape 16" descr="Image result for chat carto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AutoShape 20" descr="Image result for chick carto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12775" y="4847999"/>
            <a:ext cx="667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Click on the picture to learn about the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sound.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AutoShape 2" descr="Rain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AutoShape 8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AutoShape 10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AutoShape 14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AutoShape 16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4723413" y="3658978"/>
            <a:ext cx="201331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500" dirty="0" smtClean="0">
                <a:latin typeface="Comic Sans MS" panose="030F0702030302020204" pitchFamily="66" charset="0"/>
              </a:rPr>
              <a:t>m</a:t>
            </a:r>
            <a:r>
              <a:rPr lang="en-GB" sz="5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GB" sz="5500" dirty="0" smtClean="0">
                <a:latin typeface="Comic Sans MS" panose="030F0702030302020204" pitchFamily="66" charset="0"/>
              </a:rPr>
              <a:t>n</a:t>
            </a:r>
            <a:endParaRPr lang="en-GB" sz="55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 descr="Book Red Thick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913588"/>
            <a:ext cx="1477843" cy="2006662"/>
          </a:xfrm>
          <a:prstGeom prst="rect">
            <a:avLst/>
          </a:prstGeom>
        </p:spPr>
      </p:pic>
      <p:pic>
        <p:nvPicPr>
          <p:cNvPr id="15" name="Picture 14" descr="File:Foot Arche (PSF).png - Wikimedia Comm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2096304"/>
            <a:ext cx="1398994" cy="1719542"/>
          </a:xfrm>
          <a:prstGeom prst="rect">
            <a:avLst/>
          </a:prstGeom>
        </p:spPr>
      </p:pic>
      <p:pic>
        <p:nvPicPr>
          <p:cNvPr id="18" name="Picture 17" descr="June | 2012 | Artie Wayne On The We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82" y="1793012"/>
            <a:ext cx="1648614" cy="1938606"/>
          </a:xfrm>
          <a:prstGeom prst="rect">
            <a:avLst/>
          </a:prstGeom>
        </p:spPr>
      </p:pic>
      <p:pic>
        <p:nvPicPr>
          <p:cNvPr id="30" name="Picture 29" descr="Moon And Stars Free Stock Photo - Public Domain Picture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80" y="1720372"/>
            <a:ext cx="1704802" cy="2133200"/>
          </a:xfrm>
          <a:prstGeom prst="rect">
            <a:avLst/>
          </a:prstGeom>
        </p:spPr>
      </p:pic>
      <p:pic>
        <p:nvPicPr>
          <p:cNvPr id="31" name="Picture 30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r="3512"/>
          <a:stretch/>
        </p:blipFill>
        <p:spPr>
          <a:xfrm>
            <a:off x="6856431" y="4709513"/>
            <a:ext cx="1795715" cy="1137826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34555" y="9419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58" y="4546598"/>
            <a:ext cx="8766330" cy="2376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I put some soap in the bath.  Mum can  </a:t>
            </a:r>
          </a:p>
          <a:p>
            <a:pPr marL="0" indent="0">
              <a:buNone/>
            </a:pPr>
            <a:r>
              <a:rPr lang="en-GB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rub my back with it.</a:t>
            </a:r>
          </a:p>
          <a:p>
            <a:pPr marL="0" indent="0">
              <a:buNone/>
            </a:pPr>
            <a:endParaRPr lang="en-GB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Can you spot the tricky words? </a:t>
            </a: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 How many did you find?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Sentences of the 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Image result for sho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02220" y="1432806"/>
            <a:ext cx="70062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can use knowledge of sounds, letters and patterns to read words.</a:t>
            </a:r>
          </a:p>
          <a:p>
            <a:pPr marL="0" indent="0">
              <a:buFont typeface="Symbol" pitchFamily="18" charset="2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Baby Bath Shower · Free image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82" y="2372335"/>
            <a:ext cx="2736304" cy="1992770"/>
          </a:xfrm>
          <a:prstGeom prst="rect">
            <a:avLst/>
          </a:prstGeom>
        </p:spPr>
      </p:pic>
      <p:pic>
        <p:nvPicPr>
          <p:cNvPr id="12" name="Picture 11" descr="Clipart - Wash your hands (#1)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14" y="2322037"/>
            <a:ext cx="2664297" cy="1947986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29465" y="17690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Spelling – Visit Doorway Online by clicking on the first picture. Then select the following, Early Phonics, then, First Digraphs, then the green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Next</a:t>
            </a:r>
            <a:r>
              <a:rPr lang="en-GB" dirty="0" smtClean="0">
                <a:latin typeface="Comic Sans MS" panose="030F0702030302020204" pitchFamily="66" charset="0"/>
              </a:rPr>
              <a:t> arrow at bottom of the page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 Activities 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69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313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3435" t="20469" r="10706" b="14562"/>
          <a:stretch/>
        </p:blipFill>
        <p:spPr>
          <a:xfrm>
            <a:off x="264504" y="3573015"/>
            <a:ext cx="4183968" cy="2819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5134" t="33266" r="10706" b="7672"/>
          <a:stretch/>
        </p:blipFill>
        <p:spPr>
          <a:xfrm>
            <a:off x="4530824" y="3429000"/>
            <a:ext cx="4392488" cy="31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lick on all the ‘</a:t>
            </a:r>
            <a:r>
              <a:rPr lang="en-GB" dirty="0" err="1" smtClean="0">
                <a:latin typeface="Comic Sans MS" panose="030F0702030302020204" pitchFamily="66" charset="0"/>
              </a:rPr>
              <a:t>oo</a:t>
            </a:r>
            <a:r>
              <a:rPr lang="en-GB" dirty="0" smtClean="0">
                <a:latin typeface="Comic Sans MS" panose="030F0702030302020204" pitchFamily="66" charset="0"/>
              </a:rPr>
              <a:t>’ words on pages 1 &amp; 2 to add them to the word list, then click the green 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Play</a:t>
            </a:r>
            <a:r>
              <a:rPr lang="en-GB" dirty="0" smtClean="0">
                <a:latin typeface="Comic Sans MS" panose="030F0702030302020204" pitchFamily="66" charset="0"/>
              </a:rPr>
              <a:t> arrow, on the next page click on the ear and ask your child to listen to the word.  Can they spell the word using the letter keys?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69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313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48" t="24609" r="7022" b="6486"/>
          <a:stretch/>
        </p:blipFill>
        <p:spPr>
          <a:xfrm>
            <a:off x="421459" y="3789040"/>
            <a:ext cx="4090784" cy="2904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21" t="25594" r="4808" b="5502"/>
          <a:stretch/>
        </p:blipFill>
        <p:spPr>
          <a:xfrm>
            <a:off x="5040052" y="3971122"/>
            <a:ext cx="3888432" cy="2884891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 Activities  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82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33349" y="2675467"/>
            <a:ext cx="2447051" cy="345069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" y="3681884"/>
            <a:ext cx="91630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1748" y="1628800"/>
            <a:ext cx="5106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the e-book which has been set (see Learning Journal if you are unsure) for you and self-assess using the targets below?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93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5735" y="1055723"/>
            <a:ext cx="759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my knowledge of sounds, letters and patterns 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368188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2o3wn66umuzgh.cloudfront.net/ebooks/0e7add027936bfb35fe9009f/images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8" y="1952660"/>
            <a:ext cx="1143456" cy="13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g in the f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59" y="2793702"/>
            <a:ext cx="1051245" cy="10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g the r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12" y="2811406"/>
            <a:ext cx="1103634" cy="11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ateboard Sid and the h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72" y="1406093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gh on a hi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82" y="2806423"/>
            <a:ext cx="1041173" cy="11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55060"/>
            <a:ext cx="8507288" cy="40822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Spelling – Can you use a paintbrush and water to paint 4 ‘</a:t>
            </a:r>
            <a:r>
              <a:rPr lang="en-GB" dirty="0" err="1" smtClean="0">
                <a:latin typeface="Comic Sans MS" panose="030F0702030302020204" pitchFamily="66" charset="0"/>
              </a:rPr>
              <a:t>oo</a:t>
            </a:r>
            <a:r>
              <a:rPr lang="en-GB" dirty="0" smtClean="0">
                <a:latin typeface="Comic Sans MS" panose="030F0702030302020204" pitchFamily="66" charset="0"/>
              </a:rPr>
              <a:t>’ words outside?  Or can you use Lego/Duplo to word-build with.  Take a photo and ask a grown-up to upload them to your Learning Journal.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Phonics Activities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8269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313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2" descr="Painting Letters With Water - a Fun Pre-Writing Activity for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2446"/>
            <a:ext cx="3455255" cy="242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ght word practice with Mega Blocks / Duplo / Legos. From www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59" y="1800692"/>
            <a:ext cx="3456384" cy="25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2586</TotalTime>
  <Words>1364</Words>
  <Application>Microsoft Office PowerPoint</Application>
  <PresentationFormat>On-screen Show (4:3)</PresentationFormat>
  <Paragraphs>231</Paragraphs>
  <Slides>30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Candara</vt:lpstr>
      <vt:lpstr>Comic Sans MS</vt:lpstr>
      <vt:lpstr>Symbol</vt:lpstr>
      <vt:lpstr>Wingdings</vt:lpstr>
      <vt:lpstr>Waveform</vt:lpstr>
      <vt:lpstr>Monday 25th May </vt:lpstr>
      <vt:lpstr>New Sound</vt:lpstr>
      <vt:lpstr>New Sound</vt:lpstr>
      <vt:lpstr> New Sound</vt:lpstr>
      <vt:lpstr>Sentences of the day</vt:lpstr>
      <vt:lpstr>Phonics Activities   </vt:lpstr>
      <vt:lpstr>Phonics Activities   </vt:lpstr>
      <vt:lpstr>Reading Book</vt:lpstr>
      <vt:lpstr>Phonics Activities   </vt:lpstr>
      <vt:lpstr>Revision Tricky Words Block 2</vt:lpstr>
      <vt:lpstr>Tricky Word Activities   </vt:lpstr>
      <vt:lpstr>Story Time</vt:lpstr>
      <vt:lpstr>PowerPoint Presentation</vt:lpstr>
      <vt:lpstr>PowerPoint Presentation</vt:lpstr>
      <vt:lpstr>PowerPoint Presentation</vt:lpstr>
      <vt:lpstr>PowerPoint Presentation</vt:lpstr>
      <vt:lpstr>Number Rhyme Time </vt:lpstr>
      <vt:lpstr>Measure - Weight </vt:lpstr>
      <vt:lpstr>Measure - Weight</vt:lpstr>
      <vt:lpstr>Measure - Weight </vt:lpstr>
      <vt:lpstr>Measure - Weight</vt:lpstr>
      <vt:lpstr>Measure - Weight </vt:lpstr>
      <vt:lpstr>Measure - Weight </vt:lpstr>
      <vt:lpstr>Measure - Weight </vt:lpstr>
      <vt:lpstr>Measure - Weight </vt:lpstr>
      <vt:lpstr>Measure - Weight </vt:lpstr>
      <vt:lpstr>Measure - Weight </vt:lpstr>
      <vt:lpstr>IDL</vt:lpstr>
      <vt:lpstr>IDL</vt:lpstr>
      <vt:lpstr>Mindfulness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Fiona MacKenzie-Washington</cp:lastModifiedBy>
  <cp:revision>193</cp:revision>
  <dcterms:created xsi:type="dcterms:W3CDTF">2020-03-21T18:06:53Z</dcterms:created>
  <dcterms:modified xsi:type="dcterms:W3CDTF">2020-05-25T15:26:29Z</dcterms:modified>
</cp:coreProperties>
</file>