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6" r:id="rId1"/>
  </p:sldMasterIdLst>
  <p:sldIdLst>
    <p:sldId id="256" r:id="rId2"/>
    <p:sldId id="306" r:id="rId3"/>
    <p:sldId id="257" r:id="rId4"/>
    <p:sldId id="302" r:id="rId5"/>
    <p:sldId id="310" r:id="rId6"/>
    <p:sldId id="311" r:id="rId7"/>
    <p:sldId id="309" r:id="rId8"/>
    <p:sldId id="312" r:id="rId9"/>
    <p:sldId id="286" r:id="rId10"/>
    <p:sldId id="308" r:id="rId11"/>
    <p:sldId id="279" r:id="rId12"/>
    <p:sldId id="303" r:id="rId13"/>
    <p:sldId id="307" r:id="rId14"/>
    <p:sldId id="278" r:id="rId15"/>
    <p:sldId id="289" r:id="rId16"/>
    <p:sldId id="300" r:id="rId17"/>
    <p:sldId id="267" r:id="rId18"/>
    <p:sldId id="275" r:id="rId19"/>
    <p:sldId id="27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6600"/>
    <a:srgbClr val="FF3300"/>
    <a:srgbClr val="0066FF"/>
    <a:srgbClr val="FF3399"/>
    <a:srgbClr val="80008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43" autoAdjust="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348026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22332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549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4716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78708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3840685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1347730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251146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17129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98224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D550D9-5F6D-49D8-A40F-9FC76000F49F}" type="datetimeFigureOut">
              <a:rPr lang="en-GB" smtClean="0"/>
              <a:t>22/05/2020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426329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D550D9-5F6D-49D8-A40F-9FC76000F49F}" type="datetimeFigureOut">
              <a:rPr lang="en-GB" smtClean="0"/>
              <a:t>22/05/2020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325834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D550D9-5F6D-49D8-A40F-9FC76000F49F}" type="datetimeFigureOut">
              <a:rPr lang="en-GB" smtClean="0"/>
              <a:t>22/05/2020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104686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D550D9-5F6D-49D8-A40F-9FC76000F49F}" type="datetimeFigureOut">
              <a:rPr lang="en-GB" smtClean="0"/>
              <a:t>22/05/2020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380522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D550D9-5F6D-49D8-A40F-9FC76000F49F}" type="datetimeFigureOut">
              <a:rPr lang="en-GB" smtClean="0"/>
              <a:t>22/05/2020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1695153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AD550D9-5F6D-49D8-A40F-9FC76000F49F}" type="datetimeFigureOut">
              <a:rPr lang="en-GB" smtClean="0"/>
              <a:t>22/05/2020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678209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D550D9-5F6D-49D8-A40F-9FC76000F49F}" type="datetimeFigureOut">
              <a:rPr lang="en-GB" smtClean="0"/>
              <a:t>22/05/2020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B129EE0A-CAF0-4AEE-85D6-B1EE25341FA2}" type="slidenum">
              <a:rPr lang="en-GB" smtClean="0"/>
              <a:t>‹#›</a:t>
            </a:fld>
            <a:endParaRPr lang="en-GB"/>
          </a:p>
        </p:txBody>
      </p:sp>
    </p:spTree>
    <p:extLst>
      <p:ext uri="{BB962C8B-B14F-4D97-AF65-F5344CB8AC3E}">
        <p14:creationId xmlns:p14="http://schemas.microsoft.com/office/powerpoint/2010/main" val="350527866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linguascope.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grammarcheck.net/boring-adjective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cottishopera.us14.list-manage.com/track/click?u=e22f567381737e921e1f0663e&amp;id=54b7ecf400&amp;e=6ebd889d3b"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w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scottish-orienteering.org/lets-get-started-orienteering/"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bbcchildreninneed.co.uk/changing-lives/dr-radhas-wellbeing-tips/?utm_campaign=EY-MAY-20-1&amp;utm_source=force24&amp;utm_medium=email&amp;utm_content=textlink&amp;f24_pid=94801767-0f11-4ec2-88d1-b0ee26de848c"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6249" y="1308236"/>
            <a:ext cx="8221163" cy="3750083"/>
          </a:xfrm>
        </p:spPr>
        <p:txBody>
          <a:bodyPr>
            <a:normAutofit fontScale="90000"/>
          </a:bodyPr>
          <a:lstStyle/>
          <a:p>
            <a:r>
              <a:rPr lang="en-GB" b="1" dirty="0"/>
              <a:t/>
            </a:r>
            <a:br>
              <a:rPr lang="en-GB" b="1" dirty="0"/>
            </a:br>
            <a:r>
              <a:rPr lang="en-GB" b="1" dirty="0"/>
              <a:t/>
            </a:r>
            <a:br>
              <a:rPr lang="en-GB" b="1" dirty="0"/>
            </a:br>
            <a:r>
              <a:rPr lang="en-GB" b="1" dirty="0"/>
              <a:t/>
            </a:r>
            <a:br>
              <a:rPr lang="en-GB" b="1" dirty="0"/>
            </a:br>
            <a:r>
              <a:rPr lang="en-GB" b="1" dirty="0"/>
              <a:t>P5 WEEKLY DIARY </a:t>
            </a:r>
            <a:br>
              <a:rPr lang="en-GB" b="1" dirty="0"/>
            </a:br>
            <a:r>
              <a:rPr lang="en-GB" b="1" dirty="0"/>
              <a:t> WEEK COMMENCING </a:t>
            </a:r>
            <a:br>
              <a:rPr lang="en-GB" b="1" dirty="0"/>
            </a:br>
            <a:r>
              <a:rPr lang="en-GB" b="1" dirty="0"/>
              <a:t>   </a:t>
            </a:r>
            <a:r>
              <a:rPr lang="en-GB" b="1" dirty="0">
                <a:solidFill>
                  <a:schemeClr val="tx1"/>
                </a:solidFill>
              </a:rPr>
              <a:t>Monday 25th May 2020</a:t>
            </a:r>
            <a:r>
              <a:rPr lang="en-GB" dirty="0"/>
              <a:t/>
            </a:r>
            <a:br>
              <a:rPr lang="en-GB" dirty="0"/>
            </a:br>
            <a:endParaRPr lang="en-GB" dirty="0"/>
          </a:p>
        </p:txBody>
      </p:sp>
    </p:spTree>
    <p:extLst>
      <p:ext uri="{BB962C8B-B14F-4D97-AF65-F5344CB8AC3E}">
        <p14:creationId xmlns:p14="http://schemas.microsoft.com/office/powerpoint/2010/main" val="1627837505"/>
      </p:ext>
    </p:extLst>
  </p:cSld>
  <p:clrMapOvr>
    <a:masterClrMapping/>
  </p:clrMapOvr>
  <mc:AlternateContent xmlns:mc="http://schemas.openxmlformats.org/markup-compatibility/2006" xmlns:p14="http://schemas.microsoft.com/office/powerpoint/2010/main">
    <mc:Choice Requires="p14">
      <p:transition spd="slow" p14:dur="2000" advTm="12955"/>
    </mc:Choice>
    <mc:Fallback xmlns="">
      <p:transition spd="slow" advTm="1295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393" y="561703"/>
            <a:ext cx="9183190" cy="5909310"/>
          </a:xfrm>
          <a:prstGeom prst="rect">
            <a:avLst/>
          </a:prstGeom>
        </p:spPr>
        <p:txBody>
          <a:bodyPr wrap="square">
            <a:spAutoFit/>
          </a:bodyPr>
          <a:lstStyle/>
          <a:p>
            <a:r>
              <a:rPr lang="en-GB" b="1" dirty="0">
                <a:solidFill>
                  <a:srgbClr val="0070C0"/>
                </a:solidFill>
                <a:latin typeface="Comic Sans MS" panose="030F0702030302020204" pitchFamily="66" charset="0"/>
              </a:rPr>
              <a:t>French/continued</a:t>
            </a:r>
          </a:p>
          <a:p>
            <a:endParaRPr lang="en-GB" b="1" dirty="0">
              <a:solidFill>
                <a:srgbClr val="0070C0"/>
              </a:solidFill>
              <a:latin typeface="Comic Sans MS" panose="030F0702030302020204" pitchFamily="66" charset="0"/>
            </a:endParaRPr>
          </a:p>
          <a:p>
            <a:r>
              <a:rPr lang="en-GB" b="1" dirty="0">
                <a:latin typeface="Comic Sans MS" panose="030F0702030302020204" pitchFamily="66" charset="0"/>
              </a:rPr>
              <a:t>Here is the link for </a:t>
            </a:r>
            <a:r>
              <a:rPr lang="en-GB" b="1" dirty="0" err="1">
                <a:latin typeface="Comic Sans MS" panose="030F0702030302020204" pitchFamily="66" charset="0"/>
              </a:rPr>
              <a:t>Linguscope</a:t>
            </a:r>
            <a:r>
              <a:rPr lang="en-GB" b="1" dirty="0">
                <a:latin typeface="Comic Sans MS" panose="030F0702030302020204" pitchFamily="66" charset="0"/>
              </a:rPr>
              <a:t>    </a:t>
            </a:r>
            <a:r>
              <a:rPr lang="en-GB" dirty="0">
                <a:hlinkClick r:id="rId2"/>
              </a:rPr>
              <a:t>https://www.linguascope.com/</a:t>
            </a:r>
            <a:endParaRPr lang="en-GB" b="1" dirty="0">
              <a:solidFill>
                <a:srgbClr val="0070C0"/>
              </a:solidFill>
              <a:latin typeface="Comic Sans MS" panose="030F0702030302020204" pitchFamily="66" charset="0"/>
            </a:endParaRPr>
          </a:p>
          <a:p>
            <a:endParaRPr lang="en-GB" b="1" dirty="0">
              <a:solidFill>
                <a:srgbClr val="0070C0"/>
              </a:solidFill>
              <a:latin typeface="Comic Sans MS" panose="030F0702030302020204" pitchFamily="66" charset="0"/>
            </a:endParaRPr>
          </a:p>
          <a:p>
            <a:r>
              <a:rPr lang="en-GB" dirty="0">
                <a:latin typeface="Comic Sans MS" panose="030F0702030302020204" pitchFamily="66" charset="0"/>
              </a:rPr>
              <a:t>This will take you to a page which says, </a:t>
            </a:r>
            <a:r>
              <a:rPr lang="en-GB" b="1" dirty="0">
                <a:latin typeface="Comic Sans MS" panose="030F0702030302020204" pitchFamily="66" charset="0"/>
              </a:rPr>
              <a:t>The Language Learning Platform</a:t>
            </a:r>
            <a:r>
              <a:rPr lang="en-GB" dirty="0">
                <a:latin typeface="Comic Sans MS" panose="030F0702030302020204" pitchFamily="66" charset="0"/>
              </a:rPr>
              <a:t>, click on Log In and type in the following:</a:t>
            </a:r>
          </a:p>
          <a:p>
            <a:endParaRPr lang="en-GB" dirty="0">
              <a:latin typeface="Comic Sans MS" panose="030F0702030302020204" pitchFamily="66" charset="0"/>
            </a:endParaRPr>
          </a:p>
          <a:p>
            <a:r>
              <a:rPr lang="en-GB" b="1" dirty="0">
                <a:latin typeface="Comic Sans MS" panose="030F0702030302020204" pitchFamily="66" charset="0"/>
              </a:rPr>
              <a:t>Student Username </a:t>
            </a:r>
            <a:r>
              <a:rPr lang="en-GB" dirty="0">
                <a:latin typeface="Comic Sans MS" panose="030F0702030302020204" pitchFamily="66" charset="0"/>
              </a:rPr>
              <a:t>: </a:t>
            </a:r>
            <a:r>
              <a:rPr lang="en-GB" dirty="0" err="1">
                <a:latin typeface="Comic Sans MS" panose="030F0702030302020204" pitchFamily="66" charset="0"/>
              </a:rPr>
              <a:t>lbps</a:t>
            </a:r>
            <a:endParaRPr lang="en-GB" dirty="0">
              <a:latin typeface="Comic Sans MS" panose="030F0702030302020204" pitchFamily="66" charset="0"/>
            </a:endParaRPr>
          </a:p>
          <a:p>
            <a:r>
              <a:rPr lang="en-GB" b="1" dirty="0">
                <a:latin typeface="Comic Sans MS" panose="030F0702030302020204" pitchFamily="66" charset="0"/>
              </a:rPr>
              <a:t>Student Password  </a:t>
            </a:r>
            <a:r>
              <a:rPr lang="en-GB" dirty="0">
                <a:latin typeface="Comic Sans MS" panose="030F0702030302020204" pitchFamily="66" charset="0"/>
              </a:rPr>
              <a:t>: lochcanal1</a:t>
            </a:r>
          </a:p>
          <a:p>
            <a:endParaRPr lang="en-GB" dirty="0">
              <a:latin typeface="Comic Sans MS" panose="030F0702030302020204" pitchFamily="66" charset="0"/>
            </a:endParaRPr>
          </a:p>
          <a:p>
            <a:r>
              <a:rPr lang="en-GB" dirty="0">
                <a:latin typeface="Comic Sans MS" panose="030F0702030302020204" pitchFamily="66" charset="0"/>
              </a:rPr>
              <a:t>This will take you into the </a:t>
            </a:r>
            <a:r>
              <a:rPr lang="en-GB" b="1" dirty="0">
                <a:latin typeface="Comic Sans MS" panose="030F0702030302020204" pitchFamily="66" charset="0"/>
              </a:rPr>
              <a:t>Student Area</a:t>
            </a:r>
            <a:r>
              <a:rPr lang="en-GB" dirty="0">
                <a:latin typeface="Comic Sans MS" panose="030F0702030302020204" pitchFamily="66" charset="0"/>
              </a:rPr>
              <a:t>, now click on </a:t>
            </a:r>
            <a:r>
              <a:rPr lang="en-GB" b="1" dirty="0">
                <a:latin typeface="Comic Sans MS" panose="030F0702030302020204" pitchFamily="66" charset="0"/>
              </a:rPr>
              <a:t>Elementary</a:t>
            </a:r>
            <a:r>
              <a:rPr lang="en-GB" dirty="0">
                <a:latin typeface="Comic Sans MS" panose="030F0702030302020204" pitchFamily="66" charset="0"/>
              </a:rPr>
              <a:t> and then the </a:t>
            </a:r>
          </a:p>
          <a:p>
            <a:r>
              <a:rPr lang="en-GB" b="1" dirty="0">
                <a:latin typeface="Comic Sans MS" panose="030F0702030302020204" pitchFamily="66" charset="0"/>
              </a:rPr>
              <a:t>French flag</a:t>
            </a:r>
            <a:r>
              <a:rPr lang="en-GB" dirty="0">
                <a:latin typeface="Comic Sans MS" panose="030F0702030302020204" pitchFamily="66" charset="0"/>
              </a:rPr>
              <a:t>.</a:t>
            </a:r>
          </a:p>
          <a:p>
            <a:endParaRPr lang="en-GB" b="1" dirty="0">
              <a:latin typeface="Comic Sans MS" panose="030F0702030302020204" pitchFamily="66" charset="0"/>
            </a:endParaRPr>
          </a:p>
          <a:p>
            <a:r>
              <a:rPr lang="en-GB" dirty="0">
                <a:latin typeface="Comic Sans MS" panose="030F0702030302020204" pitchFamily="66" charset="0"/>
              </a:rPr>
              <a:t>Click on </a:t>
            </a:r>
            <a:r>
              <a:rPr lang="en-GB" b="1" dirty="0" err="1">
                <a:latin typeface="Comic Sans MS" panose="030F0702030302020204" pitchFamily="66" charset="0"/>
              </a:rPr>
              <a:t>Famille</a:t>
            </a:r>
            <a:r>
              <a:rPr lang="en-GB" dirty="0">
                <a:latin typeface="Comic Sans MS" panose="030F0702030302020204" pitchFamily="66" charset="0"/>
              </a:rPr>
              <a:t> and this will take you into a page with four options.  Click on the first which is </a:t>
            </a:r>
            <a:r>
              <a:rPr lang="en-GB" b="1" dirty="0">
                <a:latin typeface="Comic Sans MS" panose="030F0702030302020204" pitchFamily="66" charset="0"/>
              </a:rPr>
              <a:t>Introduction</a:t>
            </a:r>
            <a:r>
              <a:rPr lang="en-GB" dirty="0">
                <a:latin typeface="Comic Sans MS" panose="030F0702030302020204" pitchFamily="66" charset="0"/>
              </a:rPr>
              <a:t>, here you will meet Clement and he introduces us to his family.  He says e.g.,  </a:t>
            </a:r>
            <a:r>
              <a:rPr lang="en-GB" dirty="0" err="1">
                <a:latin typeface="Comic Sans MS" panose="030F0702030302020204" pitchFamily="66" charset="0"/>
              </a:rPr>
              <a:t>Voici</a:t>
            </a:r>
            <a:r>
              <a:rPr lang="en-GB" dirty="0">
                <a:latin typeface="Comic Sans MS" panose="030F0702030302020204" pitchFamily="66" charset="0"/>
              </a:rPr>
              <a:t> ma mere (‘</a:t>
            </a:r>
            <a:r>
              <a:rPr lang="en-GB" dirty="0" err="1">
                <a:latin typeface="Comic Sans MS" panose="030F0702030302020204" pitchFamily="66" charset="0"/>
              </a:rPr>
              <a:t>voici</a:t>
            </a:r>
            <a:r>
              <a:rPr lang="en-GB" dirty="0">
                <a:latin typeface="Comic Sans MS" panose="030F0702030302020204" pitchFamily="66" charset="0"/>
              </a:rPr>
              <a:t>’ means ‘here is’).  </a:t>
            </a:r>
          </a:p>
          <a:p>
            <a:endParaRPr lang="en-GB" dirty="0">
              <a:latin typeface="Comic Sans MS" panose="030F0702030302020204" pitchFamily="66" charset="0"/>
            </a:endParaRPr>
          </a:p>
          <a:p>
            <a:r>
              <a:rPr lang="en-GB" dirty="0">
                <a:latin typeface="Comic Sans MS" panose="030F0702030302020204" pitchFamily="66" charset="0"/>
              </a:rPr>
              <a:t>Then you go into </a:t>
            </a:r>
            <a:r>
              <a:rPr lang="en-GB" b="1" dirty="0" err="1">
                <a:latin typeface="Comic Sans MS" panose="030F0702030302020204" pitchFamily="66" charset="0"/>
              </a:rPr>
              <a:t>Jeu</a:t>
            </a:r>
            <a:r>
              <a:rPr lang="en-GB" b="1" dirty="0">
                <a:latin typeface="Comic Sans MS" panose="030F0702030302020204" pitchFamily="66" charset="0"/>
              </a:rPr>
              <a:t> 1</a:t>
            </a:r>
            <a:r>
              <a:rPr lang="en-GB" dirty="0">
                <a:latin typeface="Comic Sans MS" panose="030F0702030302020204" pitchFamily="66" charset="0"/>
              </a:rPr>
              <a:t> (Game 1), then </a:t>
            </a:r>
            <a:r>
              <a:rPr lang="en-GB" b="1" dirty="0" err="1">
                <a:latin typeface="Comic Sans MS" panose="030F0702030302020204" pitchFamily="66" charset="0"/>
              </a:rPr>
              <a:t>Jeu</a:t>
            </a:r>
            <a:r>
              <a:rPr lang="en-GB" b="1" dirty="0">
                <a:latin typeface="Comic Sans MS" panose="030F0702030302020204" pitchFamily="66" charset="0"/>
              </a:rPr>
              <a:t> 2</a:t>
            </a:r>
            <a:r>
              <a:rPr lang="en-GB" dirty="0">
                <a:latin typeface="Comic Sans MS" panose="030F0702030302020204" pitchFamily="66" charset="0"/>
              </a:rPr>
              <a:t> (Game 2) and then </a:t>
            </a:r>
            <a:r>
              <a:rPr lang="en-GB" b="1" dirty="0" err="1">
                <a:latin typeface="Comic Sans MS" panose="030F0702030302020204" pitchFamily="66" charset="0"/>
              </a:rPr>
              <a:t>Jeu</a:t>
            </a:r>
            <a:r>
              <a:rPr lang="en-GB" b="1" dirty="0">
                <a:latin typeface="Comic Sans MS" panose="030F0702030302020204" pitchFamily="66" charset="0"/>
              </a:rPr>
              <a:t> 3</a:t>
            </a:r>
            <a:r>
              <a:rPr lang="en-GB" dirty="0">
                <a:latin typeface="Comic Sans MS" panose="030F0702030302020204" pitchFamily="66" charset="0"/>
              </a:rPr>
              <a:t> (Game 3). </a:t>
            </a:r>
          </a:p>
          <a:p>
            <a:endParaRPr lang="en-GB" dirty="0">
              <a:latin typeface="Comic Sans MS" panose="030F0702030302020204" pitchFamily="66" charset="0"/>
            </a:endParaRPr>
          </a:p>
          <a:p>
            <a:r>
              <a:rPr lang="en-GB" dirty="0">
                <a:latin typeface="Comic Sans MS" panose="030F0702030302020204" pitchFamily="66" charset="0"/>
              </a:rPr>
              <a:t>There is a worksheet which I have uploaded – this is optional.  </a:t>
            </a:r>
          </a:p>
          <a:p>
            <a:r>
              <a:rPr lang="en-GB" b="1" dirty="0">
                <a:latin typeface="Comic Sans MS" panose="030F0702030302020204" pitchFamily="66" charset="0"/>
              </a:rPr>
              <a:t>  </a:t>
            </a:r>
          </a:p>
        </p:txBody>
      </p:sp>
    </p:spTree>
    <p:extLst>
      <p:ext uri="{BB962C8B-B14F-4D97-AF65-F5344CB8AC3E}">
        <p14:creationId xmlns:p14="http://schemas.microsoft.com/office/powerpoint/2010/main" val="1887751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33500" y="-9525"/>
            <a:ext cx="9485538" cy="6124754"/>
          </a:xfrm>
          <a:prstGeom prst="rect">
            <a:avLst/>
          </a:prstGeom>
          <a:noFill/>
        </p:spPr>
        <p:txBody>
          <a:bodyPr wrap="square" rtlCol="0">
            <a:spAutoFit/>
          </a:bodyPr>
          <a:lstStyle/>
          <a:p>
            <a:r>
              <a:rPr lang="en-GB" sz="4800" b="1" dirty="0">
                <a:solidFill>
                  <a:srgbClr val="FF3300"/>
                </a:solidFill>
                <a:latin typeface="Perpetua Titling MT" panose="02020502060505020804" pitchFamily="18" charset="0"/>
              </a:rPr>
              <a:t>LITERACY </a:t>
            </a:r>
          </a:p>
          <a:p>
            <a:endParaRPr lang="en-GB" sz="1600" b="1" dirty="0">
              <a:solidFill>
                <a:srgbClr val="FF3300"/>
              </a:solidFill>
              <a:latin typeface="Comic Sans MS" panose="030F0702030302020204" pitchFamily="66" charset="0"/>
            </a:endParaRPr>
          </a:p>
          <a:p>
            <a:r>
              <a:rPr lang="en-GB" sz="1600" b="1" dirty="0">
                <a:latin typeface="Comic Sans MS" panose="030F0702030302020204" pitchFamily="66" charset="0"/>
              </a:rPr>
              <a:t>Spelling </a:t>
            </a:r>
          </a:p>
          <a:p>
            <a:r>
              <a:rPr lang="en-GB" sz="1600" dirty="0">
                <a:latin typeface="Comic Sans MS" panose="030F0702030302020204" pitchFamily="66" charset="0"/>
              </a:rPr>
              <a:t> </a:t>
            </a:r>
          </a:p>
          <a:p>
            <a:r>
              <a:rPr lang="en-GB" sz="1600" dirty="0">
                <a:latin typeface="Comic Sans MS" panose="030F0702030302020204" pitchFamily="66" charset="0"/>
              </a:rPr>
              <a:t>1.  minute – 		(noun) a period of time equal to sixty seconds</a:t>
            </a:r>
          </a:p>
          <a:p>
            <a:r>
              <a:rPr lang="en-GB" sz="1600" dirty="0">
                <a:latin typeface="Comic Sans MS" panose="030F0702030302020204" pitchFamily="66" charset="0"/>
              </a:rPr>
              <a:t>2.  natural – 		(adjective) not made or caused by mankind </a:t>
            </a:r>
          </a:p>
          <a:p>
            <a:r>
              <a:rPr lang="en-GB" sz="1600" dirty="0">
                <a:latin typeface="Comic Sans MS" panose="030F0702030302020204" pitchFamily="66" charset="0"/>
              </a:rPr>
              <a:t>3.  naughty  - 		(adjective) badly behaved; disobedient</a:t>
            </a:r>
          </a:p>
          <a:p>
            <a:r>
              <a:rPr lang="en-GB" sz="1600" dirty="0">
                <a:latin typeface="Comic Sans MS" panose="030F0702030302020204" pitchFamily="66" charset="0"/>
              </a:rPr>
              <a:t>4.  notice - 		(verb) to become aware of</a:t>
            </a:r>
          </a:p>
          <a:p>
            <a:r>
              <a:rPr lang="en-GB" sz="1600" dirty="0">
                <a:latin typeface="Comic Sans MS" panose="030F0702030302020204" pitchFamily="66" charset="0"/>
              </a:rPr>
              <a:t>5.  occasionally - 	(adverb) at infrequent or irregular intervals; now and then</a:t>
            </a:r>
          </a:p>
          <a:p>
            <a:r>
              <a:rPr lang="en-GB" sz="1600" dirty="0">
                <a:latin typeface="Comic Sans MS" panose="030F0702030302020204" pitchFamily="66" charset="0"/>
              </a:rPr>
              <a:t>6.  often  -  		(adverb) frequently, many times</a:t>
            </a:r>
          </a:p>
          <a:p>
            <a:r>
              <a:rPr lang="en-GB" sz="1600" dirty="0">
                <a:latin typeface="Comic Sans MS" panose="030F0702030302020204" pitchFamily="66" charset="0"/>
              </a:rPr>
              <a:t>7.  opposite – 		(adjective) situated on the other; facing  </a:t>
            </a:r>
          </a:p>
          <a:p>
            <a:r>
              <a:rPr lang="en-GB" sz="1600" dirty="0">
                <a:latin typeface="Comic Sans MS" panose="030F0702030302020204" pitchFamily="66" charset="0"/>
              </a:rPr>
              <a:t>8.  ordinary – 		(adjective) with no special or distinctive features</a:t>
            </a:r>
          </a:p>
          <a:p>
            <a:r>
              <a:rPr lang="en-GB" sz="1600" dirty="0">
                <a:latin typeface="Comic Sans MS" panose="030F0702030302020204" pitchFamily="66" charset="0"/>
              </a:rPr>
              <a:t>9.  possess – 		(verb) to own </a:t>
            </a:r>
          </a:p>
          <a:p>
            <a:r>
              <a:rPr lang="en-GB" sz="1600" dirty="0">
                <a:latin typeface="Comic Sans MS" panose="030F0702030302020204" pitchFamily="66" charset="0"/>
              </a:rPr>
              <a:t>10. position – 		(noun) a place where someone or something is located or has been put.</a:t>
            </a:r>
          </a:p>
          <a:p>
            <a:r>
              <a:rPr lang="en-GB" sz="1600" dirty="0">
                <a:latin typeface="Comic Sans MS" panose="030F0702030302020204" pitchFamily="66" charset="0"/>
              </a:rPr>
              <a:t>11. particular - 	(adjective) used to single out an individual member of a specific group or class</a:t>
            </a:r>
          </a:p>
          <a:p>
            <a:r>
              <a:rPr lang="en-GB" sz="1600" dirty="0">
                <a:latin typeface="Comic Sans MS" panose="030F0702030302020204" pitchFamily="66" charset="0"/>
              </a:rPr>
              <a:t>12. peculiar – 		(adjective) different from what is normal or expected; strange</a:t>
            </a:r>
          </a:p>
          <a:p>
            <a:r>
              <a:rPr lang="en-GB" sz="1600" dirty="0">
                <a:latin typeface="Comic Sans MS" panose="030F0702030302020204" pitchFamily="66" charset="0"/>
              </a:rPr>
              <a:t> </a:t>
            </a:r>
            <a:endParaRPr lang="en-GB" sz="1400" dirty="0">
              <a:latin typeface="Comic Sans MS" panose="030F0702030302020204" pitchFamily="66" charset="0"/>
            </a:endParaRPr>
          </a:p>
          <a:p>
            <a:r>
              <a:rPr lang="en-GB" sz="1400" dirty="0">
                <a:latin typeface="Comic Sans MS" panose="030F0702030302020204" pitchFamily="66" charset="0"/>
              </a:rPr>
              <a:t>Copy these words into your jotter.  Write them out three times (in columns).  Learn to spell these words. </a:t>
            </a:r>
          </a:p>
          <a:p>
            <a:r>
              <a:rPr lang="en-GB" sz="1400" dirty="0">
                <a:latin typeface="Comic Sans MS" panose="030F0702030302020204" pitchFamily="66" charset="0"/>
              </a:rPr>
              <a:t>Choose 5 words and write an interesting sentence about each one.  Use a ruler to underline your word. </a:t>
            </a:r>
          </a:p>
          <a:p>
            <a:endParaRPr lang="en-GB" sz="1400" dirty="0">
              <a:latin typeface="Comic Sans MS" panose="030F0702030302020204" pitchFamily="66" charset="0"/>
            </a:endParaRPr>
          </a:p>
          <a:p>
            <a:r>
              <a:rPr lang="en-GB" sz="1600" b="1" dirty="0">
                <a:latin typeface="Comic Sans MS" panose="030F0702030302020204" pitchFamily="66" charset="0"/>
              </a:rPr>
              <a:t>For our Thursday lesson, we will do a spelling test and I will ask you to share some of your sentences.  Remember if you do spelling with Mrs </a:t>
            </a:r>
            <a:r>
              <a:rPr lang="en-GB" sz="1600" b="1" dirty="0" err="1">
                <a:latin typeface="Comic Sans MS" panose="030F0702030302020204" pitchFamily="66" charset="0"/>
              </a:rPr>
              <a:t>McCusker</a:t>
            </a:r>
            <a:r>
              <a:rPr lang="en-GB" sz="1600" b="1" dirty="0">
                <a:latin typeface="Comic Sans MS" panose="030F0702030302020204" pitchFamily="66" charset="0"/>
              </a:rPr>
              <a:t> you do not need to do this.</a:t>
            </a:r>
          </a:p>
          <a:p>
            <a:endParaRPr lang="en-GB" sz="1400"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2513" y="284613"/>
            <a:ext cx="1146762" cy="1146762"/>
          </a:xfrm>
          <a:prstGeom prst="rect">
            <a:avLst/>
          </a:prstGeom>
        </p:spPr>
      </p:pic>
    </p:spTree>
    <p:extLst>
      <p:ext uri="{BB962C8B-B14F-4D97-AF65-F5344CB8AC3E}">
        <p14:creationId xmlns:p14="http://schemas.microsoft.com/office/powerpoint/2010/main" val="2826407637"/>
      </p:ext>
    </p:extLst>
  </p:cSld>
  <p:clrMapOvr>
    <a:masterClrMapping/>
  </p:clrMapOvr>
  <mc:AlternateContent xmlns:mc="http://schemas.openxmlformats.org/markup-compatibility/2006" xmlns:p14="http://schemas.microsoft.com/office/powerpoint/2010/main">
    <mc:Choice Requires="p14">
      <p:transition spd="slow" p14:dur="2000" advTm="59117"/>
    </mc:Choice>
    <mc:Fallback xmlns="">
      <p:transition spd="slow" advTm="5911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4276" y="0"/>
            <a:ext cx="9318374" cy="6678751"/>
          </a:xfrm>
          <a:prstGeom prst="rect">
            <a:avLst/>
          </a:prstGeom>
        </p:spPr>
        <p:txBody>
          <a:bodyPr wrap="square">
            <a:spAutoFit/>
          </a:bodyPr>
          <a:lstStyle/>
          <a:p>
            <a:r>
              <a:rPr lang="en-GB" sz="4800" b="1" dirty="0">
                <a:solidFill>
                  <a:srgbClr val="FF3300"/>
                </a:solidFill>
                <a:latin typeface="Perpetua Titling MT" panose="02020502060505020804" pitchFamily="18" charset="0"/>
              </a:rPr>
              <a:t>LITERACY</a:t>
            </a:r>
          </a:p>
          <a:p>
            <a:r>
              <a:rPr lang="en-GB" sz="3200" dirty="0">
                <a:latin typeface="Comic Sans MS" panose="030F0702030302020204" pitchFamily="66" charset="0"/>
              </a:rPr>
              <a:t>Grammar</a:t>
            </a:r>
          </a:p>
          <a:p>
            <a:endParaRPr lang="en-GB" dirty="0">
              <a:latin typeface="Comic Sans MS" panose="030F0702030302020204" pitchFamily="66" charset="0"/>
            </a:endParaRPr>
          </a:p>
          <a:p>
            <a:r>
              <a:rPr lang="en-GB" sz="1400" u="sng" dirty="0">
                <a:latin typeface="Comic Sans MS" panose="030F0702030302020204" pitchFamily="66" charset="0"/>
              </a:rPr>
              <a:t>Task 1 </a:t>
            </a:r>
          </a:p>
          <a:p>
            <a:endParaRPr lang="en-GB" sz="1400" dirty="0">
              <a:latin typeface="Comic Sans MS" panose="030F0702030302020204" pitchFamily="66" charset="0"/>
            </a:endParaRPr>
          </a:p>
          <a:p>
            <a:r>
              <a:rPr lang="en-GB" sz="1400" dirty="0">
                <a:latin typeface="Comic Sans MS" panose="030F0702030302020204" pitchFamily="66" charset="0"/>
              </a:rPr>
              <a:t>Use your group novel and find your favourite paragraph.  Write it out in your jotter Using a pencil.  Once you have written it – go over all the punctuation with a coloured pencil or pen, so it stands out.</a:t>
            </a:r>
          </a:p>
          <a:p>
            <a:endParaRPr lang="en-GB" sz="1400" dirty="0">
              <a:latin typeface="Comic Sans MS" panose="030F0702030302020204" pitchFamily="66" charset="0"/>
            </a:endParaRPr>
          </a:p>
          <a:p>
            <a:r>
              <a:rPr lang="en-GB" sz="1400" dirty="0">
                <a:latin typeface="Comic Sans MS" panose="030F0702030302020204" pitchFamily="66" charset="0"/>
              </a:rPr>
              <a:t>Write down a list of all the punctuation you have found.</a:t>
            </a:r>
          </a:p>
          <a:p>
            <a:endParaRPr lang="en-GB" sz="1400" dirty="0">
              <a:latin typeface="Comic Sans MS" panose="030F0702030302020204" pitchFamily="66" charset="0"/>
            </a:endParaRPr>
          </a:p>
          <a:p>
            <a:endParaRPr lang="en-GB" sz="1400" u="sng" dirty="0">
              <a:latin typeface="Comic Sans MS" panose="030F0702030302020204" pitchFamily="66" charset="0"/>
            </a:endParaRPr>
          </a:p>
          <a:p>
            <a:endParaRPr lang="en-GB" sz="1400" u="sng" dirty="0">
              <a:latin typeface="Comic Sans MS" panose="030F0702030302020204" pitchFamily="66" charset="0"/>
            </a:endParaRPr>
          </a:p>
          <a:p>
            <a:r>
              <a:rPr lang="en-GB" sz="1400" u="sng" dirty="0">
                <a:latin typeface="Comic Sans MS" panose="030F0702030302020204" pitchFamily="66" charset="0"/>
              </a:rPr>
              <a:t>Task 2</a:t>
            </a:r>
          </a:p>
          <a:p>
            <a:endParaRPr lang="en-GB" sz="1400" u="sng" dirty="0">
              <a:latin typeface="Comic Sans MS" panose="030F0702030302020204" pitchFamily="66" charset="0"/>
            </a:endParaRPr>
          </a:p>
          <a:p>
            <a:r>
              <a:rPr lang="en-GB" sz="1400" b="1" dirty="0">
                <a:latin typeface="Comic Sans MS" panose="030F0702030302020204" pitchFamily="66" charset="0"/>
              </a:rPr>
              <a:t>GRAMMAR AND PUNCTUATION BOOK 2 (Booklet)</a:t>
            </a:r>
          </a:p>
          <a:p>
            <a:endParaRPr lang="en-GB" sz="1400" b="1" dirty="0">
              <a:latin typeface="Comic Sans MS" panose="030F0702030302020204" pitchFamily="66" charset="0"/>
            </a:endParaRPr>
          </a:p>
          <a:p>
            <a:r>
              <a:rPr lang="en-GB" sz="1400" u="sng" dirty="0">
                <a:latin typeface="Comic Sans MS" panose="030F0702030302020204" pitchFamily="66" charset="0"/>
              </a:rPr>
              <a:t>Please complete unit 5A Adjectives (1) </a:t>
            </a:r>
          </a:p>
          <a:p>
            <a:r>
              <a:rPr lang="en-GB" sz="1400" dirty="0">
                <a:latin typeface="Comic Sans MS" panose="030F0702030302020204" pitchFamily="66" charset="0"/>
              </a:rPr>
              <a:t>Please write question 2, the sentences in your literacy jotter (there is not a lot </a:t>
            </a:r>
          </a:p>
          <a:p>
            <a:r>
              <a:rPr lang="en-GB" sz="1400" dirty="0">
                <a:latin typeface="Comic Sans MS" panose="030F0702030302020204" pitchFamily="66" charset="0"/>
              </a:rPr>
              <a:t>of space on the page).</a:t>
            </a:r>
          </a:p>
          <a:p>
            <a:endParaRPr lang="en-GB" sz="1400" dirty="0">
              <a:latin typeface="Comic Sans MS" panose="030F0702030302020204" pitchFamily="66" charset="0"/>
            </a:endParaRPr>
          </a:p>
          <a:p>
            <a:r>
              <a:rPr lang="en-GB" sz="1400" u="sng" dirty="0">
                <a:latin typeface="Comic Sans MS" panose="030F0702030302020204" pitchFamily="66" charset="0"/>
              </a:rPr>
              <a:t>Complete Adjectives unit 5B Adjectives (1) </a:t>
            </a:r>
          </a:p>
          <a:p>
            <a:endParaRPr lang="en-GB" sz="1400" u="sng" dirty="0">
              <a:latin typeface="Comic Sans MS" panose="030F0702030302020204" pitchFamily="66" charset="0"/>
            </a:endParaRPr>
          </a:p>
          <a:p>
            <a:r>
              <a:rPr lang="en-GB" sz="1400" dirty="0">
                <a:latin typeface="Comic Sans MS" panose="030F0702030302020204" pitchFamily="66" charset="0"/>
              </a:rPr>
              <a:t>Try not to use unimaginative adjectives – check out this link for great ideas on interesting</a:t>
            </a:r>
          </a:p>
          <a:p>
            <a:r>
              <a:rPr lang="en-GB" sz="1400" dirty="0">
                <a:latin typeface="Comic Sans MS" panose="030F0702030302020204" pitchFamily="66" charset="0"/>
              </a:rPr>
              <a:t>Adjectives </a:t>
            </a:r>
            <a:r>
              <a:rPr lang="en-GB" sz="1400" dirty="0">
                <a:hlinkClick r:id="rId2"/>
              </a:rPr>
              <a:t>https://www.grammarcheck.net/boring-adjectives/</a:t>
            </a:r>
            <a:endParaRPr lang="en-GB" sz="1400" dirty="0">
              <a:latin typeface="Comic Sans MS" panose="030F0702030302020204" pitchFamily="66" charset="0"/>
            </a:endParaRPr>
          </a:p>
          <a:p>
            <a:endParaRPr lang="en-GB" b="1" dirty="0">
              <a:latin typeface="Comic Sans MS" panose="030F0702030302020204" pitchFamily="66" charset="0"/>
            </a:endParaRPr>
          </a:p>
          <a:p>
            <a:endParaRPr lang="en-GB" b="1" dirty="0">
              <a:latin typeface="+mj-lt"/>
            </a:endParaRPr>
          </a:p>
        </p:txBody>
      </p:sp>
    </p:spTree>
    <p:extLst>
      <p:ext uri="{BB962C8B-B14F-4D97-AF65-F5344CB8AC3E}">
        <p14:creationId xmlns:p14="http://schemas.microsoft.com/office/powerpoint/2010/main" val="734928"/>
      </p:ext>
    </p:extLst>
  </p:cSld>
  <p:clrMapOvr>
    <a:masterClrMapping/>
  </p:clrMapOvr>
  <mc:AlternateContent xmlns:mc="http://schemas.openxmlformats.org/markup-compatibility/2006" xmlns:p14="http://schemas.microsoft.com/office/powerpoint/2010/main">
    <mc:Choice Requires="p14">
      <p:transition spd="slow" p14:dur="2000" advTm="177905"/>
    </mc:Choice>
    <mc:Fallback xmlns="">
      <p:transition spd="slow" advTm="17790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1101" y="605637"/>
            <a:ext cx="8535962" cy="4801314"/>
          </a:xfrm>
          <a:prstGeom prst="rect">
            <a:avLst/>
          </a:prstGeom>
        </p:spPr>
        <p:txBody>
          <a:bodyPr wrap="square">
            <a:spAutoFit/>
          </a:bodyPr>
          <a:lstStyle/>
          <a:p>
            <a:r>
              <a:rPr lang="en-GB" b="1" dirty="0">
                <a:solidFill>
                  <a:srgbClr val="FF3300"/>
                </a:solidFill>
                <a:latin typeface="Perpetua Titling MT" panose="02020502060505020804" pitchFamily="18" charset="0"/>
              </a:rPr>
              <a:t>LITERACY</a:t>
            </a:r>
          </a:p>
          <a:p>
            <a:endParaRPr lang="en-GB" b="1" dirty="0">
              <a:solidFill>
                <a:srgbClr val="FF3300"/>
              </a:solidFill>
              <a:latin typeface="Perpetua Titling MT" panose="02020502060505020804" pitchFamily="18" charset="0"/>
            </a:endParaRPr>
          </a:p>
          <a:p>
            <a:r>
              <a:rPr lang="en-GB" sz="4000" b="1" dirty="0">
                <a:latin typeface="Comic Sans MS" panose="030F0702030302020204" pitchFamily="66" charset="0"/>
              </a:rPr>
              <a:t>Handwriting Booklet</a:t>
            </a:r>
          </a:p>
          <a:p>
            <a:endParaRPr lang="en-GB" b="1" dirty="0">
              <a:latin typeface="Comic Sans MS" panose="030F0702030302020204" pitchFamily="66" charset="0"/>
            </a:endParaRPr>
          </a:p>
          <a:p>
            <a:r>
              <a:rPr lang="en-GB" dirty="0">
                <a:latin typeface="Comic Sans MS" panose="030F0702030302020204" pitchFamily="66" charset="0"/>
              </a:rPr>
              <a:t>Please complete pages 10 – 11 </a:t>
            </a:r>
          </a:p>
          <a:p>
            <a:r>
              <a:rPr lang="en-GB" sz="3200" dirty="0">
                <a:solidFill>
                  <a:srgbClr val="FF0000"/>
                </a:solidFill>
                <a:latin typeface="Comic Sans MS" panose="030F0702030302020204" pitchFamily="66" charset="0"/>
              </a:rPr>
              <a:t> ‘le’ word endings</a:t>
            </a:r>
          </a:p>
          <a:p>
            <a:r>
              <a:rPr lang="en-GB" dirty="0">
                <a:latin typeface="Comic Sans MS" panose="030F0702030302020204" pitchFamily="66" charset="0"/>
              </a:rPr>
              <a:t>  </a:t>
            </a:r>
          </a:p>
          <a:p>
            <a:r>
              <a:rPr lang="en-GB" dirty="0">
                <a:latin typeface="Comic Sans MS" panose="030F0702030302020204" pitchFamily="66" charset="0"/>
              </a:rPr>
              <a:t>Do not worry if you can’t do joined up handwriting – just make sure that you remember to:</a:t>
            </a:r>
          </a:p>
          <a:p>
            <a:endParaRPr lang="en-GB" dirty="0">
              <a:latin typeface="Comic Sans MS" panose="030F0702030302020204" pitchFamily="66" charset="0"/>
            </a:endParaRPr>
          </a:p>
          <a:p>
            <a:pPr marL="285750" indent="-285750">
              <a:buFont typeface="Arial" panose="020B0604020202020204" pitchFamily="34" charset="0"/>
              <a:buChar char="•"/>
            </a:pPr>
            <a:r>
              <a:rPr lang="en-GB" dirty="0">
                <a:latin typeface="Comic Sans MS" panose="030F0702030302020204" pitchFamily="66" charset="0"/>
              </a:rPr>
              <a:t>Write on the line, </a:t>
            </a:r>
          </a:p>
          <a:p>
            <a:pPr marL="285750" indent="-285750">
              <a:buFont typeface="Arial" panose="020B0604020202020204" pitchFamily="34" charset="0"/>
              <a:buChar char="•"/>
            </a:pPr>
            <a:r>
              <a:rPr lang="en-GB" dirty="0">
                <a:latin typeface="Comic Sans MS" panose="030F0702030302020204" pitchFamily="66" charset="0"/>
              </a:rPr>
              <a:t>Make tall letters tall, </a:t>
            </a:r>
          </a:p>
          <a:p>
            <a:pPr marL="285750" indent="-285750">
              <a:buFont typeface="Arial" panose="020B0604020202020204" pitchFamily="34" charset="0"/>
              <a:buChar char="•"/>
            </a:pPr>
            <a:r>
              <a:rPr lang="en-GB" dirty="0">
                <a:latin typeface="Comic Sans MS" panose="030F0702030302020204" pitchFamily="66" charset="0"/>
              </a:rPr>
              <a:t>Make small letters small.   </a:t>
            </a:r>
          </a:p>
          <a:p>
            <a:endParaRPr lang="en-GB" b="1" dirty="0">
              <a:latin typeface="Comic Sans MS" panose="030F0702030302020204" pitchFamily="66" charset="0"/>
            </a:endParaRPr>
          </a:p>
          <a:p>
            <a:endParaRPr lang="en-GB" b="1" dirty="0">
              <a:latin typeface="Comic Sans MS" panose="030F0702030302020204" pitchFamily="66" charset="0"/>
            </a:endParaRPr>
          </a:p>
        </p:txBody>
      </p:sp>
    </p:spTree>
    <p:extLst>
      <p:ext uri="{BB962C8B-B14F-4D97-AF65-F5344CB8AC3E}">
        <p14:creationId xmlns:p14="http://schemas.microsoft.com/office/powerpoint/2010/main" val="3138101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091" y="280580"/>
            <a:ext cx="9778909" cy="2708434"/>
          </a:xfrm>
          <a:prstGeom prst="rect">
            <a:avLst/>
          </a:prstGeom>
          <a:noFill/>
        </p:spPr>
        <p:txBody>
          <a:bodyPr wrap="square" rtlCol="0">
            <a:spAutoFit/>
          </a:bodyPr>
          <a:lstStyle/>
          <a:p>
            <a:r>
              <a:rPr lang="en-GB" sz="2400" b="1" dirty="0">
                <a:solidFill>
                  <a:srgbClr val="7030A0"/>
                </a:solidFill>
                <a:latin typeface="Comic Sans MS" panose="030F0702030302020204" pitchFamily="66" charset="0"/>
              </a:rPr>
              <a:t>EXPRESSIVE ARTS - MUSIC </a:t>
            </a:r>
          </a:p>
          <a:p>
            <a:endParaRPr lang="en-GB" sz="2400" b="1" dirty="0">
              <a:solidFill>
                <a:srgbClr val="0066FF"/>
              </a:solidFill>
              <a:latin typeface="Comic Sans MS" panose="030F0702030302020204" pitchFamily="66" charset="0"/>
            </a:endParaRPr>
          </a:p>
          <a:p>
            <a:r>
              <a:rPr lang="en-GB" b="1" dirty="0">
                <a:solidFill>
                  <a:srgbClr val="0066FF"/>
                </a:solidFill>
                <a:latin typeface="Comic Sans MS" panose="030F0702030302020204" pitchFamily="66" charset="0"/>
              </a:rPr>
              <a:t>OPERA – BE PART OF A BRAND NEW OPERA CALLED ‘FEVER’</a:t>
            </a:r>
          </a:p>
          <a:p>
            <a:endParaRPr lang="en-GB" sz="2400" b="1" dirty="0">
              <a:solidFill>
                <a:srgbClr val="0066FF"/>
              </a:solidFill>
              <a:latin typeface="Comic Sans MS" panose="030F0702030302020204" pitchFamily="66" charset="0"/>
            </a:endParaRPr>
          </a:p>
          <a:p>
            <a:r>
              <a:rPr lang="en-GB" sz="2400" b="1" dirty="0">
                <a:latin typeface="Comic Sans MS" panose="030F0702030302020204" pitchFamily="66" charset="0"/>
              </a:rPr>
              <a:t>Week 3 – Don’t worry if you did not manage to visit the website last week – it is easy to catch up.</a:t>
            </a:r>
            <a:endParaRPr lang="en-GB" sz="1400" dirty="0">
              <a:latin typeface="Comic Sans MS" panose="030F0702030302020204" pitchFamily="66" charset="0"/>
            </a:endParaRPr>
          </a:p>
          <a:p>
            <a:r>
              <a:rPr lang="en-GB" sz="1400" dirty="0">
                <a:latin typeface="Comic Sans MS" panose="030F0702030302020204" pitchFamily="66" charset="0"/>
              </a:rPr>
              <a:t/>
            </a:r>
            <a:br>
              <a:rPr lang="en-GB" sz="1400" dirty="0">
                <a:latin typeface="Comic Sans MS" panose="030F0702030302020204" pitchFamily="66" charset="0"/>
              </a:rPr>
            </a:br>
            <a:r>
              <a:rPr lang="en-GB" dirty="0">
                <a:latin typeface="Comic Sans MS" panose="030F0702030302020204" pitchFamily="66" charset="0"/>
              </a:rPr>
              <a:t>Go to </a:t>
            </a:r>
            <a:r>
              <a:rPr lang="en-GB" b="1" dirty="0">
                <a:latin typeface="Comic Sans MS" panose="030F0702030302020204" pitchFamily="66" charset="0"/>
                <a:hlinkClick r:id="rId2"/>
              </a:rPr>
              <a:t>www.scottishopera.org.uk/fever</a:t>
            </a:r>
            <a:r>
              <a:rPr lang="en-GB" dirty="0">
                <a:latin typeface="Comic Sans MS" panose="030F0702030302020204" pitchFamily="66" charset="0"/>
              </a:rPr>
              <a:t> </a:t>
            </a:r>
            <a:r>
              <a:rPr lang="en-GB" b="1" dirty="0">
                <a:latin typeface="Comic Sans MS" panose="030F0702030302020204" pitchFamily="66" charset="0"/>
              </a:rPr>
              <a:t>every Monday</a:t>
            </a:r>
            <a:r>
              <a:rPr lang="en-GB" dirty="0">
                <a:latin typeface="Comic Sans MS" panose="030F0702030302020204" pitchFamily="66" charset="0"/>
              </a:rPr>
              <a:t> to find all you need to get started.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1162" y="3318587"/>
            <a:ext cx="3417371" cy="3464313"/>
          </a:xfrm>
          <a:prstGeom prst="rect">
            <a:avLst/>
          </a:prstGeom>
        </p:spPr>
      </p:pic>
    </p:spTree>
    <p:extLst>
      <p:ext uri="{BB962C8B-B14F-4D97-AF65-F5344CB8AC3E}">
        <p14:creationId xmlns:p14="http://schemas.microsoft.com/office/powerpoint/2010/main" val="2792039881"/>
      </p:ext>
    </p:extLst>
  </p:cSld>
  <p:clrMapOvr>
    <a:masterClrMapping/>
  </p:clrMapOvr>
  <mc:AlternateContent xmlns:mc="http://schemas.openxmlformats.org/markup-compatibility/2006" xmlns:p14="http://schemas.microsoft.com/office/powerpoint/2010/main">
    <mc:Choice Requires="p14">
      <p:transition spd="slow" p14:dur="2000" advTm="51917"/>
    </mc:Choice>
    <mc:Fallback xmlns="">
      <p:transition spd="slow" advTm="5191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011" y="248194"/>
            <a:ext cx="8786949" cy="5909310"/>
          </a:xfrm>
          <a:prstGeom prst="rect">
            <a:avLst/>
          </a:prstGeom>
          <a:noFill/>
        </p:spPr>
        <p:txBody>
          <a:bodyPr wrap="square" rtlCol="0">
            <a:spAutoFit/>
          </a:bodyPr>
          <a:lstStyle/>
          <a:p>
            <a:r>
              <a:rPr lang="en-GB" sz="3600" b="1" dirty="0">
                <a:solidFill>
                  <a:schemeClr val="accent3"/>
                </a:solidFill>
                <a:latin typeface="Comic Sans MS" panose="030F0702030302020204" pitchFamily="66" charset="0"/>
                <a:ea typeface="Calibri" panose="020F0502020204030204" pitchFamily="34" charset="0"/>
                <a:cs typeface="Times New Roman" panose="02020603050405020304" pitchFamily="18" charset="0"/>
              </a:rPr>
              <a:t>NUMERACY</a:t>
            </a:r>
          </a:p>
          <a:p>
            <a:r>
              <a:rPr lang="en-GB" sz="3600" u="sng" dirty="0">
                <a:latin typeface="Comic Sans MS" panose="030F0702030302020204" pitchFamily="66" charset="0"/>
              </a:rPr>
              <a:t>Beetles and Butterflies</a:t>
            </a:r>
          </a:p>
          <a:p>
            <a:endParaRPr lang="en-GB" sz="3600" u="sng" dirty="0">
              <a:latin typeface="Comic Sans MS" panose="030F0702030302020204" pitchFamily="66" charset="0"/>
            </a:endParaRPr>
          </a:p>
          <a:p>
            <a:r>
              <a:rPr lang="en-GB" b="1" dirty="0">
                <a:solidFill>
                  <a:srgbClr val="7030A0"/>
                </a:solidFill>
                <a:latin typeface="Comic Sans MS" panose="030F0702030302020204" pitchFamily="66" charset="0"/>
              </a:rPr>
              <a:t>LI – I am learning to subtract two digits from three digits.</a:t>
            </a:r>
          </a:p>
          <a:p>
            <a:endParaRPr lang="en-GB" sz="3600" u="sng" dirty="0">
              <a:latin typeface="Comic Sans MS" panose="030F0702030302020204" pitchFamily="66" charset="0"/>
            </a:endParaRPr>
          </a:p>
          <a:p>
            <a:r>
              <a:rPr lang="en-GB" dirty="0">
                <a:latin typeface="Comic Sans MS" panose="030F0702030302020204" pitchFamily="66" charset="0"/>
              </a:rPr>
              <a:t>Please complete H5 pages 22, 23, 24 and 25 using the standard written method (column sums).   Please refer to the Guidance PP for advice.</a:t>
            </a:r>
          </a:p>
          <a:p>
            <a:endParaRPr lang="en-GB" sz="3600" dirty="0">
              <a:latin typeface="Comic Sans MS" panose="030F0702030302020204" pitchFamily="66" charset="0"/>
            </a:endParaRPr>
          </a:p>
          <a:p>
            <a:endParaRPr lang="en-GB" sz="3600" dirty="0">
              <a:latin typeface="Comic Sans MS" panose="030F0702030302020204" pitchFamily="66" charset="0"/>
            </a:endParaRPr>
          </a:p>
          <a:p>
            <a:r>
              <a:rPr lang="en-GB" sz="3600" dirty="0">
                <a:latin typeface="Comic Sans MS" panose="030F0702030302020204" pitchFamily="66" charset="0"/>
              </a:rPr>
              <a:t> </a:t>
            </a:r>
          </a:p>
          <a:p>
            <a:endParaRPr lang="en-GB" sz="3600" dirty="0">
              <a:latin typeface="Comic Sans MS" panose="030F0702030302020204" pitchFamily="66" charset="0"/>
            </a:endParaRPr>
          </a:p>
          <a:p>
            <a:endParaRPr lang="en-GB" sz="3600" dirty="0">
              <a:latin typeface="Comic Sans MS" panose="030F0702030302020204" pitchFamily="66" charset="0"/>
            </a:endParaRPr>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2615349526"/>
              </p:ext>
            </p:extLst>
          </p:nvPr>
        </p:nvGraphicFramePr>
        <p:xfrm>
          <a:off x="4811485" y="4114800"/>
          <a:ext cx="2926673" cy="1645920"/>
        </p:xfrm>
        <a:graphic>
          <a:graphicData uri="http://schemas.openxmlformats.org/presentationml/2006/ole">
            <mc:AlternateContent xmlns:mc="http://schemas.openxmlformats.org/markup-compatibility/2006">
              <mc:Choice xmlns:v="urn:schemas-microsoft-com:vml" Requires="v">
                <p:oleObj spid="_x0000_s1035" name="Presentation" r:id="rId3" imgW="6094644" imgH="3427618" progId="PowerPoint.Show.12">
                  <p:embed/>
                </p:oleObj>
              </mc:Choice>
              <mc:Fallback>
                <p:oleObj name="Presentation" r:id="rId3" imgW="6094644" imgH="3427618" progId="PowerPoint.Show.12">
                  <p:embed/>
                  <p:pic>
                    <p:nvPicPr>
                      <p:cNvPr id="0" name=""/>
                      <p:cNvPicPr/>
                      <p:nvPr/>
                    </p:nvPicPr>
                    <p:blipFill>
                      <a:blip r:embed="rId4"/>
                      <a:stretch>
                        <a:fillRect/>
                      </a:stretch>
                    </p:blipFill>
                    <p:spPr>
                      <a:xfrm>
                        <a:off x="4811485" y="4114800"/>
                        <a:ext cx="2926673" cy="1645920"/>
                      </a:xfrm>
                      <a:prstGeom prst="rect">
                        <a:avLst/>
                      </a:prstGeom>
                    </p:spPr>
                  </p:pic>
                </p:oleObj>
              </mc:Fallback>
            </mc:AlternateContent>
          </a:graphicData>
        </a:graphic>
      </p:graphicFrame>
    </p:spTree>
    <p:extLst>
      <p:ext uri="{BB962C8B-B14F-4D97-AF65-F5344CB8AC3E}">
        <p14:creationId xmlns:p14="http://schemas.microsoft.com/office/powerpoint/2010/main" val="2388279670"/>
      </p:ext>
    </p:extLst>
  </p:cSld>
  <p:clrMapOvr>
    <a:masterClrMapping/>
  </p:clrMapOvr>
  <mc:AlternateContent xmlns:mc="http://schemas.openxmlformats.org/markup-compatibility/2006" xmlns:p14="http://schemas.microsoft.com/office/powerpoint/2010/main">
    <mc:Choice Requires="p14">
      <p:transition spd="slow" p14:dur="2000" advTm="70559"/>
    </mc:Choice>
    <mc:Fallback xmlns="">
      <p:transition spd="slow" advTm="7055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715" y="0"/>
            <a:ext cx="10728960" cy="4462760"/>
          </a:xfrm>
          <a:prstGeom prst="rect">
            <a:avLst/>
          </a:prstGeom>
          <a:noFill/>
        </p:spPr>
        <p:txBody>
          <a:bodyPr wrap="square" rtlCol="0">
            <a:spAutoFit/>
          </a:bodyPr>
          <a:lstStyle/>
          <a:p>
            <a:r>
              <a:rPr lang="en-GB" sz="4000" b="1" dirty="0">
                <a:solidFill>
                  <a:schemeClr val="accent3"/>
                </a:solidFill>
                <a:latin typeface="Comic Sans MS" panose="030F0702030302020204" pitchFamily="66" charset="0"/>
                <a:ea typeface="Calibri" panose="020F0502020204030204" pitchFamily="34" charset="0"/>
                <a:cs typeface="Times New Roman" panose="02020603050405020304" pitchFamily="18" charset="0"/>
              </a:rPr>
              <a:t>NUMERACY</a:t>
            </a:r>
          </a:p>
          <a:p>
            <a:r>
              <a:rPr lang="en-GB" sz="1400" b="1" dirty="0">
                <a:latin typeface="Comic Sans MS" panose="030F0702030302020204" pitchFamily="66" charset="0"/>
              </a:rPr>
              <a:t>H5 page 15 and 16 </a:t>
            </a:r>
          </a:p>
          <a:p>
            <a:endParaRPr lang="en-GB" sz="2800" b="1" dirty="0">
              <a:latin typeface="Comic Sans MS" panose="030F0702030302020204" pitchFamily="66" charset="0"/>
            </a:endParaRPr>
          </a:p>
          <a:p>
            <a:r>
              <a:rPr lang="en-GB" sz="2800" b="1" dirty="0">
                <a:latin typeface="Comic Sans MS" panose="030F0702030302020204" pitchFamily="66" charset="0"/>
              </a:rPr>
              <a:t>BEES</a:t>
            </a:r>
          </a:p>
          <a:p>
            <a:endParaRPr lang="en-GB" dirty="0">
              <a:latin typeface="Comic Sans MS" panose="030F0702030302020204" pitchFamily="66" charset="0"/>
            </a:endParaRPr>
          </a:p>
          <a:p>
            <a:r>
              <a:rPr lang="en-GB" dirty="0">
                <a:latin typeface="Comic Sans MS" panose="030F0702030302020204" pitchFamily="66" charset="0"/>
              </a:rPr>
              <a:t>LI – I can add three digits plus three digits</a:t>
            </a:r>
          </a:p>
          <a:p>
            <a:endParaRPr lang="en-GB" dirty="0">
              <a:latin typeface="Comic Sans MS" panose="030F0702030302020204" pitchFamily="66" charset="0"/>
            </a:endParaRPr>
          </a:p>
          <a:p>
            <a:r>
              <a:rPr lang="en-GB" dirty="0">
                <a:latin typeface="Comic Sans MS" panose="030F0702030302020204" pitchFamily="66" charset="0"/>
              </a:rPr>
              <a:t>Please look at the guidance PowerPoint.</a:t>
            </a:r>
          </a:p>
          <a:p>
            <a:endParaRPr lang="en-GB" dirty="0">
              <a:latin typeface="Comic Sans MS" panose="030F0702030302020204" pitchFamily="66" charset="0"/>
            </a:endParaRPr>
          </a:p>
          <a:p>
            <a:r>
              <a:rPr lang="en-GB" sz="1200" dirty="0">
                <a:solidFill>
                  <a:srgbClr val="FF3300"/>
                </a:solidFill>
                <a:latin typeface="Comic Sans MS" panose="030F0702030302020204" pitchFamily="66" charset="0"/>
              </a:rPr>
              <a:t>         </a:t>
            </a:r>
          </a:p>
          <a:p>
            <a:endParaRPr lang="en-GB" sz="3600" dirty="0">
              <a:latin typeface="Comic Sans MS" panose="030F0702030302020204" pitchFamily="66" charset="0"/>
            </a:endParaRPr>
          </a:p>
          <a:p>
            <a:endParaRPr lang="en-GB" sz="3600" dirty="0">
              <a:latin typeface="Comic Sans MS" panose="030F0702030302020204" pitchFamily="66"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5828" y="457199"/>
            <a:ext cx="2293646" cy="1889584"/>
          </a:xfrm>
          <a:prstGeom prst="rect">
            <a:avLst/>
          </a:prstGeom>
        </p:spPr>
      </p:pic>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371100334"/>
              </p:ext>
            </p:extLst>
          </p:nvPr>
        </p:nvGraphicFramePr>
        <p:xfrm>
          <a:off x="4954964" y="3604816"/>
          <a:ext cx="3507047" cy="2630285"/>
        </p:xfrm>
        <a:graphic>
          <a:graphicData uri="http://schemas.openxmlformats.org/presentationml/2006/ole">
            <mc:AlternateContent xmlns:mc="http://schemas.openxmlformats.org/markup-compatibility/2006">
              <mc:Choice xmlns:v="urn:schemas-microsoft-com:vml" Requires="v">
                <p:oleObj spid="_x0000_s2058" name="Presentation" r:id="rId4" imgW="4762440" imgH="3571920" progId="PowerPoint.Show.12">
                  <p:embed/>
                </p:oleObj>
              </mc:Choice>
              <mc:Fallback>
                <p:oleObj name="Presentation" r:id="rId4" imgW="4762440" imgH="3571920" progId="PowerPoint.Show.12">
                  <p:embed/>
                  <p:pic>
                    <p:nvPicPr>
                      <p:cNvPr id="0" name=""/>
                      <p:cNvPicPr/>
                      <p:nvPr/>
                    </p:nvPicPr>
                    <p:blipFill>
                      <a:blip r:embed="rId5"/>
                      <a:stretch>
                        <a:fillRect/>
                      </a:stretch>
                    </p:blipFill>
                    <p:spPr>
                      <a:xfrm>
                        <a:off x="4954964" y="3604816"/>
                        <a:ext cx="3507047" cy="2630285"/>
                      </a:xfrm>
                      <a:prstGeom prst="rect">
                        <a:avLst/>
                      </a:prstGeom>
                    </p:spPr>
                  </p:pic>
                </p:oleObj>
              </mc:Fallback>
            </mc:AlternateContent>
          </a:graphicData>
        </a:graphic>
      </p:graphicFrame>
    </p:spTree>
    <p:extLst>
      <p:ext uri="{BB962C8B-B14F-4D97-AF65-F5344CB8AC3E}">
        <p14:creationId xmlns:p14="http://schemas.microsoft.com/office/powerpoint/2010/main" val="330291574"/>
      </p:ext>
    </p:extLst>
  </p:cSld>
  <p:clrMapOvr>
    <a:masterClrMapping/>
  </p:clrMapOvr>
  <mc:AlternateContent xmlns:mc="http://schemas.openxmlformats.org/markup-compatibility/2006" xmlns:p14="http://schemas.microsoft.com/office/powerpoint/2010/main">
    <mc:Choice Requires="p14">
      <p:transition spd="slow" p14:dur="2000" advTm="86574"/>
    </mc:Choice>
    <mc:Fallback xmlns="">
      <p:transition spd="slow" advTm="8657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258" y="193593"/>
            <a:ext cx="9601199" cy="1453924"/>
          </a:xfrm>
          <a:prstGeom prst="rect">
            <a:avLst/>
          </a:prstGeom>
        </p:spPr>
        <p:txBody>
          <a:bodyPr wrap="square">
            <a:spAutoFit/>
          </a:bodyPr>
          <a:lstStyle/>
          <a:p>
            <a:pPr>
              <a:lnSpc>
                <a:spcPct val="107000"/>
              </a:lnSpc>
              <a:spcAft>
                <a:spcPts val="800"/>
              </a:spcAft>
              <a:tabLst>
                <a:tab pos="1390650" algn="l"/>
              </a:tabLst>
            </a:pPr>
            <a:endParaRPr lang="en-GB" dirty="0"/>
          </a:p>
          <a:p>
            <a:pPr>
              <a:lnSpc>
                <a:spcPct val="107000"/>
              </a:lnSpc>
              <a:spcAft>
                <a:spcPts val="800"/>
              </a:spcAft>
              <a:tabLst>
                <a:tab pos="1390650" algn="l"/>
              </a:tabLst>
            </a:pPr>
            <a:endParaRPr lang="en-GB" sz="1600" dirty="0">
              <a:effectLst/>
              <a:highlight>
                <a:srgbClr val="FF00FF"/>
              </a:highligh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237308" y="320456"/>
            <a:ext cx="9649097" cy="6217087"/>
          </a:xfrm>
          <a:prstGeom prst="rect">
            <a:avLst/>
          </a:prstGeom>
          <a:noFill/>
        </p:spPr>
        <p:txBody>
          <a:bodyPr wrap="square" rtlCol="0">
            <a:spAutoFit/>
          </a:bodyPr>
          <a:lstStyle/>
          <a:p>
            <a:r>
              <a:rPr lang="en-GB" sz="4000" b="1" dirty="0">
                <a:solidFill>
                  <a:srgbClr val="FF3300"/>
                </a:solidFill>
              </a:rPr>
              <a:t>ORIENTEERING – part 3</a:t>
            </a:r>
          </a:p>
          <a:p>
            <a:endParaRPr lang="en-GB" sz="4000" b="1" dirty="0">
              <a:solidFill>
                <a:srgbClr val="FF3300"/>
              </a:solidFill>
            </a:endParaRPr>
          </a:p>
          <a:p>
            <a:r>
              <a:rPr lang="en-GB" b="1" dirty="0"/>
              <a:t>Setting the Map</a:t>
            </a:r>
          </a:p>
          <a:p>
            <a:r>
              <a:rPr lang="en-GB" dirty="0"/>
              <a:t>The fundamental skill of orienteering is setting the map and keeping it set. This topic introduces the concepts of setting the map and includes games and activities to practice this.</a:t>
            </a:r>
          </a:p>
          <a:p>
            <a:endParaRPr lang="en-GB" b="1" dirty="0"/>
          </a:p>
          <a:p>
            <a:endParaRPr lang="en-GB" b="1" dirty="0"/>
          </a:p>
          <a:p>
            <a:r>
              <a:rPr lang="en-GB" sz="2400" b="1" i="1" dirty="0">
                <a:solidFill>
                  <a:srgbClr val="FF3300"/>
                </a:solidFill>
                <a:latin typeface="+mj-lt"/>
              </a:rPr>
              <a:t>To find all the worksheets go to the school website and find P5 Class Blog or Teams/Files/P5 Resources/Orienteering.</a:t>
            </a:r>
          </a:p>
          <a:p>
            <a:endParaRPr lang="en-GB" dirty="0"/>
          </a:p>
          <a:p>
            <a:endParaRPr lang="en-GB" b="1" dirty="0"/>
          </a:p>
          <a:p>
            <a:endParaRPr lang="en-GB" dirty="0"/>
          </a:p>
          <a:p>
            <a:endParaRPr lang="en-GB" dirty="0"/>
          </a:p>
          <a:p>
            <a:endParaRPr lang="en-GB" dirty="0"/>
          </a:p>
          <a:p>
            <a:r>
              <a:rPr lang="en-GB" dirty="0">
                <a:hlinkClick r:id="rId2"/>
              </a:rPr>
              <a:t>https://www.scottish-orienteering.org/lets-get-started-orienteering/</a:t>
            </a:r>
            <a:endParaRPr lang="en-GB" dirty="0"/>
          </a:p>
          <a:p>
            <a:endParaRPr lang="en-GB" dirty="0"/>
          </a:p>
          <a:p>
            <a:endParaRPr lang="en-GB" dirty="0"/>
          </a:p>
          <a:p>
            <a:endParaRPr lang="en-GB" dirty="0"/>
          </a:p>
        </p:txBody>
      </p:sp>
      <p:pic>
        <p:nvPicPr>
          <p:cNvPr id="3" name="Picture 2" descr="File:Orienteering map.jpg - Wikipedi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1925" y="4968203"/>
            <a:ext cx="2773952" cy="1889797"/>
          </a:xfrm>
          <a:prstGeom prst="rect">
            <a:avLst/>
          </a:prstGeom>
        </p:spPr>
      </p:pic>
    </p:spTree>
    <p:extLst>
      <p:ext uri="{BB962C8B-B14F-4D97-AF65-F5344CB8AC3E}">
        <p14:creationId xmlns:p14="http://schemas.microsoft.com/office/powerpoint/2010/main" val="595347132"/>
      </p:ext>
    </p:extLst>
  </p:cSld>
  <p:clrMapOvr>
    <a:masterClrMapping/>
  </p:clrMapOvr>
  <mc:AlternateContent xmlns:mc="http://schemas.openxmlformats.org/markup-compatibility/2006" xmlns:p14="http://schemas.microsoft.com/office/powerpoint/2010/main">
    <mc:Choice Requires="p14">
      <p:transition spd="slow" p14:dur="2000" advTm="40902"/>
    </mc:Choice>
    <mc:Fallback xmlns="">
      <p:transition spd="slow" advTm="4090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423" y="531736"/>
            <a:ext cx="8617131" cy="6020815"/>
          </a:xfrm>
          <a:prstGeom prst="rect">
            <a:avLst/>
          </a:prstGeom>
        </p:spPr>
        <p:txBody>
          <a:bodyPr wrap="square">
            <a:spAutoFit/>
          </a:bodyPr>
          <a:lstStyle/>
          <a:p>
            <a:pPr>
              <a:lnSpc>
                <a:spcPct val="107000"/>
              </a:lnSpc>
              <a:spcAft>
                <a:spcPts val="800"/>
              </a:spcAft>
            </a:pPr>
            <a:r>
              <a:rPr lang="en-GB" sz="3600" b="1" dirty="0">
                <a:solidFill>
                  <a:srgbClr val="FF3399"/>
                </a:solidFill>
                <a:latin typeface="Comic Sans MS" panose="030F0702030302020204" pitchFamily="66" charset="0"/>
                <a:ea typeface="Calibri" panose="020F0502020204030204" pitchFamily="34" charset="0"/>
                <a:cs typeface="Times New Roman" panose="02020603050405020304" pitchFamily="18" charset="0"/>
              </a:rPr>
              <a:t>Health and Wellbeing</a:t>
            </a:r>
          </a:p>
          <a:p>
            <a:r>
              <a:rPr lang="en-GB" sz="2800" dirty="0">
                <a:latin typeface="Comic Sans MS" panose="030F0702030302020204" pitchFamily="66" charset="0"/>
              </a:rPr>
              <a:t>Dr </a:t>
            </a:r>
            <a:r>
              <a:rPr lang="en-GB" sz="2800" dirty="0" err="1">
                <a:latin typeface="Comic Sans MS" panose="030F0702030302020204" pitchFamily="66" charset="0"/>
              </a:rPr>
              <a:t>Radha</a:t>
            </a:r>
            <a:r>
              <a:rPr lang="en-GB" sz="2800" dirty="0">
                <a:latin typeface="Comic Sans MS" panose="030F0702030302020204" pitchFamily="66" charset="0"/>
              </a:rPr>
              <a:t> (BBC Children in Need) shares her top tips on looking after your wellbeing during the current challenging times.</a:t>
            </a:r>
          </a:p>
          <a:p>
            <a:endParaRPr lang="en-GB" sz="2800" dirty="0">
              <a:latin typeface="Comic Sans MS" panose="030F0702030302020204" pitchFamily="66" charset="0"/>
            </a:endParaRPr>
          </a:p>
          <a:p>
            <a:r>
              <a:rPr lang="en-GB" sz="2800" u="sng" dirty="0">
                <a:latin typeface="Comic Sans MS" panose="030F0702030302020204" pitchFamily="66" charset="0"/>
              </a:rPr>
              <a:t>Coping Strategies  </a:t>
            </a:r>
          </a:p>
          <a:p>
            <a:r>
              <a:rPr lang="en-GB" sz="2800" dirty="0">
                <a:latin typeface="Comic Sans MS" panose="030F0702030302020204" pitchFamily="66" charset="0"/>
              </a:rPr>
              <a:t>Find out how Dr </a:t>
            </a:r>
            <a:r>
              <a:rPr lang="en-GB" sz="2800" dirty="0" err="1">
                <a:latin typeface="Comic Sans MS" panose="030F0702030302020204" pitchFamily="66" charset="0"/>
              </a:rPr>
              <a:t>Radha</a:t>
            </a:r>
            <a:r>
              <a:rPr lang="en-GB" sz="2800" dirty="0">
                <a:latin typeface="Comic Sans MS" panose="030F0702030302020204" pitchFamily="66" charset="0"/>
              </a:rPr>
              <a:t> uses a toolbox of strategies to help her feel better, from listening to music to getting creative with painting.</a:t>
            </a:r>
          </a:p>
          <a:p>
            <a:pPr>
              <a:lnSpc>
                <a:spcPct val="107000"/>
              </a:lnSpc>
              <a:spcAft>
                <a:spcPts val="800"/>
              </a:spcAft>
            </a:pPr>
            <a:endParaRPr lang="en-GB" sz="3600" b="1" dirty="0">
              <a:solidFill>
                <a:srgbClr val="FF3399"/>
              </a:solidFill>
              <a:latin typeface="Comic Sans MS" panose="030F0702030302020204" pitchFamily="66" charset="0"/>
              <a:cs typeface="Times New Roman" panose="02020603050405020304" pitchFamily="18" charset="0"/>
              <a:hlinkClick r:id="rId2"/>
            </a:endParaRPr>
          </a:p>
          <a:p>
            <a:pPr>
              <a:lnSpc>
                <a:spcPct val="107000"/>
              </a:lnSpc>
              <a:spcAft>
                <a:spcPts val="800"/>
              </a:spcAft>
            </a:pPr>
            <a:r>
              <a:rPr lang="en-GB" sz="1200" dirty="0">
                <a:hlinkClick r:id="rId2"/>
              </a:rPr>
              <a:t>https://www.bbcchildreninneed.co.uk/changing-lives/dr-radhas-wellbeing-tips/?utm_campaign=EY-MAY-20-1&amp;utm_source=force24&amp;utm_medium=email&amp;utm_content=textlink&amp;f24_pid=94801767-0f11-4ec2-88d1-b0ee26de848c</a:t>
            </a:r>
            <a:endParaRPr lang="en-GB" sz="1200" b="1" dirty="0">
              <a:solidFill>
                <a:srgbClr val="FF3399"/>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endParaRPr lang="en-GB" sz="3600" dirty="0">
              <a:solidFill>
                <a:srgbClr val="FF3399"/>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2307743"/>
      </p:ext>
    </p:extLst>
  </p:cSld>
  <p:clrMapOvr>
    <a:masterClrMapping/>
  </p:clrMapOvr>
  <mc:AlternateContent xmlns:mc="http://schemas.openxmlformats.org/markup-compatibility/2006" xmlns:p14="http://schemas.microsoft.com/office/powerpoint/2010/main">
    <mc:Choice Requires="p14">
      <p:transition spd="slow" p14:dur="2000" advTm="419"/>
    </mc:Choice>
    <mc:Fallback xmlns="">
      <p:transition spd="slow" advTm="41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a:t>Reminders…</a:t>
            </a:r>
          </a:p>
        </p:txBody>
      </p:sp>
      <p:sp>
        <p:nvSpPr>
          <p:cNvPr id="3" name="Content Placeholder 2"/>
          <p:cNvSpPr>
            <a:spLocks noGrp="1"/>
          </p:cNvSpPr>
          <p:nvPr>
            <p:ph idx="1"/>
          </p:nvPr>
        </p:nvSpPr>
        <p:spPr/>
        <p:txBody>
          <a:bodyPr>
            <a:normAutofit fontScale="77500" lnSpcReduction="20000"/>
          </a:bodyPr>
          <a:lstStyle/>
          <a:p>
            <a:pPr marL="0" indent="0">
              <a:buNone/>
            </a:pPr>
            <a:r>
              <a:rPr lang="en-GB" sz="4000" dirty="0">
                <a:solidFill>
                  <a:srgbClr val="7030A0"/>
                </a:solidFill>
                <a:latin typeface="Comic Sans MS" panose="030F0702030302020204" pitchFamily="66" charset="0"/>
              </a:rPr>
              <a:t>We understand that you may not always have access to a device so just do what you can.</a:t>
            </a:r>
          </a:p>
          <a:p>
            <a:pPr marL="0" indent="0">
              <a:buNone/>
            </a:pPr>
            <a:endParaRPr lang="en-GB" sz="4000" dirty="0">
              <a:solidFill>
                <a:srgbClr val="7030A0"/>
              </a:solidFill>
              <a:latin typeface="Comic Sans MS" panose="030F0702030302020204" pitchFamily="66" charset="0"/>
            </a:endParaRPr>
          </a:p>
          <a:p>
            <a:pPr marL="0" indent="0">
              <a:buNone/>
            </a:pPr>
            <a:r>
              <a:rPr lang="en-GB" sz="4000" dirty="0">
                <a:solidFill>
                  <a:srgbClr val="7030A0"/>
                </a:solidFill>
                <a:latin typeface="Comic Sans MS" panose="030F0702030302020204" pitchFamily="66" charset="0"/>
              </a:rPr>
              <a:t>If you don’t have squared paper – just use any paper you have around the house. </a:t>
            </a:r>
          </a:p>
          <a:p>
            <a:pPr marL="0" indent="0">
              <a:buNone/>
            </a:pPr>
            <a:endParaRPr lang="en-GB" sz="4000" dirty="0">
              <a:solidFill>
                <a:srgbClr val="7030A0"/>
              </a:solidFill>
              <a:latin typeface="Comic Sans MS" panose="030F0702030302020204" pitchFamily="66" charset="0"/>
            </a:endParaRPr>
          </a:p>
          <a:p>
            <a:pPr marL="0" indent="0">
              <a:buNone/>
            </a:pPr>
            <a:r>
              <a:rPr lang="en-GB" sz="4000" dirty="0">
                <a:solidFill>
                  <a:srgbClr val="7030A0"/>
                </a:solidFill>
                <a:latin typeface="Comic Sans MS" panose="030F0702030302020204" pitchFamily="66" charset="0"/>
              </a:rPr>
              <a:t>Remember to share links to any learning videos you think are useful.</a:t>
            </a:r>
          </a:p>
          <a:p>
            <a:pPr marL="0" indent="0">
              <a:buNone/>
            </a:pPr>
            <a:endParaRPr lang="en-GB" sz="4000" dirty="0">
              <a:solidFill>
                <a:srgbClr val="7030A0"/>
              </a:solidFill>
              <a:latin typeface="Comic Sans MS" panose="030F0702030302020204" pitchFamily="66" charset="0"/>
            </a:endParaRPr>
          </a:p>
          <a:p>
            <a:pPr marL="0" indent="0">
              <a:buNone/>
            </a:pPr>
            <a:endParaRPr lang="en-GB" sz="4000" dirty="0">
              <a:solidFill>
                <a:srgbClr val="7030A0"/>
              </a:solidFill>
              <a:latin typeface="Comic Sans MS" panose="030F0702030302020204" pitchFamily="66" charset="0"/>
            </a:endParaRPr>
          </a:p>
          <a:p>
            <a:pPr marL="0" indent="0">
              <a:buNone/>
            </a:pPr>
            <a:endParaRPr lang="en-GB" sz="4000" dirty="0">
              <a:solidFill>
                <a:srgbClr val="7030A0"/>
              </a:solidFill>
              <a:latin typeface="Comic Sans MS" panose="030F0702030302020204" pitchFamily="66" charset="0"/>
            </a:endParaRPr>
          </a:p>
          <a:p>
            <a:pPr marL="0" indent="0">
              <a:buNone/>
            </a:pPr>
            <a:endParaRPr lang="en-GB" sz="4000" dirty="0">
              <a:solidFill>
                <a:srgbClr val="7030A0"/>
              </a:solidFill>
              <a:latin typeface="Comic Sans MS" panose="030F0702030302020204" pitchFamily="66" charset="0"/>
            </a:endParaRPr>
          </a:p>
          <a:p>
            <a:pPr marL="0" indent="0">
              <a:buNone/>
            </a:pPr>
            <a:endParaRPr lang="en-GB" sz="400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4073011006"/>
      </p:ext>
    </p:extLst>
  </p:cSld>
  <p:clrMapOvr>
    <a:masterClrMapping/>
  </p:clrMapOvr>
  <mc:AlternateContent xmlns:mc="http://schemas.openxmlformats.org/markup-compatibility/2006" xmlns:p14="http://schemas.microsoft.com/office/powerpoint/2010/main">
    <mc:Choice Requires="p14">
      <p:transition spd="slow" p14:dur="2000" advTm="594"/>
    </mc:Choice>
    <mc:Fallback xmlns="">
      <p:transition spd="slow" advTm="59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686" y="1051016"/>
            <a:ext cx="8604196" cy="2677656"/>
          </a:xfrm>
          <a:prstGeom prst="rect">
            <a:avLst/>
          </a:prstGeom>
          <a:noFill/>
        </p:spPr>
        <p:txBody>
          <a:bodyPr wrap="square" rtlCol="0">
            <a:spAutoFit/>
          </a:bodyPr>
          <a:lstStyle/>
          <a:p>
            <a:endParaRPr lang="en-GB" sz="2000" b="1" dirty="0">
              <a:solidFill>
                <a:srgbClr val="FF0000"/>
              </a:solidFill>
              <a:latin typeface="Comic Sans MS" panose="030F0702030302020204" pitchFamily="66" charset="0"/>
            </a:endParaRPr>
          </a:p>
          <a:p>
            <a:endParaRPr lang="en-GB" sz="2000" b="1" dirty="0">
              <a:solidFill>
                <a:srgbClr val="FF0000"/>
              </a:solidFill>
              <a:latin typeface="Comic Sans MS" panose="030F0702030302020204" pitchFamily="66" charset="0"/>
            </a:endParaRPr>
          </a:p>
          <a:p>
            <a:endParaRPr lang="en-GB" sz="2000" b="1" dirty="0">
              <a:solidFill>
                <a:srgbClr val="FF0000"/>
              </a:solidFill>
              <a:latin typeface="Comic Sans MS" panose="030F0702030302020204" pitchFamily="66" charset="0"/>
            </a:endParaRPr>
          </a:p>
          <a:p>
            <a:r>
              <a:rPr lang="en-GB" sz="3600" b="1" dirty="0">
                <a:solidFill>
                  <a:srgbClr val="7030A0"/>
                </a:solidFill>
                <a:latin typeface="Comic Sans MS" panose="030F0702030302020204" pitchFamily="66" charset="0"/>
              </a:rPr>
              <a:t>Could I please ask that no one edits (changes) anything on any page of this PowerPoint. Thank you.</a:t>
            </a:r>
          </a:p>
        </p:txBody>
      </p:sp>
    </p:spTree>
    <p:extLst>
      <p:ext uri="{BB962C8B-B14F-4D97-AF65-F5344CB8AC3E}">
        <p14:creationId xmlns:p14="http://schemas.microsoft.com/office/powerpoint/2010/main" val="3354763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8562" y="77833"/>
            <a:ext cx="9170124" cy="6771084"/>
          </a:xfrm>
          <a:prstGeom prst="rect">
            <a:avLst/>
          </a:prstGeom>
        </p:spPr>
        <p:txBody>
          <a:bodyPr wrap="square">
            <a:spAutoFit/>
          </a:bodyPr>
          <a:lstStyle/>
          <a:p>
            <a:r>
              <a:rPr lang="en-GB" sz="1600" dirty="0">
                <a:latin typeface="Comic Sans MS" panose="030F0702030302020204" pitchFamily="66" charset="0"/>
              </a:rPr>
              <a:t>Dear Primary 5, parents and carers,</a:t>
            </a:r>
          </a:p>
          <a:p>
            <a:endParaRPr lang="en-GB" sz="1600" dirty="0">
              <a:latin typeface="Comic Sans MS" panose="030F0702030302020204" pitchFamily="66" charset="0"/>
            </a:endParaRPr>
          </a:p>
          <a:p>
            <a:r>
              <a:rPr lang="en-GB" sz="1600" dirty="0">
                <a:latin typeface="Comic Sans MS" panose="030F0702030302020204" pitchFamily="66" charset="0"/>
              </a:rPr>
              <a:t>I hope you are all well and that you had a restful weekend.  Wasn’t the Reading Assembly wonderful?  Mrs Clarke’s poem made me laugh out loud! It certainly inspired me to read more.</a:t>
            </a:r>
          </a:p>
          <a:p>
            <a:endParaRPr lang="en-GB" sz="1600" dirty="0">
              <a:latin typeface="Comic Sans MS" panose="030F0702030302020204" pitchFamily="66" charset="0"/>
            </a:endParaRPr>
          </a:p>
          <a:p>
            <a:r>
              <a:rPr lang="en-GB" sz="1600" dirty="0">
                <a:latin typeface="Comic Sans MS" panose="030F0702030302020204" pitchFamily="66" charset="0"/>
              </a:rPr>
              <a:t>This week we are going to be using some of the booklets I gave you to take home.  We will be using the Grammar and Punctuation Booklet, the Handwriting Booklet, and for most of you, the First Minister’s Reading Passport.</a:t>
            </a:r>
          </a:p>
          <a:p>
            <a:endParaRPr lang="en-GB" sz="1600" dirty="0">
              <a:latin typeface="Comic Sans MS" panose="030F0702030302020204" pitchFamily="66" charset="0"/>
            </a:endParaRPr>
          </a:p>
          <a:p>
            <a:r>
              <a:rPr lang="en-GB" sz="1600" dirty="0">
                <a:latin typeface="Comic Sans MS" panose="030F0702030302020204" pitchFamily="66" charset="0"/>
              </a:rPr>
              <a:t>We are going to be doing quizzes this week and, in order for this to be manageable, I have split you into two groups, The Explorers and The Adventurers.  You will see later which group you are in.</a:t>
            </a:r>
          </a:p>
          <a:p>
            <a:endParaRPr lang="en-GB" sz="1600" dirty="0">
              <a:latin typeface="Comic Sans MS" panose="030F0702030302020204" pitchFamily="66" charset="0"/>
            </a:endParaRPr>
          </a:p>
          <a:p>
            <a:r>
              <a:rPr lang="en-GB" sz="1600" dirty="0">
                <a:latin typeface="Comic Sans MS" panose="030F0702030302020204" pitchFamily="66" charset="0"/>
              </a:rPr>
              <a:t>It would be great if you could have a look at ‘The Loch Ness Monster’ comprehension </a:t>
            </a:r>
          </a:p>
          <a:p>
            <a:r>
              <a:rPr lang="en-GB" sz="1600" dirty="0">
                <a:latin typeface="Comic Sans MS" panose="030F0702030302020204" pitchFamily="66" charset="0"/>
              </a:rPr>
              <a:t>text before Thursday’s lesson – please do not answer the questions till after the lesson.</a:t>
            </a:r>
          </a:p>
          <a:p>
            <a:endParaRPr lang="en-GB" sz="1600" dirty="0">
              <a:latin typeface="Comic Sans MS" panose="030F0702030302020204" pitchFamily="66" charset="0"/>
            </a:endParaRPr>
          </a:p>
          <a:p>
            <a:r>
              <a:rPr lang="en-GB" sz="1600" dirty="0">
                <a:latin typeface="Comic Sans MS" panose="030F0702030302020204" pitchFamily="66" charset="0"/>
              </a:rPr>
              <a:t>For numeracy, I have copied your guidance PowerPoints onto each group’s slides – I hope this makes it easier for you. </a:t>
            </a:r>
          </a:p>
          <a:p>
            <a:endParaRPr lang="en-GB" sz="1600" dirty="0">
              <a:latin typeface="Comic Sans MS" panose="030F0702030302020204" pitchFamily="66" charset="0"/>
            </a:endParaRPr>
          </a:p>
          <a:p>
            <a:r>
              <a:rPr lang="en-GB" sz="1600" b="1" dirty="0">
                <a:solidFill>
                  <a:schemeClr val="accent1"/>
                </a:solidFill>
                <a:latin typeface="Comic Sans MS" panose="030F0702030302020204" pitchFamily="66" charset="0"/>
              </a:rPr>
              <a:t>For this week only, upload your numeracy work and your Loch Ness work. You can let me know in Posts if you have completed other work.</a:t>
            </a:r>
          </a:p>
          <a:p>
            <a:endParaRPr lang="en-GB" sz="1600" b="1" dirty="0">
              <a:solidFill>
                <a:schemeClr val="accent1"/>
              </a:solidFill>
              <a:latin typeface="Comic Sans MS" panose="030F0702030302020204" pitchFamily="66" charset="0"/>
            </a:endParaRPr>
          </a:p>
          <a:p>
            <a:r>
              <a:rPr lang="en-GB" sz="1600" dirty="0">
                <a:latin typeface="Comic Sans MS" panose="030F0702030302020204" pitchFamily="66" charset="0"/>
              </a:rPr>
              <a:t>Thank you so much to all of you for your continued support – it is greatly appreciated</a:t>
            </a:r>
            <a:r>
              <a:rPr lang="en-GB" sz="1600" b="1" dirty="0">
                <a:solidFill>
                  <a:schemeClr val="accent1"/>
                </a:solidFill>
                <a:latin typeface="Comic Sans MS" panose="030F0702030302020204" pitchFamily="66" charset="0"/>
              </a:rPr>
              <a:t>.</a:t>
            </a:r>
          </a:p>
          <a:p>
            <a:endParaRPr lang="en-GB" sz="1600" b="1" dirty="0">
              <a:solidFill>
                <a:schemeClr val="accent1"/>
              </a:solidFill>
              <a:latin typeface="Comic Sans MS" panose="030F0702030302020204" pitchFamily="66" charset="0"/>
            </a:endParaRPr>
          </a:p>
          <a:p>
            <a:r>
              <a:rPr lang="en-GB" sz="1600" dirty="0">
                <a:latin typeface="Comic Sans MS" panose="030F0702030302020204" pitchFamily="66" charset="0"/>
              </a:rPr>
              <a:t>Kind Regards</a:t>
            </a:r>
          </a:p>
          <a:p>
            <a:endParaRPr lang="en-GB" sz="1600" dirty="0">
              <a:latin typeface="Comic Sans MS" panose="030F0702030302020204" pitchFamily="66" charset="0"/>
            </a:endParaRPr>
          </a:p>
          <a:p>
            <a:r>
              <a:rPr lang="en-GB" sz="1600" dirty="0">
                <a:latin typeface="Comic Sans MS" panose="030F0702030302020204" pitchFamily="66" charset="0"/>
              </a:rPr>
              <a:t>Mrs Peters</a:t>
            </a:r>
            <a:r>
              <a:rPr lang="en-GB" dirty="0"/>
              <a:t>    </a:t>
            </a:r>
            <a:endParaRPr lang="en-GB" sz="1400" dirty="0">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8704992"/>
      </p:ext>
    </p:extLst>
  </p:cSld>
  <p:clrMapOvr>
    <a:masterClrMapping/>
  </p:clrMapOvr>
  <mc:AlternateContent xmlns:mc="http://schemas.openxmlformats.org/markup-compatibility/2006" xmlns:p14="http://schemas.microsoft.com/office/powerpoint/2010/main">
    <mc:Choice Requires="p14">
      <p:transition spd="slow" p14:dur="2000" advTm="63159"/>
    </mc:Choice>
    <mc:Fallback xmlns="">
      <p:transition spd="slow" advTm="6315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10" y="339634"/>
            <a:ext cx="9130936" cy="2062103"/>
          </a:xfrm>
          <a:prstGeom prst="rect">
            <a:avLst/>
          </a:prstGeom>
          <a:noFill/>
        </p:spPr>
        <p:txBody>
          <a:bodyPr wrap="square" rtlCol="0">
            <a:spAutoFit/>
          </a:bodyPr>
          <a:lstStyle/>
          <a:p>
            <a:r>
              <a:rPr lang="en-GB" sz="4000" b="1" dirty="0">
                <a:solidFill>
                  <a:srgbClr val="009900"/>
                </a:solidFill>
                <a:latin typeface="Comic Sans MS" panose="030F0702030302020204" pitchFamily="66" charset="0"/>
              </a:rPr>
              <a:t>Online Lessons this week.</a:t>
            </a:r>
          </a:p>
          <a:p>
            <a:endParaRPr lang="en-GB" sz="2400" dirty="0">
              <a:latin typeface="Comic Sans MS" panose="030F0702030302020204" pitchFamily="66" charset="0"/>
            </a:endParaRPr>
          </a:p>
          <a:p>
            <a:endParaRPr lang="en-GB" sz="2400" dirty="0">
              <a:latin typeface="Comic Sans MS" panose="030F0702030302020204" pitchFamily="66" charset="0"/>
            </a:endParaRPr>
          </a:p>
          <a:p>
            <a:endParaRPr lang="en-GB" sz="4000" dirty="0">
              <a:latin typeface="Comic Sans MS" panose="030F0702030302020204" pitchFamily="66" charset="0"/>
            </a:endParaRPr>
          </a:p>
        </p:txBody>
      </p:sp>
      <p:sp>
        <p:nvSpPr>
          <p:cNvPr id="3" name="Rectangle 2"/>
          <p:cNvSpPr/>
          <p:nvPr/>
        </p:nvSpPr>
        <p:spPr>
          <a:xfrm>
            <a:off x="539928" y="1370685"/>
            <a:ext cx="9322527" cy="3139321"/>
          </a:xfrm>
          <a:prstGeom prst="rect">
            <a:avLst/>
          </a:prstGeom>
        </p:spPr>
        <p:txBody>
          <a:bodyPr wrap="square">
            <a:spAutoFit/>
          </a:bodyPr>
          <a:lstStyle/>
          <a:p>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       </a:t>
            </a:r>
            <a:endParaRPr lang="en-GB" u="sng" dirty="0">
              <a:latin typeface="Comic Sans MS" panose="030F0702030302020204" pitchFamily="66" charset="0"/>
            </a:endParaRPr>
          </a:p>
          <a:p>
            <a:r>
              <a:rPr lang="en-GB" dirty="0">
                <a:solidFill>
                  <a:srgbClr val="FF3399"/>
                </a:solidFill>
                <a:latin typeface="Comic Sans MS" panose="030F0702030302020204" pitchFamily="66" charset="0"/>
              </a:rPr>
              <a:t>Tuesday </a:t>
            </a:r>
            <a:r>
              <a:rPr lang="en-GB" dirty="0">
                <a:latin typeface="Comic Sans MS" panose="030F0702030302020204" pitchFamily="66" charset="0"/>
              </a:rPr>
              <a:t> –        QUIZ   - (Explorers’ Group)     1.30 pm</a:t>
            </a:r>
          </a:p>
          <a:p>
            <a:r>
              <a:rPr lang="en-GB" dirty="0">
                <a:latin typeface="Comic Sans MS" panose="030F0702030302020204" pitchFamily="66" charset="0"/>
              </a:rPr>
              <a:t>                         QUIZ  - (Adventurers’ Group) 2.15 pm</a:t>
            </a:r>
          </a:p>
          <a:p>
            <a:endParaRPr lang="en-GB" dirty="0">
              <a:latin typeface="Comic Sans MS" panose="030F0702030302020204" pitchFamily="66" charset="0"/>
            </a:endParaRPr>
          </a:p>
          <a:p>
            <a:r>
              <a:rPr lang="en-GB" b="1" dirty="0">
                <a:latin typeface="Comic Sans MS" panose="030F0702030302020204" pitchFamily="66" charset="0"/>
              </a:rPr>
              <a:t>                 </a:t>
            </a:r>
            <a:endParaRPr lang="en-GB" dirty="0">
              <a:solidFill>
                <a:srgbClr val="0070C0"/>
              </a:solidFill>
              <a:latin typeface="Comic Sans MS" panose="030F0702030302020204" pitchFamily="66" charset="0"/>
            </a:endParaRPr>
          </a:p>
          <a:p>
            <a:r>
              <a:rPr lang="en-GB" dirty="0">
                <a:solidFill>
                  <a:srgbClr val="0070C0"/>
                </a:solidFill>
                <a:latin typeface="Comic Sans MS" panose="030F0702030302020204" pitchFamily="66" charset="0"/>
              </a:rPr>
              <a:t>Thursday</a:t>
            </a:r>
            <a:r>
              <a:rPr lang="en-GB" dirty="0">
                <a:latin typeface="Comic Sans MS" panose="030F0702030302020204" pitchFamily="66" charset="0"/>
              </a:rPr>
              <a:t>    -   Loch Ness Monster Comprehension and Spelling Test  10 am</a:t>
            </a:r>
          </a:p>
          <a:p>
            <a:r>
              <a:rPr lang="en-GB" dirty="0">
                <a:latin typeface="Comic Sans MS" panose="030F0702030302020204" pitchFamily="66" charset="0"/>
              </a:rPr>
              <a:t>                        (We will do the spelling test at the end).</a:t>
            </a:r>
          </a:p>
          <a:p>
            <a:endParaRPr lang="en-GB" dirty="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3333698346"/>
      </p:ext>
    </p:extLst>
  </p:cSld>
  <p:clrMapOvr>
    <a:masterClrMapping/>
  </p:clrMapOvr>
  <mc:AlternateContent xmlns:mc="http://schemas.openxmlformats.org/markup-compatibility/2006" xmlns:p14="http://schemas.microsoft.com/office/powerpoint/2010/main">
    <mc:Choice Requires="p14">
      <p:transition spd="slow" p14:dur="2000" advTm="85712"/>
    </mc:Choice>
    <mc:Fallback xmlns="">
      <p:transition spd="slow" advTm="8571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2" y="222068"/>
            <a:ext cx="9082529" cy="5816977"/>
          </a:xfrm>
          <a:prstGeom prst="rect">
            <a:avLst/>
          </a:prstGeom>
          <a:noFill/>
        </p:spPr>
        <p:txBody>
          <a:bodyPr wrap="square" rtlCol="0">
            <a:spAutoFit/>
          </a:bodyPr>
          <a:lstStyle/>
          <a:p>
            <a:r>
              <a:rPr lang="en-GB" sz="3600" b="1" dirty="0">
                <a:solidFill>
                  <a:schemeClr val="accent1"/>
                </a:solidFill>
                <a:latin typeface="Comic Sans MS" panose="030F0702030302020204" pitchFamily="66" charset="0"/>
              </a:rPr>
              <a:t>P5 Class Quizzes</a:t>
            </a:r>
          </a:p>
          <a:p>
            <a:endParaRPr lang="en-GB" sz="2400" dirty="0">
              <a:latin typeface="Comic Sans MS" panose="030F0702030302020204" pitchFamily="66" charset="0"/>
            </a:endParaRPr>
          </a:p>
          <a:p>
            <a:r>
              <a:rPr lang="en-GB" sz="2400" dirty="0">
                <a:latin typeface="Comic Sans MS" panose="030F0702030302020204" pitchFamily="66" charset="0"/>
              </a:rPr>
              <a:t>This week we are going to have two quizzes.  One for The Explorers’ Group and one for the Adventurers’ Group.</a:t>
            </a:r>
          </a:p>
          <a:p>
            <a:endParaRPr lang="en-GB" sz="2400" dirty="0">
              <a:latin typeface="Comic Sans MS" panose="030F0702030302020204" pitchFamily="66" charset="0"/>
            </a:endParaRPr>
          </a:p>
          <a:p>
            <a:r>
              <a:rPr lang="en-GB" sz="2400" dirty="0">
                <a:latin typeface="Comic Sans MS" panose="030F0702030302020204" pitchFamily="66" charset="0"/>
              </a:rPr>
              <a:t>Everyone has to come to the lesson with </a:t>
            </a:r>
            <a:r>
              <a:rPr lang="en-GB" sz="2400" b="1" dirty="0">
                <a:latin typeface="Comic Sans MS" panose="030F0702030302020204" pitchFamily="66" charset="0"/>
              </a:rPr>
              <a:t>one</a:t>
            </a:r>
            <a:r>
              <a:rPr lang="en-GB" sz="2400" dirty="0">
                <a:latin typeface="Comic Sans MS" panose="030F0702030302020204" pitchFamily="66" charset="0"/>
              </a:rPr>
              <a:t> question and an answer.  Each person will read out their question and the rest of the group will write down the answer (if they can) on a piece of paper.  After everyone has asked their question,  each person will read out their question again and their answer and you can mark if you got it correct or not.  </a:t>
            </a:r>
          </a:p>
          <a:p>
            <a:endParaRPr lang="en-GB" sz="2400" dirty="0">
              <a:latin typeface="Comic Sans MS" panose="030F0702030302020204" pitchFamily="66" charset="0"/>
            </a:endParaRPr>
          </a:p>
          <a:p>
            <a:r>
              <a:rPr lang="en-GB" sz="2400" dirty="0">
                <a:latin typeface="Comic Sans MS" panose="030F0702030302020204" pitchFamily="66" charset="0"/>
              </a:rPr>
              <a:t>Do not make your question too easy or too difficult, you could use your bridges knowledge or endangered animals knowledge or any subject at all.</a:t>
            </a:r>
          </a:p>
        </p:txBody>
      </p:sp>
    </p:spTree>
    <p:extLst>
      <p:ext uri="{BB962C8B-B14F-4D97-AF65-F5344CB8AC3E}">
        <p14:creationId xmlns:p14="http://schemas.microsoft.com/office/powerpoint/2010/main" val="5482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879" y="656409"/>
            <a:ext cx="9518953" cy="4924425"/>
          </a:xfrm>
          <a:prstGeom prst="rect">
            <a:avLst/>
          </a:prstGeom>
          <a:noFill/>
        </p:spPr>
        <p:txBody>
          <a:bodyPr wrap="none" rtlCol="0">
            <a:spAutoFit/>
          </a:bodyPr>
          <a:lstStyle/>
          <a:p>
            <a:r>
              <a:rPr lang="en-GB" sz="4000" dirty="0">
                <a:solidFill>
                  <a:srgbClr val="CC6600"/>
                </a:solidFill>
              </a:rPr>
              <a:t>Explorers’ Group  1.30 pm Tuesday</a:t>
            </a:r>
          </a:p>
          <a:p>
            <a:endParaRPr lang="en-GB" dirty="0"/>
          </a:p>
          <a:p>
            <a:r>
              <a:rPr lang="en-GB" dirty="0"/>
              <a:t>Sienna Blackwood, Sofia Brice, Katie Byrne, James Cowie, Liam Gordon, Lewis Kerr, </a:t>
            </a:r>
          </a:p>
          <a:p>
            <a:r>
              <a:rPr lang="en-GB" dirty="0"/>
              <a:t>Boyd </a:t>
            </a:r>
            <a:r>
              <a:rPr lang="en-GB" dirty="0" err="1"/>
              <a:t>Mackin</a:t>
            </a:r>
            <a:r>
              <a:rPr lang="en-GB" dirty="0"/>
              <a:t>, Jasper Martin, Finlay Paton, Sandra </a:t>
            </a:r>
            <a:r>
              <a:rPr lang="en-GB" dirty="0" err="1"/>
              <a:t>Pawlowska</a:t>
            </a:r>
            <a:r>
              <a:rPr lang="en-GB" dirty="0"/>
              <a:t>, Ellie </a:t>
            </a:r>
            <a:r>
              <a:rPr lang="en-GB" dirty="0" err="1"/>
              <a:t>Perrie</a:t>
            </a:r>
            <a:r>
              <a:rPr lang="en-GB" dirty="0"/>
              <a:t>, Abigail </a:t>
            </a:r>
            <a:r>
              <a:rPr lang="en-GB" dirty="0" err="1"/>
              <a:t>Ponton</a:t>
            </a:r>
            <a:r>
              <a:rPr lang="en-GB" dirty="0"/>
              <a:t>, </a:t>
            </a:r>
          </a:p>
          <a:p>
            <a:r>
              <a:rPr lang="en-GB" dirty="0"/>
              <a:t>Lyle Tavern.</a:t>
            </a:r>
          </a:p>
          <a:p>
            <a:endParaRPr lang="en-GB" dirty="0"/>
          </a:p>
          <a:p>
            <a:endParaRPr lang="en-GB" dirty="0"/>
          </a:p>
          <a:p>
            <a:endParaRPr lang="en-GB" dirty="0"/>
          </a:p>
          <a:p>
            <a:r>
              <a:rPr lang="en-GB" sz="4000" dirty="0">
                <a:solidFill>
                  <a:srgbClr val="008000"/>
                </a:solidFill>
              </a:rPr>
              <a:t>Adventurers’ Group 2.15 pm Tuesday</a:t>
            </a:r>
          </a:p>
          <a:p>
            <a:endParaRPr lang="en-GB" dirty="0"/>
          </a:p>
          <a:p>
            <a:r>
              <a:rPr lang="en-GB" dirty="0"/>
              <a:t>Jack </a:t>
            </a:r>
            <a:r>
              <a:rPr lang="en-GB" dirty="0" err="1"/>
              <a:t>Horsfield</a:t>
            </a:r>
            <a:r>
              <a:rPr lang="en-GB" dirty="0"/>
              <a:t>, Zara Lindsay, </a:t>
            </a:r>
            <a:r>
              <a:rPr lang="en-GB" dirty="0" err="1"/>
              <a:t>Cristen</a:t>
            </a:r>
            <a:r>
              <a:rPr lang="en-GB" dirty="0"/>
              <a:t> Murray, Sophie MacDonald, Boyd Stevenson, </a:t>
            </a:r>
          </a:p>
          <a:p>
            <a:r>
              <a:rPr lang="en-GB" dirty="0"/>
              <a:t>Gregor </a:t>
            </a:r>
            <a:r>
              <a:rPr lang="en-GB" dirty="0" err="1"/>
              <a:t>Stobie</a:t>
            </a:r>
            <a:r>
              <a:rPr lang="en-GB" dirty="0"/>
              <a:t>, Zoe Tait, Micah Theron, Ella Topping, Fraser Warnock, Jack Webster, </a:t>
            </a:r>
          </a:p>
          <a:p>
            <a:r>
              <a:rPr lang="en-GB" dirty="0"/>
              <a:t>Logan </a:t>
            </a:r>
            <a:r>
              <a:rPr lang="en-GB" dirty="0" err="1"/>
              <a:t>Whytock</a:t>
            </a:r>
            <a:r>
              <a:rPr lang="en-GB" dirty="0"/>
              <a:t>.</a:t>
            </a:r>
          </a:p>
          <a:p>
            <a:endParaRPr lang="en-GB" dirty="0"/>
          </a:p>
          <a:p>
            <a:endParaRPr lang="en-GB" dirty="0"/>
          </a:p>
        </p:txBody>
      </p:sp>
    </p:spTree>
    <p:extLst>
      <p:ext uri="{BB962C8B-B14F-4D97-AF65-F5344CB8AC3E}">
        <p14:creationId xmlns:p14="http://schemas.microsoft.com/office/powerpoint/2010/main" val="407660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6" y="335959"/>
            <a:ext cx="8773886" cy="5632311"/>
          </a:xfrm>
          <a:prstGeom prst="rect">
            <a:avLst/>
          </a:prstGeom>
        </p:spPr>
        <p:txBody>
          <a:bodyPr wrap="square">
            <a:spAutoFit/>
          </a:bodyPr>
          <a:lstStyle/>
          <a:p>
            <a:r>
              <a:rPr lang="en-GB" dirty="0">
                <a:latin typeface="Comic Sans MS" panose="030F0702030302020204" pitchFamily="66" charset="0"/>
              </a:rPr>
              <a:t>READING GROUPS                  </a:t>
            </a: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If you have finished your book (I know not everyone has), please complete a page in your Reading Passport. You will have to say who the author is, when you started reading the book and when you finished the book.  You can give it a star rating and then you need to say what you thought of the book.  Don’t just say you liked it or you didn’t like it; please give reasons and explanations as to why.  If you can’t find your Reading Passport, you can write this down in your jotter.</a:t>
            </a:r>
          </a:p>
          <a:p>
            <a:endParaRPr lang="en-GB" dirty="0">
              <a:latin typeface="Comic Sans MS" panose="030F0702030302020204" pitchFamily="66" charset="0"/>
            </a:endParaRPr>
          </a:p>
          <a:p>
            <a:r>
              <a:rPr lang="en-GB" dirty="0">
                <a:latin typeface="Comic Sans MS" panose="030F0702030302020204" pitchFamily="66" charset="0"/>
              </a:rPr>
              <a:t>If you haven’t finished your book please aim to read at least three chapters a week.</a:t>
            </a:r>
          </a:p>
          <a:p>
            <a:endParaRPr lang="en-GB" dirty="0">
              <a:latin typeface="Comic Sans MS" panose="030F0702030302020204" pitchFamily="66" charset="0"/>
            </a:endParaRPr>
          </a:p>
          <a:p>
            <a:r>
              <a:rPr lang="en-GB" dirty="0">
                <a:latin typeface="Comic Sans MS" panose="030F0702030302020204" pitchFamily="66" charset="0"/>
              </a:rPr>
              <a:t>Thank you.</a:t>
            </a:r>
          </a:p>
          <a:p>
            <a:endParaRPr lang="en-GB" dirty="0">
              <a:latin typeface="Comic Sans MS" panose="030F0702030302020204" pitchFamily="66"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0603" y="0"/>
            <a:ext cx="1924050" cy="2371725"/>
          </a:xfrm>
          <a:prstGeom prst="rect">
            <a:avLst/>
          </a:prstGeom>
        </p:spPr>
      </p:pic>
    </p:spTree>
    <p:extLst>
      <p:ext uri="{BB962C8B-B14F-4D97-AF65-F5344CB8AC3E}">
        <p14:creationId xmlns:p14="http://schemas.microsoft.com/office/powerpoint/2010/main" val="65629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7409" y="771093"/>
            <a:ext cx="9028740" cy="5078313"/>
          </a:xfrm>
          <a:prstGeom prst="rect">
            <a:avLst/>
          </a:prstGeom>
          <a:noFill/>
        </p:spPr>
        <p:txBody>
          <a:bodyPr wrap="square" rtlCol="0">
            <a:spAutoFit/>
          </a:bodyPr>
          <a:lstStyle/>
          <a:p>
            <a:r>
              <a:rPr lang="en-GB" sz="3600" b="1" dirty="0">
                <a:solidFill>
                  <a:schemeClr val="accent3"/>
                </a:solidFill>
                <a:latin typeface="Comic Sans MS" panose="030F0702030302020204" pitchFamily="66" charset="0"/>
              </a:rPr>
              <a:t>Comprehension </a:t>
            </a:r>
          </a:p>
          <a:p>
            <a:endParaRPr lang="en-GB" sz="3600" dirty="0">
              <a:latin typeface="Comic Sans MS" panose="030F0702030302020204" pitchFamily="66" charset="0"/>
            </a:endParaRPr>
          </a:p>
          <a:p>
            <a:r>
              <a:rPr lang="en-GB" sz="3600" u="sng" dirty="0">
                <a:latin typeface="Comic Sans MS" panose="030F0702030302020204" pitchFamily="66" charset="0"/>
              </a:rPr>
              <a:t>The Loch Ness Monster </a:t>
            </a:r>
          </a:p>
          <a:p>
            <a:endParaRPr lang="en-GB" sz="3600" dirty="0">
              <a:latin typeface="Comic Sans MS" panose="030F0702030302020204" pitchFamily="66" charset="0"/>
            </a:endParaRPr>
          </a:p>
          <a:p>
            <a:r>
              <a:rPr lang="en-GB" sz="3600" dirty="0">
                <a:latin typeface="Comic Sans MS" panose="030F0702030302020204" pitchFamily="66" charset="0"/>
              </a:rPr>
              <a:t>We will go over the passage and the questions in our lesson on Thursday.   </a:t>
            </a:r>
          </a:p>
          <a:p>
            <a:endParaRPr lang="en-GB" sz="3600" dirty="0">
              <a:latin typeface="Comic Sans MS" panose="030F0702030302020204" pitchFamily="66" charset="0"/>
            </a:endParaRPr>
          </a:p>
          <a:p>
            <a:r>
              <a:rPr lang="en-GB" sz="3600" dirty="0">
                <a:latin typeface="Comic Sans MS" panose="030F0702030302020204" pitchFamily="66" charset="0"/>
              </a:rPr>
              <a:t>The worksheet is uploaded on our website in P5 Class Blogs.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92401" y="464956"/>
            <a:ext cx="2543175" cy="1800225"/>
          </a:xfrm>
          <a:prstGeom prst="rect">
            <a:avLst/>
          </a:prstGeom>
        </p:spPr>
      </p:pic>
    </p:spTree>
    <p:extLst>
      <p:ext uri="{BB962C8B-B14F-4D97-AF65-F5344CB8AC3E}">
        <p14:creationId xmlns:p14="http://schemas.microsoft.com/office/powerpoint/2010/main" val="402337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9" y="99885"/>
            <a:ext cx="9230542" cy="6401753"/>
          </a:xfrm>
          <a:prstGeom prst="rect">
            <a:avLst/>
          </a:prstGeom>
        </p:spPr>
        <p:txBody>
          <a:bodyPr wrap="square">
            <a:spAutoFit/>
          </a:bodyPr>
          <a:lstStyle/>
          <a:p>
            <a:r>
              <a:rPr lang="en-GB" sz="1600" b="1" dirty="0"/>
              <a:t> </a:t>
            </a:r>
            <a:r>
              <a:rPr lang="en-GB" sz="4000" b="1" dirty="0">
                <a:solidFill>
                  <a:srgbClr val="0070C0"/>
                </a:solidFill>
                <a:latin typeface="Comic Sans MS" panose="030F0702030302020204" pitchFamily="66" charset="0"/>
              </a:rPr>
              <a:t>French </a:t>
            </a:r>
          </a:p>
          <a:p>
            <a:endParaRPr lang="en-GB" dirty="0">
              <a:latin typeface="Comic Sans MS" panose="030F0702030302020204" pitchFamily="66" charset="0"/>
            </a:endParaRPr>
          </a:p>
          <a:p>
            <a:r>
              <a:rPr lang="en-GB" sz="1600" dirty="0">
                <a:latin typeface="Comic Sans MS" panose="030F0702030302020204" pitchFamily="66" charset="0"/>
              </a:rPr>
              <a:t>We are going to be using a new online French Resource called </a:t>
            </a:r>
            <a:r>
              <a:rPr lang="en-GB" sz="1600" dirty="0" err="1">
                <a:latin typeface="Comic Sans MS" panose="030F0702030302020204" pitchFamily="66" charset="0"/>
              </a:rPr>
              <a:t>Linguascope</a:t>
            </a:r>
            <a:r>
              <a:rPr lang="en-GB" sz="1600" dirty="0">
                <a:latin typeface="Comic Sans MS" panose="030F0702030302020204" pitchFamily="66" charset="0"/>
              </a:rPr>
              <a:t>.</a:t>
            </a:r>
          </a:p>
          <a:p>
            <a:endParaRPr lang="en-GB" sz="1600" dirty="0">
              <a:latin typeface="Comic Sans MS" panose="030F0702030302020204" pitchFamily="66" charset="0"/>
            </a:endParaRPr>
          </a:p>
          <a:p>
            <a:r>
              <a:rPr lang="en-GB" sz="1600" dirty="0">
                <a:latin typeface="Comic Sans MS" panose="030F0702030302020204" pitchFamily="66" charset="0"/>
              </a:rPr>
              <a:t>Our first lesson will be learning about the names of family members.  We did some work on this in Term 1.  Please look at the French words to remind you.</a:t>
            </a:r>
          </a:p>
          <a:p>
            <a:endParaRPr lang="en-GB" sz="1600" dirty="0">
              <a:latin typeface="Comic Sans MS" panose="030F0702030302020204" pitchFamily="66" charset="0"/>
            </a:endParaRPr>
          </a:p>
          <a:p>
            <a:pPr lvl="5"/>
            <a:r>
              <a:rPr lang="en-GB" sz="1600" dirty="0">
                <a:latin typeface="Comic Sans MS" panose="030F0702030302020204" pitchFamily="66" charset="0"/>
              </a:rPr>
              <a:t>ma </a:t>
            </a:r>
            <a:r>
              <a:rPr lang="en-GB" sz="1600" dirty="0" err="1">
                <a:latin typeface="Comic Sans MS" panose="030F0702030302020204" pitchFamily="66" charset="0"/>
              </a:rPr>
              <a:t>soeur</a:t>
            </a:r>
            <a:r>
              <a:rPr lang="en-GB" sz="1600" dirty="0">
                <a:latin typeface="Comic Sans MS" panose="030F0702030302020204" pitchFamily="66" charset="0"/>
              </a:rPr>
              <a:t> – 		my sister</a:t>
            </a:r>
          </a:p>
          <a:p>
            <a:pPr lvl="5"/>
            <a:r>
              <a:rPr lang="en-GB" sz="1600" dirty="0">
                <a:latin typeface="Comic Sans MS" panose="030F0702030302020204" pitchFamily="66" charset="0"/>
              </a:rPr>
              <a:t>mon frère – 		my brother</a:t>
            </a:r>
          </a:p>
          <a:p>
            <a:pPr lvl="5"/>
            <a:r>
              <a:rPr lang="en-GB" sz="1600" dirty="0">
                <a:latin typeface="Comic Sans MS" panose="030F0702030302020204" pitchFamily="66" charset="0"/>
              </a:rPr>
              <a:t>ma </a:t>
            </a:r>
            <a:r>
              <a:rPr lang="en-GB" sz="1600" dirty="0" err="1">
                <a:latin typeface="Comic Sans MS" panose="030F0702030302020204" pitchFamily="66" charset="0"/>
              </a:rPr>
              <a:t>mère</a:t>
            </a:r>
            <a:r>
              <a:rPr lang="en-GB" sz="1600" dirty="0">
                <a:latin typeface="Comic Sans MS" panose="030F0702030302020204" pitchFamily="66" charset="0"/>
              </a:rPr>
              <a:t> – 		my mother</a:t>
            </a:r>
          </a:p>
          <a:p>
            <a:pPr lvl="5"/>
            <a:r>
              <a:rPr lang="en-GB" sz="1600" dirty="0">
                <a:latin typeface="Comic Sans MS" panose="030F0702030302020204" pitchFamily="66" charset="0"/>
              </a:rPr>
              <a:t>mon </a:t>
            </a:r>
            <a:r>
              <a:rPr lang="en-GB" sz="1600" dirty="0" err="1">
                <a:latin typeface="Comic Sans MS" panose="030F0702030302020204" pitchFamily="66" charset="0"/>
              </a:rPr>
              <a:t>père</a:t>
            </a:r>
            <a:r>
              <a:rPr lang="en-GB" sz="1600" dirty="0">
                <a:latin typeface="Comic Sans MS" panose="030F0702030302020204" pitchFamily="66" charset="0"/>
              </a:rPr>
              <a:t> – 		my father</a:t>
            </a:r>
          </a:p>
          <a:p>
            <a:pPr lvl="5"/>
            <a:r>
              <a:rPr lang="en-GB" sz="1600" dirty="0">
                <a:latin typeface="Comic Sans MS" panose="030F0702030302020204" pitchFamily="66" charset="0"/>
              </a:rPr>
              <a:t>ma grand-</a:t>
            </a:r>
            <a:r>
              <a:rPr lang="en-GB" sz="1600" dirty="0" err="1">
                <a:latin typeface="Comic Sans MS" panose="030F0702030302020204" pitchFamily="66" charset="0"/>
              </a:rPr>
              <a:t>mère</a:t>
            </a:r>
            <a:r>
              <a:rPr lang="en-GB" sz="1600" dirty="0">
                <a:latin typeface="Comic Sans MS" panose="030F0702030302020204" pitchFamily="66" charset="0"/>
              </a:rPr>
              <a:t> – 	my grandmother</a:t>
            </a:r>
          </a:p>
          <a:p>
            <a:pPr lvl="5"/>
            <a:r>
              <a:rPr lang="en-GB" sz="1600" dirty="0">
                <a:latin typeface="Comic Sans MS" panose="030F0702030302020204" pitchFamily="66" charset="0"/>
              </a:rPr>
              <a:t>mon grand-</a:t>
            </a:r>
            <a:r>
              <a:rPr lang="en-GB" sz="1600" dirty="0" err="1">
                <a:latin typeface="Comic Sans MS" panose="030F0702030302020204" pitchFamily="66" charset="0"/>
              </a:rPr>
              <a:t>père</a:t>
            </a:r>
            <a:r>
              <a:rPr lang="en-GB" sz="1600" dirty="0">
                <a:latin typeface="Comic Sans MS" panose="030F0702030302020204" pitchFamily="66" charset="0"/>
              </a:rPr>
              <a:t> – 	my grandfather</a:t>
            </a:r>
          </a:p>
          <a:p>
            <a:pPr lvl="5"/>
            <a:r>
              <a:rPr lang="en-GB" sz="1600" dirty="0">
                <a:latin typeface="Comic Sans MS" panose="030F0702030302020204" pitchFamily="66" charset="0"/>
              </a:rPr>
              <a:t>ma </a:t>
            </a:r>
            <a:r>
              <a:rPr lang="en-GB" sz="1600" dirty="0" err="1">
                <a:latin typeface="Comic Sans MS" panose="030F0702030302020204" pitchFamily="66" charset="0"/>
              </a:rPr>
              <a:t>cousine</a:t>
            </a:r>
            <a:r>
              <a:rPr lang="en-GB" sz="1600" dirty="0">
                <a:latin typeface="Comic Sans MS" panose="030F0702030302020204" pitchFamily="66" charset="0"/>
              </a:rPr>
              <a:t> – 		my girl cousin </a:t>
            </a:r>
          </a:p>
          <a:p>
            <a:pPr lvl="5"/>
            <a:r>
              <a:rPr lang="en-GB" sz="1600" dirty="0">
                <a:latin typeface="Comic Sans MS" panose="030F0702030302020204" pitchFamily="66" charset="0"/>
              </a:rPr>
              <a:t>mon cousin – 		my boy cousin</a:t>
            </a:r>
          </a:p>
          <a:p>
            <a:pPr lvl="5"/>
            <a:r>
              <a:rPr lang="en-GB" sz="1600" dirty="0">
                <a:latin typeface="Comic Sans MS" panose="030F0702030302020204" pitchFamily="66" charset="0"/>
              </a:rPr>
              <a:t>ma </a:t>
            </a:r>
            <a:r>
              <a:rPr lang="en-GB" sz="1600" dirty="0" err="1">
                <a:latin typeface="Comic Sans MS" panose="030F0702030302020204" pitchFamily="66" charset="0"/>
              </a:rPr>
              <a:t>tante</a:t>
            </a:r>
            <a:r>
              <a:rPr lang="en-GB" sz="1600" dirty="0">
                <a:latin typeface="Comic Sans MS" panose="030F0702030302020204" pitchFamily="66" charset="0"/>
              </a:rPr>
              <a:t> –		my aunt</a:t>
            </a:r>
          </a:p>
          <a:p>
            <a:pPr lvl="5"/>
            <a:r>
              <a:rPr lang="en-GB" sz="1600" dirty="0">
                <a:latin typeface="Comic Sans MS" panose="030F0702030302020204" pitchFamily="66" charset="0"/>
              </a:rPr>
              <a:t>mon </a:t>
            </a:r>
            <a:r>
              <a:rPr lang="en-GB" sz="1600" dirty="0" err="1">
                <a:latin typeface="Comic Sans MS" panose="030F0702030302020204" pitchFamily="66" charset="0"/>
              </a:rPr>
              <a:t>oncle</a:t>
            </a:r>
            <a:r>
              <a:rPr lang="en-GB" sz="1600" dirty="0">
                <a:latin typeface="Comic Sans MS" panose="030F0702030302020204" pitchFamily="66" charset="0"/>
              </a:rPr>
              <a:t> – 		my uncle</a:t>
            </a:r>
          </a:p>
          <a:p>
            <a:pPr lvl="5"/>
            <a:r>
              <a:rPr lang="en-GB" sz="1600" dirty="0" err="1">
                <a:latin typeface="Comic Sans MS" panose="030F0702030302020204" pitchFamily="66" charset="0"/>
              </a:rPr>
              <a:t>voici</a:t>
            </a:r>
            <a:r>
              <a:rPr lang="en-GB" sz="1600" dirty="0">
                <a:latin typeface="Comic Sans MS" panose="030F0702030302020204" pitchFamily="66" charset="0"/>
              </a:rPr>
              <a:t> – 			here is</a:t>
            </a:r>
          </a:p>
          <a:p>
            <a:pPr lvl="5"/>
            <a:r>
              <a:rPr lang="en-GB" sz="1600" dirty="0" err="1">
                <a:latin typeface="Comic Sans MS" panose="030F0702030302020204" pitchFamily="66" charset="0"/>
              </a:rPr>
              <a:t>moi</a:t>
            </a:r>
            <a:r>
              <a:rPr lang="en-GB" sz="1600" dirty="0">
                <a:latin typeface="Comic Sans MS" panose="030F0702030302020204" pitchFamily="66" charset="0"/>
              </a:rPr>
              <a:t> – 			me</a:t>
            </a:r>
          </a:p>
          <a:p>
            <a:pPr lvl="5"/>
            <a:r>
              <a:rPr lang="en-GB" sz="1600" dirty="0" err="1">
                <a:latin typeface="Comic Sans MS" panose="030F0702030302020204" pitchFamily="66" charset="0"/>
              </a:rPr>
              <a:t>il</a:t>
            </a:r>
            <a:r>
              <a:rPr lang="en-GB" sz="1600" dirty="0">
                <a:latin typeface="Comic Sans MS" panose="030F0702030302020204" pitchFamily="66" charset="0"/>
              </a:rPr>
              <a:t> y a – 			there is/there are</a:t>
            </a:r>
          </a:p>
          <a:p>
            <a:pPr lvl="5"/>
            <a:r>
              <a:rPr lang="en-GB" sz="1600" dirty="0">
                <a:latin typeface="Comic Sans MS" panose="030F0702030302020204" pitchFamily="66" charset="0"/>
              </a:rPr>
              <a:t>et – 				and</a:t>
            </a:r>
          </a:p>
          <a:p>
            <a:pPr lvl="5"/>
            <a:r>
              <a:rPr lang="en-GB" sz="1600" dirty="0">
                <a:latin typeface="Comic Sans MS" panose="030F0702030302020204" pitchFamily="66" charset="0"/>
              </a:rPr>
              <a:t>dans ma </a:t>
            </a:r>
            <a:r>
              <a:rPr lang="en-GB" sz="1600" dirty="0" err="1">
                <a:latin typeface="Comic Sans MS" panose="030F0702030302020204" pitchFamily="66" charset="0"/>
              </a:rPr>
              <a:t>famille</a:t>
            </a:r>
            <a:r>
              <a:rPr lang="en-GB" sz="1600" dirty="0">
                <a:latin typeface="Comic Sans MS" panose="030F0702030302020204" pitchFamily="66" charset="0"/>
              </a:rPr>
              <a:t> – 	in my family</a:t>
            </a:r>
          </a:p>
          <a:p>
            <a:endParaRPr lang="en-GB" sz="1600" dirty="0">
              <a:latin typeface="Comic Sans MS" panose="030F0702030302020204" pitchFamily="66" charset="0"/>
            </a:endParaRPr>
          </a:p>
          <a:p>
            <a:r>
              <a:rPr lang="en-GB" sz="1600" dirty="0">
                <a:latin typeface="Comic Sans MS" panose="030F0702030302020204" pitchFamily="66" charset="0"/>
              </a:rPr>
              <a:t>For details about this new website see the next slide.</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85462" y="278899"/>
            <a:ext cx="1565094" cy="104548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4697323"/>
      </p:ext>
    </p:extLst>
  </p:cSld>
  <p:clrMapOvr>
    <a:masterClrMapping/>
  </p:clrMapOvr>
  <mc:AlternateContent xmlns:mc="http://schemas.openxmlformats.org/markup-compatibility/2006" xmlns:p14="http://schemas.microsoft.com/office/powerpoint/2010/main">
    <mc:Choice Requires="p14">
      <p:transition spd="slow" p14:dur="2000" advTm="74786"/>
    </mc:Choice>
    <mc:Fallback xmlns="">
      <p:transition spd="slow" advTm="74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4269</TotalTime>
  <Words>1784</Words>
  <Application>Microsoft Office PowerPoint</Application>
  <PresentationFormat>Widescreen</PresentationFormat>
  <Paragraphs>230</Paragraphs>
  <Slides>19</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8" baseType="lpstr">
      <vt:lpstr>Arial</vt:lpstr>
      <vt:lpstr>Calibri</vt:lpstr>
      <vt:lpstr>Comic Sans MS</vt:lpstr>
      <vt:lpstr>Perpetua Titling MT</vt:lpstr>
      <vt:lpstr>Times New Roman</vt:lpstr>
      <vt:lpstr>Trebuchet MS</vt:lpstr>
      <vt:lpstr>Wingdings 3</vt:lpstr>
      <vt:lpstr>Facet</vt:lpstr>
      <vt:lpstr>Presentation</vt:lpstr>
      <vt:lpstr>   P5 WEEKLY DIARY   WEEK COMMENCING     Monday 25th May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vector>
  </TitlesOfParts>
  <Company>West Lothian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P5 WEEKLY DIARY   WEEK COMMENCING  30th March 2020</dc:title>
  <dc:creator>Jane Peters</dc:creator>
  <cp:lastModifiedBy>Jane Peters</cp:lastModifiedBy>
  <cp:revision>183</cp:revision>
  <dcterms:created xsi:type="dcterms:W3CDTF">2020-03-29T16:28:30Z</dcterms:created>
  <dcterms:modified xsi:type="dcterms:W3CDTF">2020-05-22T17:23:29Z</dcterms:modified>
</cp:coreProperties>
</file>