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1F86-0CBE-45AF-BD4B-E94A3CE10C53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D5D4-6363-4B4F-8C0B-88E83CDADDC9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69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1F86-0CBE-45AF-BD4B-E94A3CE10C53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D5D4-6363-4B4F-8C0B-88E83CDAD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285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1F86-0CBE-45AF-BD4B-E94A3CE10C53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D5D4-6363-4B4F-8C0B-88E83CDAD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313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1F86-0CBE-45AF-BD4B-E94A3CE10C53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D5D4-6363-4B4F-8C0B-88E83CDAD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91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1F86-0CBE-45AF-BD4B-E94A3CE10C53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D5D4-6363-4B4F-8C0B-88E83CDADDC9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761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1F86-0CBE-45AF-BD4B-E94A3CE10C53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D5D4-6363-4B4F-8C0B-88E83CDAD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558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1F86-0CBE-45AF-BD4B-E94A3CE10C53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D5D4-6363-4B4F-8C0B-88E83CDAD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395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1F86-0CBE-45AF-BD4B-E94A3CE10C53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D5D4-6363-4B4F-8C0B-88E83CDAD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547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1F86-0CBE-45AF-BD4B-E94A3CE10C53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D5D4-6363-4B4F-8C0B-88E83CDAD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089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D841F86-0CBE-45AF-BD4B-E94A3CE10C53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1FD5D4-6363-4B4F-8C0B-88E83CDAD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092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1F86-0CBE-45AF-BD4B-E94A3CE10C53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D5D4-6363-4B4F-8C0B-88E83CDAD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49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D841F86-0CBE-45AF-BD4B-E94A3CE10C53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D1FD5D4-6363-4B4F-8C0B-88E83CDADDC9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64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Guidance on how to subtract 3 digit from 3 digits using the standard</a:t>
            </a:r>
            <a:br>
              <a:rPr lang="en-GB" dirty="0" smtClean="0"/>
            </a:br>
            <a:r>
              <a:rPr lang="en-GB" dirty="0" smtClean="0"/>
              <a:t>written method.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9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33"/>
    </mc:Choice>
    <mc:Fallback xmlns="">
      <p:transition spd="slow" advTm="162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2869" y="1287419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           </a:t>
            </a:r>
            <a:r>
              <a:rPr lang="en-GB" sz="4800" dirty="0" smtClean="0">
                <a:solidFill>
                  <a:schemeClr val="accent1"/>
                </a:solidFill>
              </a:rPr>
              <a:t>H     T     U </a:t>
            </a:r>
            <a:endParaRPr lang="en-GB" sz="4800" dirty="0">
              <a:solidFill>
                <a:schemeClr val="accent1"/>
              </a:solidFill>
            </a:endParaRPr>
          </a:p>
          <a:p>
            <a:r>
              <a:rPr lang="en-GB" sz="4800" dirty="0"/>
              <a:t>     </a:t>
            </a:r>
            <a:r>
              <a:rPr lang="en-GB" sz="4800" dirty="0" smtClean="0"/>
              <a:t>9     0     5</a:t>
            </a:r>
            <a:endParaRPr lang="en-GB" sz="4800" dirty="0"/>
          </a:p>
          <a:p>
            <a:pPr marL="571500" indent="-571500">
              <a:buFontTx/>
              <a:buChar char="-"/>
            </a:pPr>
            <a:r>
              <a:rPr lang="en-GB" sz="4800" u="sng" dirty="0" smtClean="0"/>
              <a:t> 7     3     6                       </a:t>
            </a:r>
            <a:endParaRPr lang="en-GB" sz="4800" u="sng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33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329"/>
    </mc:Choice>
    <mc:Fallback>
      <p:transition spd="slow" advTm="42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2869" y="1287419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           </a:t>
            </a:r>
            <a:r>
              <a:rPr lang="en-GB" sz="4800" dirty="0" smtClean="0">
                <a:solidFill>
                  <a:schemeClr val="accent1"/>
                </a:solidFill>
              </a:rPr>
              <a:t>H     T     U </a:t>
            </a:r>
            <a:endParaRPr lang="en-GB" sz="4800" dirty="0">
              <a:solidFill>
                <a:schemeClr val="accent1"/>
              </a:solidFill>
            </a:endParaRPr>
          </a:p>
          <a:p>
            <a:r>
              <a:rPr lang="en-GB" sz="4800" dirty="0"/>
              <a:t>     </a:t>
            </a:r>
            <a:r>
              <a:rPr lang="en-GB" sz="4800" dirty="0" smtClean="0"/>
              <a:t>9     0     5</a:t>
            </a:r>
            <a:endParaRPr lang="en-GB" sz="4800" dirty="0"/>
          </a:p>
          <a:p>
            <a:pPr marL="571500" indent="-571500">
              <a:buFontTx/>
              <a:buChar char="-"/>
            </a:pPr>
            <a:r>
              <a:rPr lang="en-GB" sz="4800" u="sng" dirty="0" smtClean="0"/>
              <a:t> 7     3     6                       </a:t>
            </a:r>
            <a:endParaRPr lang="en-GB" sz="48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4389120" y="20722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618411" y="2212981"/>
            <a:ext cx="339634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52031" y="20925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8</a:t>
            </a:r>
            <a:endParaRPr lang="en-GB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56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738"/>
    </mc:Choice>
    <mc:Fallback>
      <p:transition spd="slow" advTm="30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2869" y="1287419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           </a:t>
            </a:r>
            <a:r>
              <a:rPr lang="en-GB" sz="4800" dirty="0" smtClean="0">
                <a:solidFill>
                  <a:schemeClr val="accent1"/>
                </a:solidFill>
              </a:rPr>
              <a:t>H     T     U </a:t>
            </a:r>
            <a:endParaRPr lang="en-GB" sz="4800" dirty="0">
              <a:solidFill>
                <a:schemeClr val="accent1"/>
              </a:solidFill>
            </a:endParaRPr>
          </a:p>
          <a:p>
            <a:r>
              <a:rPr lang="en-GB" sz="4800" dirty="0"/>
              <a:t>     </a:t>
            </a:r>
            <a:r>
              <a:rPr lang="en-GB" sz="4800" dirty="0" smtClean="0"/>
              <a:t>9     0     5</a:t>
            </a:r>
            <a:endParaRPr lang="en-GB" sz="4800" dirty="0"/>
          </a:p>
          <a:p>
            <a:pPr marL="571500" indent="-571500">
              <a:buFontTx/>
              <a:buChar char="-"/>
            </a:pPr>
            <a:r>
              <a:rPr lang="en-GB" sz="4800" u="sng" dirty="0" smtClean="0"/>
              <a:t> 7     3     6                       </a:t>
            </a:r>
            <a:endParaRPr lang="en-GB" sz="48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4389120" y="20722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618411" y="2212981"/>
            <a:ext cx="339634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52031" y="20925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8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361062" y="20925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cxnSp>
        <p:nvCxnSpPr>
          <p:cNvPr id="8" name="Straight Connector 7"/>
          <p:cNvCxnSpPr>
            <a:stCxn id="10" idx="3"/>
          </p:cNvCxnSpPr>
          <p:nvPr/>
        </p:nvCxnSpPr>
        <p:spPr>
          <a:xfrm>
            <a:off x="4539963" y="2256915"/>
            <a:ext cx="366380" cy="3146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38277" y="20722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9</a:t>
            </a:r>
            <a:endParaRPr lang="en-GB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4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01"/>
    </mc:Choice>
    <mc:Fallback>
      <p:transition spd="slow" advTm="7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2869" y="1287419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           </a:t>
            </a:r>
            <a:r>
              <a:rPr lang="en-GB" sz="4800" dirty="0" smtClean="0">
                <a:solidFill>
                  <a:schemeClr val="accent1"/>
                </a:solidFill>
              </a:rPr>
              <a:t>H     T     U </a:t>
            </a:r>
            <a:endParaRPr lang="en-GB" sz="4800" dirty="0">
              <a:solidFill>
                <a:schemeClr val="accent1"/>
              </a:solidFill>
            </a:endParaRPr>
          </a:p>
          <a:p>
            <a:r>
              <a:rPr lang="en-GB" sz="4800" dirty="0"/>
              <a:t>     </a:t>
            </a:r>
            <a:r>
              <a:rPr lang="en-GB" sz="4800" dirty="0" smtClean="0"/>
              <a:t>9     0    </a:t>
            </a:r>
            <a:r>
              <a:rPr lang="en-GB" sz="4800" dirty="0" smtClean="0"/>
              <a:t>5</a:t>
            </a:r>
            <a:endParaRPr lang="en-GB" sz="4800" dirty="0"/>
          </a:p>
          <a:p>
            <a:pPr marL="571500" indent="-571500">
              <a:buFontTx/>
              <a:buChar char="-"/>
            </a:pPr>
            <a:r>
              <a:rPr lang="en-GB" sz="4800" u="sng" dirty="0" smtClean="0"/>
              <a:t> 7     3    </a:t>
            </a:r>
            <a:r>
              <a:rPr lang="en-GB" sz="4800" u="sng" dirty="0" smtClean="0"/>
              <a:t>6 </a:t>
            </a:r>
            <a:endParaRPr lang="en-GB" sz="4800" u="sng" dirty="0" smtClean="0"/>
          </a:p>
          <a:p>
            <a:r>
              <a:rPr lang="en-GB" sz="4800" u="sng" dirty="0"/>
              <a:t> </a:t>
            </a:r>
            <a:r>
              <a:rPr lang="en-GB" sz="4800" u="sng" dirty="0" smtClean="0"/>
              <a:t>     1    </a:t>
            </a:r>
            <a:r>
              <a:rPr lang="en-GB" sz="4800" u="sng" dirty="0" smtClean="0"/>
              <a:t>6    </a:t>
            </a:r>
            <a:r>
              <a:rPr lang="en-GB" sz="4800" u="sng" dirty="0" smtClean="0"/>
              <a:t>9                      </a:t>
            </a:r>
            <a:endParaRPr lang="en-GB" sz="48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4389120" y="20722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618411" y="2212981"/>
            <a:ext cx="339634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52031" y="20925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8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253294" y="20925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cxnSp>
        <p:nvCxnSpPr>
          <p:cNvPr id="8" name="Straight Connector 7"/>
          <p:cNvCxnSpPr>
            <a:stCxn id="10" idx="3"/>
          </p:cNvCxnSpPr>
          <p:nvPr/>
        </p:nvCxnSpPr>
        <p:spPr>
          <a:xfrm>
            <a:off x="4539963" y="2256915"/>
            <a:ext cx="366380" cy="3146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38277" y="20722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9</a:t>
            </a:r>
            <a:endParaRPr lang="en-GB" dirty="0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96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43"/>
    </mc:Choice>
    <mc:Fallback>
      <p:transition spd="slow" advTm="101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8229" y="1319349"/>
            <a:ext cx="502092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 smtClean="0">
                <a:cs typeface="Arial" panose="020B0604020202020204" pitchFamily="34" charset="0"/>
              </a:rPr>
              <a:t>489 – 297 =</a:t>
            </a: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2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57"/>
    </mc:Choice>
    <mc:Fallback xmlns="">
      <p:transition spd="slow" advTm="52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3828" y="1201783"/>
            <a:ext cx="52643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accent1"/>
                </a:solidFill>
              </a:rPr>
              <a:t>     H      T     U </a:t>
            </a:r>
          </a:p>
          <a:p>
            <a:r>
              <a:rPr lang="en-GB" sz="4000" dirty="0" smtClean="0"/>
              <a:t>     4      8      9</a:t>
            </a:r>
          </a:p>
          <a:p>
            <a:pPr marL="571500" indent="-571500">
              <a:buFontTx/>
              <a:buChar char="-"/>
            </a:pPr>
            <a:r>
              <a:rPr lang="en-GB" sz="4000" u="sng" dirty="0" smtClean="0"/>
              <a:t>2      9      7</a:t>
            </a:r>
          </a:p>
          <a:p>
            <a:r>
              <a:rPr lang="en-GB" sz="4000" u="sng" dirty="0" smtClean="0"/>
              <a:t>                      2 </a:t>
            </a:r>
            <a:endParaRPr lang="en-GB" sz="40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322947" y="18145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284617" y="18810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494935" y="2065717"/>
            <a:ext cx="325951" cy="236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2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203"/>
    </mc:Choice>
    <mc:Fallback xmlns="">
      <p:transition spd="slow" advTm="632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3828" y="1201783"/>
            <a:ext cx="52643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accent1"/>
                </a:solidFill>
              </a:rPr>
              <a:t>     H      T     U </a:t>
            </a:r>
          </a:p>
          <a:p>
            <a:r>
              <a:rPr lang="en-GB" sz="4000" dirty="0" smtClean="0"/>
              <a:t>     4      8      9</a:t>
            </a:r>
          </a:p>
          <a:p>
            <a:pPr marL="571500" indent="-571500">
              <a:buFontTx/>
              <a:buChar char="-"/>
            </a:pPr>
            <a:r>
              <a:rPr lang="en-GB" sz="4000" u="sng" dirty="0" smtClean="0"/>
              <a:t>2      9      7</a:t>
            </a:r>
          </a:p>
          <a:p>
            <a:r>
              <a:rPr lang="en-GB" sz="4000" u="sng" dirty="0" smtClean="0"/>
              <a:t>     1       9      2 </a:t>
            </a:r>
            <a:endParaRPr lang="en-GB" sz="40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322947" y="18145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284617" y="18810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494935" y="2065717"/>
            <a:ext cx="325951" cy="236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6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04"/>
    </mc:Choice>
    <mc:Fallback xmlns="">
      <p:transition spd="slow" advTm="125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2548" y="1933302"/>
            <a:ext cx="50209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 smtClean="0"/>
              <a:t>836 – 579 =</a:t>
            </a:r>
            <a:endParaRPr lang="en-GB" sz="8000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36"/>
    </mc:Choice>
    <mc:Fallback xmlns="">
      <p:transition spd="slow" advTm="73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2606" y="1261293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             </a:t>
            </a:r>
            <a:r>
              <a:rPr lang="en-GB" sz="5400" dirty="0" smtClean="0">
                <a:solidFill>
                  <a:schemeClr val="accent1"/>
                </a:solidFill>
              </a:rPr>
              <a:t>H      T      U </a:t>
            </a:r>
            <a:endParaRPr lang="en-GB" sz="5400" dirty="0">
              <a:solidFill>
                <a:schemeClr val="accent1"/>
              </a:solidFill>
            </a:endParaRPr>
          </a:p>
          <a:p>
            <a:r>
              <a:rPr lang="en-GB" sz="5400" dirty="0" smtClean="0"/>
              <a:t>     8      3      6</a:t>
            </a:r>
          </a:p>
          <a:p>
            <a:r>
              <a:rPr lang="en-GB" sz="5400" u="sng" dirty="0" smtClean="0"/>
              <a:t> -   5      7      8</a:t>
            </a:r>
            <a:endParaRPr lang="en-GB" sz="5400" u="sng" dirty="0"/>
          </a:p>
          <a:p>
            <a:r>
              <a:rPr lang="en-GB" sz="5400" u="sng" dirty="0"/>
              <a:t>                     </a:t>
            </a:r>
            <a:r>
              <a:rPr lang="en-GB" sz="5400" u="sng" dirty="0" smtClean="0"/>
              <a:t> 8</a:t>
            </a:r>
            <a:endParaRPr lang="en-GB" sz="54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5577840" y="22076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41371" y="2299061"/>
            <a:ext cx="483326" cy="470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12151" y="21143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9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930"/>
    </mc:Choice>
    <mc:Fallback xmlns="">
      <p:transition spd="slow" advTm="629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2606" y="1261293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             </a:t>
            </a:r>
            <a:r>
              <a:rPr lang="en-GB" sz="5400" dirty="0" smtClean="0">
                <a:solidFill>
                  <a:schemeClr val="accent1"/>
                </a:solidFill>
              </a:rPr>
              <a:t>H      T      U </a:t>
            </a:r>
            <a:endParaRPr lang="en-GB" sz="5400" dirty="0">
              <a:solidFill>
                <a:schemeClr val="accent1"/>
              </a:solidFill>
            </a:endParaRPr>
          </a:p>
          <a:p>
            <a:r>
              <a:rPr lang="en-GB" sz="5400" dirty="0" smtClean="0"/>
              <a:t>     8      3      6</a:t>
            </a:r>
          </a:p>
          <a:p>
            <a:r>
              <a:rPr lang="en-GB" sz="5400" u="sng" dirty="0" smtClean="0"/>
              <a:t> -   5      7      8</a:t>
            </a:r>
            <a:endParaRPr lang="en-GB" sz="5400" u="sng" dirty="0"/>
          </a:p>
          <a:p>
            <a:r>
              <a:rPr lang="en-GB" sz="5400" u="sng" dirty="0"/>
              <a:t>                     </a:t>
            </a:r>
            <a:r>
              <a:rPr lang="en-GB" sz="5400" u="sng" dirty="0" smtClean="0"/>
              <a:t> 8</a:t>
            </a:r>
            <a:endParaRPr lang="en-GB" sz="54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5577840" y="22076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41371" y="2299061"/>
            <a:ext cx="483326" cy="470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12151" y="21143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061308" y="21247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120235" y="2299061"/>
            <a:ext cx="526090" cy="537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28689" y="22076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7</a:t>
            </a:r>
            <a:endParaRPr lang="en-GB" dirty="0"/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1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49"/>
    </mc:Choice>
    <mc:Fallback xmlns="">
      <p:transition spd="slow" advTm="170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2606" y="1261293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             </a:t>
            </a:r>
            <a:r>
              <a:rPr lang="en-GB" sz="5400" dirty="0" smtClean="0">
                <a:solidFill>
                  <a:schemeClr val="accent1"/>
                </a:solidFill>
              </a:rPr>
              <a:t>H      T      U </a:t>
            </a:r>
            <a:endParaRPr lang="en-GB" sz="5400" dirty="0">
              <a:solidFill>
                <a:schemeClr val="accent1"/>
              </a:solidFill>
            </a:endParaRPr>
          </a:p>
          <a:p>
            <a:r>
              <a:rPr lang="en-GB" sz="5400" dirty="0" smtClean="0"/>
              <a:t>     8      3      6</a:t>
            </a:r>
          </a:p>
          <a:p>
            <a:r>
              <a:rPr lang="en-GB" sz="5400" u="sng" dirty="0" smtClean="0"/>
              <a:t> -   5      7      8</a:t>
            </a:r>
            <a:endParaRPr lang="en-GB" sz="5400" u="sng" dirty="0"/>
          </a:p>
          <a:p>
            <a:r>
              <a:rPr lang="en-GB" sz="5400" u="sng" dirty="0"/>
              <a:t>   </a:t>
            </a:r>
            <a:r>
              <a:rPr lang="en-GB" sz="5400" u="sng" dirty="0" smtClean="0"/>
              <a:t> 2       5       8</a:t>
            </a:r>
            <a:endParaRPr lang="en-GB" sz="54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5577840" y="22076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41371" y="2299061"/>
            <a:ext cx="483326" cy="470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12151" y="21143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061308" y="21247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120235" y="2299061"/>
            <a:ext cx="526090" cy="537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28689" y="22076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7</a:t>
            </a:r>
            <a:endParaRPr lang="en-GB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5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24"/>
    </mc:Choice>
    <mc:Fallback xmlns="">
      <p:transition spd="slow" advTm="69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0846" y="1854925"/>
            <a:ext cx="50209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 smtClean="0"/>
              <a:t>905 – 736 =</a:t>
            </a:r>
            <a:endParaRPr lang="en-GB" sz="80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3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13"/>
    </mc:Choice>
    <mc:Fallback xmlns="">
      <p:transition spd="slow" advTm="130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69</TotalTime>
  <Words>181</Words>
  <Application>Microsoft Office PowerPoint</Application>
  <PresentationFormat>Widescreen</PresentationFormat>
  <Paragraphs>64</Paragraphs>
  <Slides>13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Retrospect</vt:lpstr>
      <vt:lpstr>Guidance on how to subtract 3 digit from 3 digits using the standard written method.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 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Peters</dc:creator>
  <cp:lastModifiedBy>Jane Peters</cp:lastModifiedBy>
  <cp:revision>7</cp:revision>
  <dcterms:created xsi:type="dcterms:W3CDTF">2020-05-18T09:38:32Z</dcterms:created>
  <dcterms:modified xsi:type="dcterms:W3CDTF">2020-05-18T10:49:35Z</dcterms:modified>
</cp:coreProperties>
</file>