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6" r:id="rId3"/>
    <p:sldId id="257" r:id="rId4"/>
    <p:sldId id="302" r:id="rId5"/>
    <p:sldId id="286" r:id="rId6"/>
    <p:sldId id="279" r:id="rId7"/>
    <p:sldId id="303" r:id="rId8"/>
    <p:sldId id="284" r:id="rId9"/>
    <p:sldId id="278" r:id="rId10"/>
    <p:sldId id="289" r:id="rId11"/>
    <p:sldId id="300" r:id="rId12"/>
    <p:sldId id="304" r:id="rId13"/>
    <p:sldId id="305" r:id="rId14"/>
    <p:sldId id="267" r:id="rId15"/>
    <p:sldId id="259" r:id="rId16"/>
    <p:sldId id="275"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66FF"/>
    <a:srgbClr val="FF3399"/>
    <a:srgbClr val="80008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43" autoAdjust="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844366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882259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37454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689692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86025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3738341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21130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12124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D550D9-5F6D-49D8-A40F-9FC76000F49F}"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422117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D550D9-5F6D-49D8-A40F-9FC76000F49F}"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3884130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D550D9-5F6D-49D8-A40F-9FC76000F49F}"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93006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D550D9-5F6D-49D8-A40F-9FC76000F49F}" type="datetimeFigureOut">
              <a:rPr lang="en-GB" smtClean="0"/>
              <a:t>18/05/2020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175682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D550D9-5F6D-49D8-A40F-9FC76000F49F}" type="datetimeFigureOut">
              <a:rPr lang="en-GB" smtClean="0"/>
              <a:t>18/05/2020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3092646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D550D9-5F6D-49D8-A40F-9FC76000F49F}" type="datetimeFigureOut">
              <a:rPr lang="en-GB" smtClean="0"/>
              <a:t>18/05/2020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190774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D550D9-5F6D-49D8-A40F-9FC76000F49F}"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946495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AD550D9-5F6D-49D8-A40F-9FC76000F49F}"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29EE0A-CAF0-4AEE-85D6-B1EE25341FA2}" type="slidenum">
              <a:rPr lang="en-GB" smtClean="0"/>
              <a:t>‹#›</a:t>
            </a:fld>
            <a:endParaRPr lang="en-GB"/>
          </a:p>
        </p:txBody>
      </p:sp>
    </p:spTree>
    <p:extLst>
      <p:ext uri="{BB962C8B-B14F-4D97-AF65-F5344CB8AC3E}">
        <p14:creationId xmlns:p14="http://schemas.microsoft.com/office/powerpoint/2010/main" val="234387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D550D9-5F6D-49D8-A40F-9FC76000F49F}" type="datetimeFigureOut">
              <a:rPr lang="en-GB" smtClean="0"/>
              <a:t>18/05/2020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129EE0A-CAF0-4AEE-85D6-B1EE25341FA2}" type="slidenum">
              <a:rPr lang="en-GB" smtClean="0"/>
              <a:t>‹#›</a:t>
            </a:fld>
            <a:endParaRPr lang="en-GB"/>
          </a:p>
        </p:txBody>
      </p:sp>
    </p:spTree>
    <p:extLst>
      <p:ext uri="{BB962C8B-B14F-4D97-AF65-F5344CB8AC3E}">
        <p14:creationId xmlns:p14="http://schemas.microsoft.com/office/powerpoint/2010/main" val="3804771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hyperlink" Target="https://www.scottish-orienteering.org/lets-get-started-orienteeri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user/mosetsanagape/videos" TargetMode="External"/><Relationship Id="rId2" Type="http://schemas.openxmlformats.org/officeDocument/2006/relationships/hyperlink" Target="https://www.youtube.com/user/CosmicKidsYoga" TargetMode="External"/><Relationship Id="rId1" Type="http://schemas.openxmlformats.org/officeDocument/2006/relationships/slideLayout" Target="../slideLayouts/slideLayout7.xml"/><Relationship Id="rId4" Type="http://schemas.openxmlformats.org/officeDocument/2006/relationships/hyperlink" Target="https://app.gonoodle.com/channels/zumba-kids"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CvF9AEe-ozc"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scottishopera.us14.list-manage.com/track/click?u=e22f567381737e921e1f0663e&amp;id=54b7ecf400&amp;e=6ebd889d3b"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574" y="984386"/>
            <a:ext cx="8221163" cy="3750083"/>
          </a:xfrm>
        </p:spPr>
        <p:txBody>
          <a:bodyPr>
            <a:normAutofit/>
          </a:bodyPr>
          <a:lstStyle/>
          <a:p>
            <a:r>
              <a:rPr lang="en-GB" b="1" dirty="0"/>
              <a:t>P5 WEEKLY DIARY </a:t>
            </a:r>
            <a:br>
              <a:rPr lang="en-GB" b="1" dirty="0"/>
            </a:br>
            <a:r>
              <a:rPr lang="en-GB" b="1" dirty="0"/>
              <a:t> WEEK COMMENCING </a:t>
            </a:r>
            <a:br>
              <a:rPr lang="en-GB" b="1" dirty="0"/>
            </a:br>
            <a:r>
              <a:rPr lang="en-GB" b="1" dirty="0">
                <a:solidFill>
                  <a:schemeClr val="tx1"/>
                </a:solidFill>
              </a:rPr>
              <a:t>Monday 18</a:t>
            </a:r>
            <a:r>
              <a:rPr lang="en-GB" b="1" baseline="30000" dirty="0">
                <a:solidFill>
                  <a:schemeClr val="tx1"/>
                </a:solidFill>
              </a:rPr>
              <a:t>th</a:t>
            </a:r>
            <a:r>
              <a:rPr lang="en-GB" b="1" dirty="0">
                <a:solidFill>
                  <a:schemeClr val="tx1"/>
                </a:solidFill>
              </a:rPr>
              <a:t> May 2020</a:t>
            </a:r>
            <a:r>
              <a:rPr lang="en-GB" dirty="0"/>
              <a:t/>
            </a:r>
            <a:br>
              <a:rPr lang="en-GB" dirty="0"/>
            </a:br>
            <a:endParaRPr lang="en-GB" dirty="0"/>
          </a:p>
        </p:txBody>
      </p:sp>
    </p:spTree>
    <p:extLst>
      <p:ext uri="{BB962C8B-B14F-4D97-AF65-F5344CB8AC3E}">
        <p14:creationId xmlns:p14="http://schemas.microsoft.com/office/powerpoint/2010/main" val="1627837505"/>
      </p:ext>
    </p:extLst>
  </p:cSld>
  <p:clrMapOvr>
    <a:masterClrMapping/>
  </p:clrMapOvr>
  <mc:AlternateContent xmlns:mc="http://schemas.openxmlformats.org/markup-compatibility/2006" xmlns:p14="http://schemas.microsoft.com/office/powerpoint/2010/main">
    <mc:Choice Requires="p14">
      <p:transition spd="slow" p14:dur="2000" advTm="12955"/>
    </mc:Choice>
    <mc:Fallback xmlns="">
      <p:transition spd="slow" advTm="1295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011" y="248194"/>
            <a:ext cx="8786949" cy="6555641"/>
          </a:xfrm>
          <a:prstGeom prst="rect">
            <a:avLst/>
          </a:prstGeom>
          <a:noFill/>
        </p:spPr>
        <p:txBody>
          <a:bodyPr wrap="square" rtlCol="0">
            <a:spAutoFit/>
          </a:bodyPr>
          <a:lstStyle/>
          <a:p>
            <a:r>
              <a:rPr lang="en-GB" sz="3600" b="1" dirty="0">
                <a:solidFill>
                  <a:schemeClr val="accent3"/>
                </a:solidFill>
                <a:latin typeface="Comic Sans MS" panose="030F0702030302020204" pitchFamily="66" charset="0"/>
                <a:ea typeface="Calibri" panose="020F0502020204030204" pitchFamily="34" charset="0"/>
                <a:cs typeface="Times New Roman" panose="02020603050405020304" pitchFamily="18" charset="0"/>
              </a:rPr>
              <a:t>NUMERACY</a:t>
            </a:r>
          </a:p>
          <a:p>
            <a:r>
              <a:rPr lang="en-GB" sz="3600" u="sng" dirty="0">
                <a:latin typeface="Comic Sans MS" panose="030F0702030302020204" pitchFamily="66" charset="0"/>
              </a:rPr>
              <a:t>Beetles and Butterflies</a:t>
            </a:r>
          </a:p>
          <a:p>
            <a:endParaRPr lang="en-GB" sz="3600" u="sng" dirty="0">
              <a:latin typeface="Comic Sans MS" panose="030F0702030302020204" pitchFamily="66" charset="0"/>
            </a:endParaRPr>
          </a:p>
          <a:p>
            <a:pPr marL="514350" indent="-514350">
              <a:buFont typeface="+mj-lt"/>
              <a:buAutoNum type="arabicPeriod"/>
            </a:pPr>
            <a:r>
              <a:rPr lang="en-GB" sz="2400" dirty="0">
                <a:latin typeface="Comic Sans MS" panose="030F0702030302020204" pitchFamily="66" charset="0"/>
              </a:rPr>
              <a:t>Please look at the guidance PP – Subtracting 3 digit numbers. </a:t>
            </a:r>
          </a:p>
          <a:p>
            <a:pPr marL="514350" indent="-514350">
              <a:buFont typeface="+mj-lt"/>
              <a:buAutoNum type="arabicPeriod"/>
            </a:pPr>
            <a:endParaRPr lang="en-GB" sz="2400" dirty="0">
              <a:latin typeface="Comic Sans MS" panose="030F0702030302020204" pitchFamily="66" charset="0"/>
            </a:endParaRPr>
          </a:p>
          <a:p>
            <a:pPr marL="514350" indent="-514350">
              <a:buFont typeface="+mj-lt"/>
              <a:buAutoNum type="arabicPeriod"/>
            </a:pPr>
            <a:r>
              <a:rPr lang="en-GB" sz="2400" dirty="0">
                <a:latin typeface="Comic Sans MS" panose="030F0702030302020204" pitchFamily="66" charset="0"/>
              </a:rPr>
              <a:t>Complete the Subtraction Worksheets 1 and 2 (subtracting using the standard written method).  </a:t>
            </a:r>
          </a:p>
          <a:p>
            <a:pPr marL="514350" indent="-514350">
              <a:buFont typeface="+mj-lt"/>
              <a:buAutoNum type="arabicPeriod"/>
            </a:pPr>
            <a:endParaRPr lang="en-GB" sz="2400" dirty="0">
              <a:latin typeface="Comic Sans MS" panose="030F0702030302020204" pitchFamily="66" charset="0"/>
            </a:endParaRPr>
          </a:p>
          <a:p>
            <a:pPr marL="514350" indent="-514350">
              <a:buFont typeface="+mj-lt"/>
              <a:buAutoNum type="arabicPeriod"/>
            </a:pPr>
            <a:r>
              <a:rPr lang="en-GB" sz="2400" dirty="0">
                <a:latin typeface="Comic Sans MS" panose="030F0702030302020204" pitchFamily="66" charset="0"/>
              </a:rPr>
              <a:t>Complete the first three pages from the Addition and </a:t>
            </a:r>
          </a:p>
          <a:p>
            <a:r>
              <a:rPr lang="en-GB" sz="2400" dirty="0">
                <a:latin typeface="Comic Sans MS" panose="030F0702030302020204" pitchFamily="66" charset="0"/>
              </a:rPr>
              <a:t>      Subtraction Workbook, the Large Numbers Addition </a:t>
            </a:r>
          </a:p>
          <a:p>
            <a:r>
              <a:rPr lang="en-GB" sz="2400" dirty="0">
                <a:latin typeface="Comic Sans MS" panose="030F0702030302020204" pitchFamily="66" charset="0"/>
              </a:rPr>
              <a:t>      Worksheet, the Missing Number 3 digit Addition     </a:t>
            </a:r>
          </a:p>
          <a:p>
            <a:r>
              <a:rPr lang="en-GB" sz="2400" dirty="0">
                <a:latin typeface="Comic Sans MS" panose="030F0702030302020204" pitchFamily="66" charset="0"/>
              </a:rPr>
              <a:t>      Worksheet and the Addition Pyramids Worksheet 1.  </a:t>
            </a:r>
          </a:p>
          <a:p>
            <a:pPr marL="742950" indent="-742950">
              <a:buFont typeface="+mj-lt"/>
              <a:buAutoNum type="arabicPeriod"/>
            </a:pPr>
            <a:endParaRPr lang="en-GB" sz="3600" dirty="0">
              <a:latin typeface="Comic Sans MS" panose="030F0702030302020204" pitchFamily="66" charset="0"/>
            </a:endParaRPr>
          </a:p>
          <a:p>
            <a:r>
              <a:rPr lang="en-GB" sz="3600" dirty="0">
                <a:latin typeface="Comic Sans MS" panose="030F0702030302020204" pitchFamily="66" charset="0"/>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8279670"/>
      </p:ext>
    </p:extLst>
  </p:cSld>
  <p:clrMapOvr>
    <a:masterClrMapping/>
  </p:clrMapOvr>
  <mc:AlternateContent xmlns:mc="http://schemas.openxmlformats.org/markup-compatibility/2006">
    <mc:Choice xmlns:p14="http://schemas.microsoft.com/office/powerpoint/2010/main" Requires="p14">
      <p:transition spd="slow" p14:dur="2000" advTm="70559"/>
    </mc:Choice>
    <mc:Fallback>
      <p:transition spd="slow" advTm="7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715" y="0"/>
            <a:ext cx="10728960" cy="7371249"/>
          </a:xfrm>
          <a:prstGeom prst="rect">
            <a:avLst/>
          </a:prstGeom>
          <a:noFill/>
        </p:spPr>
        <p:txBody>
          <a:bodyPr wrap="square" rtlCol="0">
            <a:spAutoFit/>
          </a:bodyPr>
          <a:lstStyle/>
          <a:p>
            <a:r>
              <a:rPr lang="en-GB" sz="4000" b="1" dirty="0">
                <a:solidFill>
                  <a:schemeClr val="accent3"/>
                </a:solidFill>
                <a:latin typeface="Comic Sans MS" panose="030F0702030302020204" pitchFamily="66" charset="0"/>
                <a:ea typeface="Calibri" panose="020F0502020204030204" pitchFamily="34" charset="0"/>
                <a:cs typeface="Times New Roman" panose="02020603050405020304" pitchFamily="18" charset="0"/>
              </a:rPr>
              <a:t>NUMERACY</a:t>
            </a:r>
          </a:p>
          <a:p>
            <a:r>
              <a:rPr lang="en-GB" sz="1400" b="1" dirty="0">
                <a:latin typeface="Comic Sans MS" panose="030F0702030302020204" pitchFamily="66" charset="0"/>
              </a:rPr>
              <a:t>H5 page 13 and 14 </a:t>
            </a:r>
          </a:p>
          <a:p>
            <a:endParaRPr lang="en-GB" sz="2800" b="1" dirty="0">
              <a:latin typeface="Comic Sans MS" panose="030F0702030302020204" pitchFamily="66" charset="0"/>
            </a:endParaRPr>
          </a:p>
          <a:p>
            <a:r>
              <a:rPr lang="en-GB" sz="2800" b="1" dirty="0">
                <a:latin typeface="Comic Sans MS" panose="030F0702030302020204" pitchFamily="66" charset="0"/>
              </a:rPr>
              <a:t>BEES</a:t>
            </a:r>
          </a:p>
          <a:p>
            <a:endParaRPr lang="en-GB" dirty="0">
              <a:latin typeface="Comic Sans MS" panose="030F0702030302020204" pitchFamily="66" charset="0"/>
            </a:endParaRPr>
          </a:p>
          <a:p>
            <a:r>
              <a:rPr lang="en-GB" dirty="0">
                <a:latin typeface="Comic Sans MS" panose="030F0702030302020204" pitchFamily="66" charset="0"/>
              </a:rPr>
              <a:t>LI – I can add 3 digit plus 2 digit</a:t>
            </a:r>
          </a:p>
          <a:p>
            <a:endParaRPr lang="en-GB" dirty="0">
              <a:latin typeface="Comic Sans MS" panose="030F0702030302020204" pitchFamily="66" charset="0"/>
            </a:endParaRPr>
          </a:p>
          <a:p>
            <a:r>
              <a:rPr lang="en-GB" dirty="0">
                <a:latin typeface="Comic Sans MS" panose="030F0702030302020204" pitchFamily="66" charset="0"/>
              </a:rPr>
              <a:t>                                               </a:t>
            </a:r>
            <a:r>
              <a:rPr lang="en-GB" sz="3600" dirty="0">
                <a:latin typeface="Comic Sans MS" panose="030F0702030302020204" pitchFamily="66" charset="0"/>
              </a:rPr>
              <a:t>2 8 4</a:t>
            </a:r>
          </a:p>
          <a:p>
            <a:r>
              <a:rPr lang="en-GB" sz="3600" dirty="0">
                <a:latin typeface="Comic Sans MS" panose="030F0702030302020204" pitchFamily="66" charset="0"/>
              </a:rPr>
              <a:t>                     </a:t>
            </a:r>
            <a:r>
              <a:rPr lang="en-GB" sz="3600" u="sng" dirty="0">
                <a:latin typeface="Comic Sans MS" panose="030F0702030302020204" pitchFamily="66" charset="0"/>
              </a:rPr>
              <a:t>+    2 9</a:t>
            </a:r>
          </a:p>
          <a:p>
            <a:r>
              <a:rPr lang="en-GB" sz="3600" dirty="0">
                <a:latin typeface="Comic Sans MS" panose="030F0702030302020204" pitchFamily="66" charset="0"/>
              </a:rPr>
              <a:t>                       </a:t>
            </a:r>
            <a:r>
              <a:rPr lang="en-GB" sz="3600" u="sng" dirty="0">
                <a:latin typeface="Comic Sans MS" panose="030F0702030302020204" pitchFamily="66" charset="0"/>
              </a:rPr>
              <a:t>3  1 3</a:t>
            </a:r>
          </a:p>
          <a:p>
            <a:r>
              <a:rPr lang="en-GB" sz="1200" dirty="0">
                <a:solidFill>
                  <a:srgbClr val="FF3300"/>
                </a:solidFill>
                <a:latin typeface="Comic Sans MS" panose="030F0702030302020204" pitchFamily="66" charset="0"/>
              </a:rPr>
              <a:t>                                                                    1         1</a:t>
            </a:r>
            <a:endParaRPr lang="en-GB" sz="1200" u="sng" dirty="0">
              <a:latin typeface="Comic Sans MS" panose="030F0702030302020204" pitchFamily="66" charset="0"/>
            </a:endParaRPr>
          </a:p>
          <a:p>
            <a:endParaRPr lang="en-GB" sz="1100" dirty="0">
              <a:solidFill>
                <a:srgbClr val="FF3300"/>
              </a:solidFill>
              <a:latin typeface="Comic Sans MS" panose="030F0702030302020204" pitchFamily="66" charset="0"/>
            </a:endParaRPr>
          </a:p>
          <a:p>
            <a:endParaRPr lang="en-GB" sz="1100" dirty="0">
              <a:solidFill>
                <a:srgbClr val="FF3300"/>
              </a:solidFill>
              <a:latin typeface="Comic Sans MS" panose="030F0702030302020204" pitchFamily="66" charset="0"/>
            </a:endParaRPr>
          </a:p>
          <a:p>
            <a:endParaRPr lang="en-GB" sz="1100" dirty="0">
              <a:solidFill>
                <a:srgbClr val="FF3300"/>
              </a:solidFill>
              <a:latin typeface="Comic Sans MS" panose="030F0702030302020204" pitchFamily="66" charset="0"/>
            </a:endParaRPr>
          </a:p>
          <a:p>
            <a:r>
              <a:rPr lang="en-GB" sz="3600" dirty="0">
                <a:latin typeface="Comic Sans MS" panose="030F0702030302020204" pitchFamily="66" charset="0"/>
              </a:rPr>
              <a:t>                        2 8 4</a:t>
            </a:r>
          </a:p>
          <a:p>
            <a:r>
              <a:rPr lang="en-GB" sz="3600" dirty="0">
                <a:latin typeface="Comic Sans MS" panose="030F0702030302020204" pitchFamily="66" charset="0"/>
              </a:rPr>
              <a:t>                     </a:t>
            </a:r>
            <a:r>
              <a:rPr lang="en-GB" sz="3600" u="sng" dirty="0">
                <a:latin typeface="Comic Sans MS" panose="030F0702030302020204" pitchFamily="66" charset="0"/>
              </a:rPr>
              <a:t>+  </a:t>
            </a:r>
            <a:r>
              <a:rPr lang="en-GB" sz="3600" u="sng" dirty="0">
                <a:solidFill>
                  <a:srgbClr val="FF3300"/>
                </a:solidFill>
                <a:latin typeface="Comic Sans MS" panose="030F0702030302020204" pitchFamily="66" charset="0"/>
              </a:rPr>
              <a:t>0</a:t>
            </a:r>
            <a:r>
              <a:rPr lang="en-GB" sz="3600" u="sng" dirty="0">
                <a:latin typeface="Comic Sans MS" panose="030F0702030302020204" pitchFamily="66" charset="0"/>
              </a:rPr>
              <a:t> 2 9</a:t>
            </a:r>
          </a:p>
          <a:p>
            <a:r>
              <a:rPr lang="en-GB" sz="3600" dirty="0">
                <a:latin typeface="Comic Sans MS" panose="030F0702030302020204" pitchFamily="66" charset="0"/>
              </a:rPr>
              <a:t>                        </a:t>
            </a:r>
            <a:r>
              <a:rPr lang="en-GB" sz="3600" u="sng" dirty="0">
                <a:latin typeface="Comic Sans MS" panose="030F0702030302020204" pitchFamily="66" charset="0"/>
              </a:rPr>
              <a:t>3  1 3</a:t>
            </a:r>
          </a:p>
          <a:p>
            <a:r>
              <a:rPr lang="en-GB" sz="1200" dirty="0">
                <a:solidFill>
                  <a:srgbClr val="FF3300"/>
                </a:solidFill>
                <a:latin typeface="Comic Sans MS" panose="030F0702030302020204" pitchFamily="66" charset="0"/>
              </a:rPr>
              <a:t>                                                                       1         1</a:t>
            </a:r>
          </a:p>
          <a:p>
            <a:endParaRPr lang="en-GB" sz="3600" dirty="0">
              <a:latin typeface="Comic Sans MS" panose="030F0702030302020204" pitchFamily="66"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828" y="457199"/>
            <a:ext cx="2293646" cy="188958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291574"/>
      </p:ext>
    </p:extLst>
  </p:cSld>
  <p:clrMapOvr>
    <a:masterClrMapping/>
  </p:clrMapOvr>
  <mc:AlternateContent xmlns:mc="http://schemas.openxmlformats.org/markup-compatibility/2006">
    <mc:Choice xmlns:p14="http://schemas.microsoft.com/office/powerpoint/2010/main" Requires="p14">
      <p:transition spd="slow" p14:dur="2000" advTm="86574"/>
    </mc:Choice>
    <mc:Fallback>
      <p:transition spd="slow" advTm="86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412" y="457199"/>
            <a:ext cx="10728960" cy="6294031"/>
          </a:xfrm>
          <a:prstGeom prst="rect">
            <a:avLst/>
          </a:prstGeom>
          <a:noFill/>
        </p:spPr>
        <p:txBody>
          <a:bodyPr wrap="square" rtlCol="0">
            <a:spAutoFit/>
          </a:bodyPr>
          <a:lstStyle/>
          <a:p>
            <a:r>
              <a:rPr lang="en-GB" sz="4000" b="1" dirty="0">
                <a:latin typeface="Comic Sans MS" panose="030F0702030302020204" pitchFamily="66" charset="0"/>
              </a:rPr>
              <a:t>BEES</a:t>
            </a:r>
          </a:p>
          <a:p>
            <a:endParaRPr lang="en-GB" dirty="0">
              <a:latin typeface="Comic Sans MS" panose="030F0702030302020204" pitchFamily="66" charset="0"/>
            </a:endParaRPr>
          </a:p>
          <a:p>
            <a:r>
              <a:rPr lang="en-GB" dirty="0">
                <a:latin typeface="Comic Sans MS" panose="030F0702030302020204" pitchFamily="66" charset="0"/>
              </a:rPr>
              <a:t>LI – I can add 3 digit plus 2 digit</a:t>
            </a:r>
          </a:p>
          <a:p>
            <a:endParaRPr lang="en-GB" dirty="0">
              <a:latin typeface="Comic Sans MS" panose="030F0702030302020204" pitchFamily="66" charset="0"/>
            </a:endParaRPr>
          </a:p>
          <a:p>
            <a:r>
              <a:rPr lang="en-GB" dirty="0">
                <a:latin typeface="Comic Sans MS" panose="030F0702030302020204" pitchFamily="66" charset="0"/>
              </a:rPr>
              <a:t>                                               </a:t>
            </a:r>
            <a:r>
              <a:rPr lang="en-GB" sz="3600" dirty="0">
                <a:latin typeface="Comic Sans MS" panose="030F0702030302020204" pitchFamily="66" charset="0"/>
              </a:rPr>
              <a:t>4 8 5</a:t>
            </a:r>
          </a:p>
          <a:p>
            <a:r>
              <a:rPr lang="en-GB" sz="3600" dirty="0">
                <a:latin typeface="Comic Sans MS" panose="030F0702030302020204" pitchFamily="66" charset="0"/>
              </a:rPr>
              <a:t>                     </a:t>
            </a:r>
            <a:r>
              <a:rPr lang="en-GB" sz="3600" u="sng" dirty="0">
                <a:latin typeface="Comic Sans MS" panose="030F0702030302020204" pitchFamily="66" charset="0"/>
              </a:rPr>
              <a:t>+    3 9</a:t>
            </a:r>
          </a:p>
          <a:p>
            <a:r>
              <a:rPr lang="en-GB" sz="3600" dirty="0">
                <a:latin typeface="Comic Sans MS" panose="030F0702030302020204" pitchFamily="66" charset="0"/>
              </a:rPr>
              <a:t>                       </a:t>
            </a:r>
            <a:r>
              <a:rPr lang="en-GB" sz="3600" u="sng" dirty="0">
                <a:latin typeface="Comic Sans MS" panose="030F0702030302020204" pitchFamily="66" charset="0"/>
              </a:rPr>
              <a:t>5 2 4</a:t>
            </a:r>
          </a:p>
          <a:p>
            <a:r>
              <a:rPr lang="en-GB" sz="1200" dirty="0">
                <a:solidFill>
                  <a:srgbClr val="FF3300"/>
                </a:solidFill>
                <a:latin typeface="Comic Sans MS" panose="030F0702030302020204" pitchFamily="66" charset="0"/>
              </a:rPr>
              <a:t>                                                                    1         1</a:t>
            </a:r>
            <a:endParaRPr lang="en-GB" sz="1200" u="sng" dirty="0">
              <a:latin typeface="Comic Sans MS" panose="030F0702030302020204" pitchFamily="66" charset="0"/>
            </a:endParaRPr>
          </a:p>
          <a:p>
            <a:endParaRPr lang="en-GB" sz="1100" dirty="0">
              <a:solidFill>
                <a:srgbClr val="FF3300"/>
              </a:solidFill>
              <a:latin typeface="Comic Sans MS" panose="030F0702030302020204" pitchFamily="66" charset="0"/>
            </a:endParaRPr>
          </a:p>
          <a:p>
            <a:endParaRPr lang="en-GB" sz="1100" dirty="0">
              <a:solidFill>
                <a:srgbClr val="FF3300"/>
              </a:solidFill>
              <a:latin typeface="Comic Sans MS" panose="030F0702030302020204" pitchFamily="66" charset="0"/>
            </a:endParaRPr>
          </a:p>
          <a:p>
            <a:endParaRPr lang="en-GB" sz="1100" dirty="0">
              <a:solidFill>
                <a:srgbClr val="FF3300"/>
              </a:solidFill>
              <a:latin typeface="Comic Sans MS" panose="030F0702030302020204" pitchFamily="66" charset="0"/>
            </a:endParaRPr>
          </a:p>
          <a:p>
            <a:r>
              <a:rPr lang="en-GB" sz="3600" dirty="0">
                <a:latin typeface="Comic Sans MS" panose="030F0702030302020204" pitchFamily="66" charset="0"/>
              </a:rPr>
              <a:t>                        4 8 5</a:t>
            </a:r>
          </a:p>
          <a:p>
            <a:r>
              <a:rPr lang="en-GB" sz="3600" dirty="0">
                <a:latin typeface="Comic Sans MS" panose="030F0702030302020204" pitchFamily="66" charset="0"/>
              </a:rPr>
              <a:t>                     </a:t>
            </a:r>
            <a:r>
              <a:rPr lang="en-GB" sz="3600" u="sng" dirty="0">
                <a:latin typeface="Comic Sans MS" panose="030F0702030302020204" pitchFamily="66" charset="0"/>
              </a:rPr>
              <a:t>+  </a:t>
            </a:r>
            <a:r>
              <a:rPr lang="en-GB" sz="3600" u="sng" dirty="0">
                <a:solidFill>
                  <a:srgbClr val="FF3300"/>
                </a:solidFill>
                <a:latin typeface="Comic Sans MS" panose="030F0702030302020204" pitchFamily="66" charset="0"/>
              </a:rPr>
              <a:t>0</a:t>
            </a:r>
            <a:r>
              <a:rPr lang="en-GB" sz="3600" u="sng" dirty="0">
                <a:latin typeface="Comic Sans MS" panose="030F0702030302020204" pitchFamily="66" charset="0"/>
              </a:rPr>
              <a:t> 3 9</a:t>
            </a:r>
          </a:p>
          <a:p>
            <a:r>
              <a:rPr lang="en-GB" sz="3600" dirty="0">
                <a:latin typeface="Comic Sans MS" panose="030F0702030302020204" pitchFamily="66" charset="0"/>
              </a:rPr>
              <a:t>                        </a:t>
            </a:r>
            <a:r>
              <a:rPr lang="en-GB" sz="3600" u="sng" dirty="0">
                <a:latin typeface="Comic Sans MS" panose="030F0702030302020204" pitchFamily="66" charset="0"/>
              </a:rPr>
              <a:t>5 2 4</a:t>
            </a:r>
          </a:p>
          <a:p>
            <a:r>
              <a:rPr lang="en-GB" sz="1200" dirty="0">
                <a:solidFill>
                  <a:srgbClr val="FF3300"/>
                </a:solidFill>
                <a:latin typeface="Comic Sans MS" panose="030F0702030302020204" pitchFamily="66" charset="0"/>
              </a:rPr>
              <a:t>                                                                       1         1</a:t>
            </a:r>
          </a:p>
          <a:p>
            <a:endParaRPr lang="en-GB" sz="3600" dirty="0">
              <a:latin typeface="Comic Sans MS" panose="030F0702030302020204" pitchFamily="66"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828" y="457199"/>
            <a:ext cx="2293646" cy="188958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5667789"/>
      </p:ext>
    </p:extLst>
  </p:cSld>
  <p:clrMapOvr>
    <a:masterClrMapping/>
  </p:clrMapOvr>
  <mc:AlternateContent xmlns:mc="http://schemas.openxmlformats.org/markup-compatibility/2006">
    <mc:Choice xmlns:p14="http://schemas.microsoft.com/office/powerpoint/2010/main" Requires="p14">
      <p:transition spd="slow" p14:dur="2000" advTm="54363"/>
    </mc:Choice>
    <mc:Fallback>
      <p:transition spd="slow" advTm="5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0412" y="457199"/>
            <a:ext cx="10728960" cy="5047536"/>
          </a:xfrm>
          <a:prstGeom prst="rect">
            <a:avLst/>
          </a:prstGeom>
          <a:noFill/>
        </p:spPr>
        <p:txBody>
          <a:bodyPr wrap="square" rtlCol="0">
            <a:spAutoFit/>
          </a:bodyPr>
          <a:lstStyle/>
          <a:p>
            <a:r>
              <a:rPr lang="en-GB" sz="4000" b="1" dirty="0">
                <a:latin typeface="Comic Sans MS" panose="030F0702030302020204" pitchFamily="66" charset="0"/>
              </a:rPr>
              <a:t>BEES</a:t>
            </a:r>
          </a:p>
          <a:p>
            <a:endParaRPr lang="en-GB" dirty="0">
              <a:latin typeface="Comic Sans MS" panose="030F0702030302020204" pitchFamily="66" charset="0"/>
            </a:endParaRPr>
          </a:p>
          <a:p>
            <a:endParaRPr lang="en-GB" sz="3600" dirty="0">
              <a:latin typeface="Comic Sans MS" panose="030F0702030302020204" pitchFamily="66" charset="0"/>
            </a:endParaRPr>
          </a:p>
          <a:p>
            <a:endParaRPr lang="en-GB" sz="3600" dirty="0">
              <a:latin typeface="Comic Sans MS" panose="030F0702030302020204" pitchFamily="66" charset="0"/>
            </a:endParaRPr>
          </a:p>
          <a:p>
            <a:r>
              <a:rPr lang="en-GB" sz="3200" dirty="0">
                <a:latin typeface="Comic Sans MS" panose="030F0702030302020204" pitchFamily="66" charset="0"/>
              </a:rPr>
              <a:t>Now that you listened to me and read the two </a:t>
            </a:r>
          </a:p>
          <a:p>
            <a:r>
              <a:rPr lang="en-GB" sz="3200" dirty="0">
                <a:latin typeface="Comic Sans MS" panose="030F0702030302020204" pitchFamily="66" charset="0"/>
              </a:rPr>
              <a:t>previous slides, I would like you to complete:</a:t>
            </a:r>
          </a:p>
          <a:p>
            <a:endParaRPr lang="en-GB" sz="3200" dirty="0">
              <a:latin typeface="Comic Sans MS" panose="030F0702030302020204" pitchFamily="66" charset="0"/>
            </a:endParaRPr>
          </a:p>
          <a:p>
            <a:r>
              <a:rPr lang="en-GB" sz="3200" dirty="0">
                <a:latin typeface="Comic Sans MS" panose="030F0702030302020204" pitchFamily="66" charset="0"/>
              </a:rPr>
              <a:t>Page 13 questions: 4, 1 and 3 (in this order)</a:t>
            </a:r>
          </a:p>
          <a:p>
            <a:r>
              <a:rPr lang="en-GB" sz="3200" dirty="0">
                <a:latin typeface="Comic Sans MS" panose="030F0702030302020204" pitchFamily="66" charset="0"/>
              </a:rPr>
              <a:t>Page 14 question 3 only </a:t>
            </a:r>
          </a:p>
          <a:p>
            <a:r>
              <a:rPr lang="en-GB" sz="3200" dirty="0">
                <a:latin typeface="Comic Sans MS" panose="030F0702030302020204" pitchFamily="66" charset="0"/>
              </a:rPr>
              <a:t>Page 14 question 1 (optional)</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828" y="457199"/>
            <a:ext cx="2293646" cy="188958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7247227"/>
      </p:ext>
    </p:extLst>
  </p:cSld>
  <p:clrMapOvr>
    <a:masterClrMapping/>
  </p:clrMapOvr>
  <mc:AlternateContent xmlns:mc="http://schemas.openxmlformats.org/markup-compatibility/2006">
    <mc:Choice xmlns:p14="http://schemas.microsoft.com/office/powerpoint/2010/main" Requires="p14">
      <p:transition spd="slow" p14:dur="2000" advTm="41331"/>
    </mc:Choice>
    <mc:Fallback>
      <p:transition spd="slow" advTm="4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258" y="193593"/>
            <a:ext cx="9601199" cy="1453924"/>
          </a:xfrm>
          <a:prstGeom prst="rect">
            <a:avLst/>
          </a:prstGeom>
        </p:spPr>
        <p:txBody>
          <a:bodyPr wrap="square">
            <a:spAutoFit/>
          </a:bodyPr>
          <a:lstStyle/>
          <a:p>
            <a:pPr>
              <a:lnSpc>
                <a:spcPct val="107000"/>
              </a:lnSpc>
              <a:spcAft>
                <a:spcPts val="800"/>
              </a:spcAft>
              <a:tabLst>
                <a:tab pos="1390650" algn="l"/>
              </a:tabLst>
            </a:pPr>
            <a:endParaRPr lang="en-GB" dirty="0"/>
          </a:p>
          <a:p>
            <a:pPr>
              <a:lnSpc>
                <a:spcPct val="107000"/>
              </a:lnSpc>
              <a:spcAft>
                <a:spcPts val="800"/>
              </a:spcAft>
              <a:tabLst>
                <a:tab pos="1390650" algn="l"/>
              </a:tabLst>
            </a:pPr>
            <a:endParaRPr lang="en-GB" sz="1600" dirty="0">
              <a:effectLst/>
              <a:highlight>
                <a:srgbClr val="FF00FF"/>
              </a:highligh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390650" algn="l"/>
              </a:tabLs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0" y="600891"/>
            <a:ext cx="9649097" cy="5663089"/>
          </a:xfrm>
          <a:prstGeom prst="rect">
            <a:avLst/>
          </a:prstGeom>
          <a:noFill/>
        </p:spPr>
        <p:txBody>
          <a:bodyPr wrap="square" rtlCol="0">
            <a:spAutoFit/>
          </a:bodyPr>
          <a:lstStyle/>
          <a:p>
            <a:r>
              <a:rPr lang="en-GB" sz="4000" b="1" dirty="0">
                <a:solidFill>
                  <a:srgbClr val="FF3300"/>
                </a:solidFill>
              </a:rPr>
              <a:t>ORIENTEERING – part 2</a:t>
            </a:r>
          </a:p>
          <a:p>
            <a:endParaRPr lang="en-GB" sz="4000" b="1" dirty="0">
              <a:solidFill>
                <a:srgbClr val="FF3300"/>
              </a:solidFill>
            </a:endParaRPr>
          </a:p>
          <a:p>
            <a:r>
              <a:rPr lang="en-GB" b="1" dirty="0"/>
              <a:t>Last week we learned about how to draw maps.  This week we are learning about how to find the controls on a course (how to find our way around a course).</a:t>
            </a:r>
          </a:p>
          <a:p>
            <a:endParaRPr lang="en-GB" b="1" dirty="0"/>
          </a:p>
          <a:p>
            <a:r>
              <a:rPr lang="en-GB" sz="2400" b="1" i="1" dirty="0">
                <a:solidFill>
                  <a:srgbClr val="FF3300"/>
                </a:solidFill>
                <a:latin typeface="+mj-lt"/>
              </a:rPr>
              <a:t>To find all the worksheets go to the school website and find P5 Class Blog or Teams/Files/P5 Resources/Orienteering.</a:t>
            </a:r>
          </a:p>
          <a:p>
            <a:endParaRPr lang="en-GB" dirty="0"/>
          </a:p>
          <a:p>
            <a:r>
              <a:rPr lang="en-GB" b="1" dirty="0"/>
              <a:t>Part 2: Courses and Controls</a:t>
            </a:r>
          </a:p>
          <a:p>
            <a:endParaRPr lang="en-GB" b="1" dirty="0"/>
          </a:p>
          <a:p>
            <a:endParaRPr lang="en-GB" dirty="0"/>
          </a:p>
          <a:p>
            <a:endParaRPr lang="en-GB" dirty="0"/>
          </a:p>
          <a:p>
            <a:endParaRPr lang="en-GB" dirty="0"/>
          </a:p>
          <a:p>
            <a:r>
              <a:rPr lang="en-GB" dirty="0">
                <a:hlinkClick r:id="rId4"/>
              </a:rPr>
              <a:t>https://www.scottish-orienteering.org/lets-get-started-orienteering/</a:t>
            </a:r>
            <a:endParaRPr lang="en-GB" dirty="0"/>
          </a:p>
          <a:p>
            <a:endParaRPr lang="en-GB" dirty="0"/>
          </a:p>
          <a:p>
            <a:endParaRPr lang="en-GB" dirty="0"/>
          </a:p>
          <a:p>
            <a:endParaRPr lang="en-GB" dirty="0"/>
          </a:p>
        </p:txBody>
      </p:sp>
      <p:pic>
        <p:nvPicPr>
          <p:cNvPr id="3" name="Picture 2" descr="File:Orienteering map.jp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1925" y="4968203"/>
            <a:ext cx="2773952" cy="188979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5347132"/>
      </p:ext>
    </p:extLst>
  </p:cSld>
  <p:clrMapOvr>
    <a:masterClrMapping/>
  </p:clrMapOvr>
  <mc:AlternateContent xmlns:mc="http://schemas.openxmlformats.org/markup-compatibility/2006">
    <mc:Choice xmlns:p14="http://schemas.microsoft.com/office/powerpoint/2010/main" Requires="p14">
      <p:transition spd="slow" p14:dur="2000" advTm="40902"/>
    </mc:Choice>
    <mc:Fallback>
      <p:transition spd="slow" advTm="4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6023" y="266373"/>
            <a:ext cx="9418320" cy="7273979"/>
          </a:xfrm>
          <a:prstGeom prst="rect">
            <a:avLst/>
          </a:prstGeom>
        </p:spPr>
        <p:txBody>
          <a:bodyPr wrap="square">
            <a:spAutoFit/>
          </a:bodyPr>
          <a:lstStyle/>
          <a:p>
            <a:pPr>
              <a:lnSpc>
                <a:spcPct val="107000"/>
              </a:lnSpc>
              <a:spcAft>
                <a:spcPts val="800"/>
              </a:spcAft>
            </a:pPr>
            <a:r>
              <a:rPr lang="en-GB" sz="2400" b="1" u="sng"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HEALTH AND WELLBEING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B0F0"/>
                </a:solidFill>
                <a:latin typeface="Comic Sans MS" panose="030F0702030302020204" pitchFamily="66"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Comic Sans MS" panose="030F0702030302020204" pitchFamily="66" charset="0"/>
                <a:ea typeface="Calibri" panose="020F0502020204030204" pitchFamily="34" charset="0"/>
                <a:cs typeface="Times New Roman" panose="02020603050405020304" pitchFamily="18" charset="0"/>
              </a:rPr>
              <a:t>PHYSICAL EDUCATION </a:t>
            </a:r>
          </a:p>
          <a:p>
            <a:pPr>
              <a:lnSpc>
                <a:spcPct val="107000"/>
              </a:lnSpc>
              <a:spcAft>
                <a:spcPts val="800"/>
              </a:spcAft>
            </a:pPr>
            <a:endParaRPr lang="en-GB" sz="1400" b="1"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400" b="1" dirty="0">
                <a:latin typeface="Comic Sans MS" panose="030F0702030302020204" pitchFamily="66" charset="0"/>
                <a:ea typeface="Calibri" panose="020F0502020204030204" pitchFamily="34" charset="0"/>
                <a:cs typeface="Times New Roman" panose="02020603050405020304" pitchFamily="18" charset="0"/>
              </a:rPr>
              <a:t>If you are still doing the Joe Wickes training sessions, great!  If you want to try some new fitness routines, t</a:t>
            </a: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ry the links below.</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dirty="0"/>
          </a:p>
          <a:p>
            <a:pPr>
              <a:lnSpc>
                <a:spcPct val="107000"/>
              </a:lnSpc>
              <a:spcAft>
                <a:spcPts val="800"/>
              </a:spcAft>
            </a:pPr>
            <a:r>
              <a:rPr lang="en-GB" sz="1600" dirty="0"/>
              <a:t>Cosmic Kids Yoga </a:t>
            </a:r>
          </a:p>
          <a:p>
            <a:pPr>
              <a:lnSpc>
                <a:spcPct val="107000"/>
              </a:lnSpc>
              <a:spcAft>
                <a:spcPts val="800"/>
              </a:spcAft>
            </a:pPr>
            <a:r>
              <a:rPr lang="en-GB" sz="1600" dirty="0">
                <a:hlinkClick r:id="rId2"/>
              </a:rPr>
              <a:t>https://www.youtube.com/user/CosmicKidsYoga</a:t>
            </a:r>
            <a:endParaRPr lang="en-GB" sz="1600" dirty="0"/>
          </a:p>
          <a:p>
            <a:pPr>
              <a:lnSpc>
                <a:spcPct val="107000"/>
              </a:lnSpc>
              <a:spcAft>
                <a:spcPts val="800"/>
              </a:spcAft>
            </a:pPr>
            <a:endParaRPr lang="en-GB" sz="1600" b="1"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err="1"/>
              <a:t>Oti</a:t>
            </a:r>
            <a:r>
              <a:rPr lang="en-GB" sz="1600" dirty="0"/>
              <a:t> </a:t>
            </a:r>
            <a:r>
              <a:rPr lang="en-GB" sz="1600" dirty="0" err="1"/>
              <a:t>Mabuse</a:t>
            </a:r>
            <a:r>
              <a:rPr lang="en-GB" sz="1600" dirty="0"/>
              <a:t> &amp; Marius </a:t>
            </a:r>
            <a:r>
              <a:rPr lang="en-GB" sz="1600" dirty="0" err="1"/>
              <a:t>Lepure</a:t>
            </a:r>
            <a:r>
              <a:rPr lang="en-GB" sz="1600" dirty="0"/>
              <a:t> Online Dance Class </a:t>
            </a:r>
          </a:p>
          <a:p>
            <a:pPr>
              <a:lnSpc>
                <a:spcPct val="107000"/>
              </a:lnSpc>
              <a:spcAft>
                <a:spcPts val="800"/>
              </a:spcAft>
            </a:pPr>
            <a:r>
              <a:rPr lang="en-GB" sz="1600" dirty="0">
                <a:hlinkClick r:id="rId3"/>
              </a:rPr>
              <a:t>https://www.youtube.com/user/mosetsanagape/videos</a:t>
            </a:r>
            <a:r>
              <a:rPr lang="en-GB" sz="1600" b="1" dirty="0">
                <a:solidFill>
                  <a:srgbClr val="00B050"/>
                </a:solidFill>
                <a:effectLst/>
                <a:latin typeface="Comic Sans MS" panose="030F0702030302020204" pitchFamily="66" charset="0"/>
                <a:ea typeface="Calibri" panose="020F0502020204030204" pitchFamily="34" charset="0"/>
                <a:cs typeface="Times New Roman" panose="02020603050405020304" pitchFamily="18" charset="0"/>
              </a:rPr>
              <a:t> </a:t>
            </a:r>
          </a:p>
          <a:p>
            <a:pPr>
              <a:lnSpc>
                <a:spcPct val="107000"/>
              </a:lnSpc>
              <a:spcAft>
                <a:spcPts val="800"/>
              </a:spcAft>
            </a:pPr>
            <a:endParaRPr lang="en-GB" sz="1600" b="1" dirty="0">
              <a:solidFill>
                <a:srgbClr val="00B050"/>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t>Zumba Kids on Go Noodle </a:t>
            </a:r>
          </a:p>
          <a:p>
            <a:pPr>
              <a:lnSpc>
                <a:spcPct val="107000"/>
              </a:lnSpc>
              <a:spcAft>
                <a:spcPts val="800"/>
              </a:spcAft>
            </a:pPr>
            <a:r>
              <a:rPr lang="en-GB" sz="1600" dirty="0">
                <a:hlinkClick r:id="rId4"/>
              </a:rPr>
              <a:t>https://app.gonoodle.com/channels/zumba-kids</a:t>
            </a:r>
            <a:endParaRPr lang="en-GB" sz="1600" dirty="0"/>
          </a:p>
          <a:p>
            <a:pP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b="1" dirty="0">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400" u="none" strike="noStrike"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u="none" strike="noStrike"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5652663"/>
      </p:ext>
    </p:extLst>
  </p:cSld>
  <p:clrMapOvr>
    <a:masterClrMapping/>
  </p:clrMapOvr>
  <mc:AlternateContent xmlns:mc="http://schemas.openxmlformats.org/markup-compatibility/2006" xmlns:p14="http://schemas.microsoft.com/office/powerpoint/2010/main">
    <mc:Choice Requires="p14">
      <p:transition spd="slow" p14:dur="2000" advTm="325"/>
    </mc:Choice>
    <mc:Fallback xmlns="">
      <p:transition spd="slow" advTm="32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423" y="531736"/>
            <a:ext cx="8617131" cy="4812856"/>
          </a:xfrm>
          <a:prstGeom prst="rect">
            <a:avLst/>
          </a:prstGeom>
        </p:spPr>
        <p:txBody>
          <a:bodyPr wrap="square">
            <a:spAutoFit/>
          </a:bodyPr>
          <a:lstStyle/>
          <a:p>
            <a:pPr>
              <a:lnSpc>
                <a:spcPct val="107000"/>
              </a:lnSpc>
              <a:spcAft>
                <a:spcPts val="800"/>
              </a:spcAft>
            </a:pPr>
            <a:r>
              <a:rPr lang="en-GB" sz="3600" b="1" dirty="0">
                <a:solidFill>
                  <a:srgbClr val="FF3399"/>
                </a:solidFill>
                <a:latin typeface="Comic Sans MS" panose="030F0702030302020204" pitchFamily="66" charset="0"/>
                <a:ea typeface="Calibri" panose="020F0502020204030204" pitchFamily="34" charset="0"/>
                <a:cs typeface="Times New Roman" panose="02020603050405020304" pitchFamily="18" charset="0"/>
              </a:rPr>
              <a:t>MINDFULNESS</a:t>
            </a:r>
          </a:p>
          <a:p>
            <a:pPr>
              <a:lnSpc>
                <a:spcPct val="107000"/>
              </a:lnSpc>
              <a:spcAft>
                <a:spcPts val="800"/>
              </a:spcAft>
            </a:pPr>
            <a:endParaRPr lang="en-GB" sz="3600" dirty="0">
              <a:solidFill>
                <a:srgbClr val="FF3399"/>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dirty="0">
                <a:latin typeface="Comic Sans MS" panose="030F0702030302020204" pitchFamily="66" charset="0"/>
                <a:ea typeface="Calibri" panose="020F0502020204030204" pitchFamily="34" charset="0"/>
                <a:cs typeface="Times New Roman" panose="02020603050405020304" pitchFamily="18" charset="0"/>
              </a:rPr>
              <a:t>If you are feeling a little worried and anxious, this is a five-minute video teaching you how breathing can help you to relax.  Try doing it every day (at any time), lying down or sitting crossed legged, the more you practise the more you will feel the benefits.</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dirty="0">
                <a:latin typeface="Comic Sans MS" panose="030F0702030302020204" pitchFamily="66" charset="0"/>
                <a:ea typeface="Calibri" panose="020F0502020204030204" pitchFamily="34" charset="0"/>
                <a:cs typeface="Times New Roman" panose="02020603050405020304" pitchFamily="18" charset="0"/>
              </a:rPr>
              <a:t> </a:t>
            </a:r>
            <a:r>
              <a:rPr lang="en-GB" sz="2800" u="sng" dirty="0">
                <a:solidFill>
                  <a:srgbClr val="0000FF"/>
                </a:solidFill>
                <a:latin typeface="Comic Sans MS" panose="030F0702030302020204" pitchFamily="66" charset="0"/>
                <a:ea typeface="Calibri" panose="020F0502020204030204" pitchFamily="34" charset="0"/>
                <a:cs typeface="Times New Roman" panose="02020603050405020304" pitchFamily="18" charset="0"/>
                <a:hlinkClick r:id="rId2"/>
              </a:rPr>
              <a:t>https://www.youtube.com/watch?v=CvF9AEe-ozc</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2307743"/>
      </p:ext>
    </p:extLst>
  </p:cSld>
  <p:clrMapOvr>
    <a:masterClrMapping/>
  </p:clrMapOvr>
  <mc:AlternateContent xmlns:mc="http://schemas.openxmlformats.org/markup-compatibility/2006" xmlns:p14="http://schemas.microsoft.com/office/powerpoint/2010/main">
    <mc:Choice Requires="p14">
      <p:transition spd="slow" p14:dur="2000" advTm="419"/>
    </mc:Choice>
    <mc:Fallback xmlns="">
      <p:transition spd="slow" advTm="419"/>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a:t>Reminders..</a:t>
            </a:r>
          </a:p>
        </p:txBody>
      </p:sp>
      <p:sp>
        <p:nvSpPr>
          <p:cNvPr id="3" name="Content Placeholder 2"/>
          <p:cNvSpPr>
            <a:spLocks noGrp="1"/>
          </p:cNvSpPr>
          <p:nvPr>
            <p:ph idx="1"/>
          </p:nvPr>
        </p:nvSpPr>
        <p:spPr/>
        <p:txBody>
          <a:bodyPr>
            <a:normAutofit fontScale="40000" lnSpcReduction="20000"/>
          </a:bodyPr>
          <a:lstStyle/>
          <a:p>
            <a:pPr marL="0" indent="0">
              <a:buNone/>
            </a:pPr>
            <a:r>
              <a:rPr lang="en-GB" sz="4000" dirty="0">
                <a:solidFill>
                  <a:srgbClr val="7030A0"/>
                </a:solidFill>
                <a:latin typeface="Comic Sans MS" panose="030F0702030302020204" pitchFamily="66" charset="0"/>
              </a:rPr>
              <a:t>Remember that you can use the booklets and worksheets you took home.</a:t>
            </a:r>
          </a:p>
          <a:p>
            <a:pPr marL="0" indent="0">
              <a:buNone/>
            </a:pPr>
            <a:endParaRPr lang="en-GB" sz="4000" dirty="0">
              <a:solidFill>
                <a:srgbClr val="7030A0"/>
              </a:solidFill>
              <a:latin typeface="Comic Sans MS" panose="030F0702030302020204" pitchFamily="66" charset="0"/>
            </a:endParaRPr>
          </a:p>
          <a:p>
            <a:pPr marL="0" indent="0">
              <a:buNone/>
            </a:pPr>
            <a:r>
              <a:rPr lang="en-GB" sz="4000" dirty="0">
                <a:solidFill>
                  <a:srgbClr val="7030A0"/>
                </a:solidFill>
                <a:latin typeface="Comic Sans MS" panose="030F0702030302020204" pitchFamily="66" charset="0"/>
              </a:rPr>
              <a:t>We understand that you may not always have access to a device so just do what you can.</a:t>
            </a:r>
          </a:p>
          <a:p>
            <a:pPr marL="0" indent="0">
              <a:buNone/>
            </a:pPr>
            <a:endParaRPr lang="en-GB" sz="4000" dirty="0">
              <a:solidFill>
                <a:srgbClr val="7030A0"/>
              </a:solidFill>
              <a:latin typeface="Comic Sans MS" panose="030F0702030302020204" pitchFamily="66" charset="0"/>
            </a:endParaRPr>
          </a:p>
          <a:p>
            <a:pPr marL="0" indent="0">
              <a:buNone/>
            </a:pPr>
            <a:r>
              <a:rPr lang="en-GB" sz="4000" dirty="0">
                <a:solidFill>
                  <a:srgbClr val="7030A0"/>
                </a:solidFill>
                <a:latin typeface="Comic Sans MS" panose="030F0702030302020204" pitchFamily="66" charset="0"/>
              </a:rPr>
              <a:t>If you don’t have squared paper – just use any paper you have around the house. </a:t>
            </a:r>
          </a:p>
          <a:p>
            <a:pPr marL="0" indent="0">
              <a:buNone/>
            </a:pPr>
            <a:endParaRPr lang="en-GB" sz="4000" dirty="0">
              <a:solidFill>
                <a:srgbClr val="7030A0"/>
              </a:solidFill>
              <a:latin typeface="Comic Sans MS" panose="030F0702030302020204" pitchFamily="66" charset="0"/>
            </a:endParaRPr>
          </a:p>
          <a:p>
            <a:pPr marL="0" indent="0">
              <a:buNone/>
            </a:pPr>
            <a:r>
              <a:rPr lang="en-GB" sz="4000" dirty="0">
                <a:solidFill>
                  <a:srgbClr val="7030A0"/>
                </a:solidFill>
                <a:latin typeface="Comic Sans MS" panose="030F0702030302020204" pitchFamily="66" charset="0"/>
              </a:rPr>
              <a:t>Remember to share links to any learning videos you think are useful.</a:t>
            </a:r>
          </a:p>
          <a:p>
            <a:pPr marL="0" indent="0">
              <a:buNone/>
            </a:pPr>
            <a:endParaRPr lang="en-GB" sz="4000" dirty="0">
              <a:solidFill>
                <a:srgbClr val="7030A0"/>
              </a:solidFill>
              <a:latin typeface="Comic Sans MS" panose="030F0702030302020204" pitchFamily="66" charset="0"/>
            </a:endParaRPr>
          </a:p>
          <a:p>
            <a:pPr marL="0" indent="0">
              <a:buNone/>
            </a:pPr>
            <a:r>
              <a:rPr lang="en-GB" sz="4000" dirty="0">
                <a:solidFill>
                  <a:srgbClr val="7030A0"/>
                </a:solidFill>
                <a:latin typeface="Comic Sans MS" panose="030F0702030302020204" pitchFamily="66" charset="0"/>
              </a:rPr>
              <a:t>We have boxes in Sainsbury’s full of jotters and school things – let your parents know – I believe there are  squared paper jotters.  </a:t>
            </a:r>
          </a:p>
          <a:p>
            <a:pPr marL="0" indent="0">
              <a:buNone/>
            </a:pPr>
            <a:endParaRPr lang="en-GB" sz="4000" dirty="0">
              <a:solidFill>
                <a:srgbClr val="7030A0"/>
              </a:solidFill>
              <a:latin typeface="Comic Sans MS" panose="030F0702030302020204" pitchFamily="66" charset="0"/>
            </a:endParaRPr>
          </a:p>
          <a:p>
            <a:pPr marL="0" indent="0">
              <a:buNone/>
            </a:pPr>
            <a:endParaRPr lang="en-GB" sz="4000" dirty="0">
              <a:solidFill>
                <a:srgbClr val="7030A0"/>
              </a:solidFill>
              <a:latin typeface="Comic Sans MS" panose="030F0702030302020204" pitchFamily="66" charset="0"/>
            </a:endParaRPr>
          </a:p>
          <a:p>
            <a:pPr marL="0" indent="0">
              <a:buNone/>
            </a:pPr>
            <a:endParaRPr lang="en-GB" sz="4000" dirty="0">
              <a:solidFill>
                <a:srgbClr val="7030A0"/>
              </a:solidFill>
              <a:latin typeface="Comic Sans MS" panose="030F0702030302020204" pitchFamily="66" charset="0"/>
            </a:endParaRPr>
          </a:p>
          <a:p>
            <a:pPr marL="0" indent="0">
              <a:buNone/>
            </a:pPr>
            <a:endParaRPr lang="en-GB" sz="4000"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4073011006"/>
      </p:ext>
    </p:extLst>
  </p:cSld>
  <p:clrMapOvr>
    <a:masterClrMapping/>
  </p:clrMapOvr>
  <mc:AlternateContent xmlns:mc="http://schemas.openxmlformats.org/markup-compatibility/2006" xmlns:p14="http://schemas.microsoft.com/office/powerpoint/2010/main">
    <mc:Choice Requires="p14">
      <p:transition spd="slow" p14:dur="2000" advTm="594"/>
    </mc:Choice>
    <mc:Fallback xmlns="">
      <p:transition spd="slow" advTm="59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686" y="1051016"/>
            <a:ext cx="8604196" cy="3046988"/>
          </a:xfrm>
          <a:prstGeom prst="rect">
            <a:avLst/>
          </a:prstGeom>
          <a:noFill/>
        </p:spPr>
        <p:txBody>
          <a:bodyPr wrap="square" rtlCol="0">
            <a:spAutoFit/>
          </a:bodyPr>
          <a:lstStyle/>
          <a:p>
            <a:r>
              <a:rPr lang="en-GB" sz="4800" b="1" dirty="0">
                <a:solidFill>
                  <a:srgbClr val="FF0000"/>
                </a:solidFill>
                <a:latin typeface="Comic Sans MS" panose="030F0702030302020204" pitchFamily="66" charset="0"/>
              </a:rPr>
              <a:t>Could I please ask that no one edits (changes) anything on any page of this </a:t>
            </a:r>
          </a:p>
          <a:p>
            <a:r>
              <a:rPr lang="en-GB" sz="4800" b="1" dirty="0">
                <a:solidFill>
                  <a:srgbClr val="FF0000"/>
                </a:solidFill>
                <a:latin typeface="Comic Sans MS" panose="030F0702030302020204" pitchFamily="66" charset="0"/>
              </a:rPr>
              <a:t>PowerPoint. Thank you.</a:t>
            </a:r>
          </a:p>
        </p:txBody>
      </p:sp>
    </p:spTree>
    <p:extLst>
      <p:ext uri="{BB962C8B-B14F-4D97-AF65-F5344CB8AC3E}">
        <p14:creationId xmlns:p14="http://schemas.microsoft.com/office/powerpoint/2010/main" val="3354763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887" y="287383"/>
            <a:ext cx="9170124" cy="6759671"/>
          </a:xfrm>
          <a:prstGeom prst="rect">
            <a:avLst/>
          </a:prstGeom>
        </p:spPr>
        <p:txBody>
          <a:bodyPr wrap="square">
            <a:spAutoFit/>
          </a:bodyPr>
          <a:lstStyle/>
          <a:p>
            <a:r>
              <a:rPr lang="en-GB" dirty="0">
                <a:latin typeface="Comic Sans MS" panose="030F0702030302020204" pitchFamily="66" charset="0"/>
              </a:rPr>
              <a:t>Dear Primary 5, parents and carers</a:t>
            </a:r>
          </a:p>
          <a:p>
            <a:endParaRPr lang="en-GB" dirty="0">
              <a:latin typeface="Comic Sans MS" panose="030F0702030302020204" pitchFamily="66" charset="0"/>
            </a:endParaRPr>
          </a:p>
          <a:p>
            <a:r>
              <a:rPr lang="en-GB" dirty="0">
                <a:latin typeface="Comic Sans MS" panose="030F0702030302020204" pitchFamily="66" charset="0"/>
              </a:rPr>
              <a:t>This week our whole school Assembly is celebrating Reading.  I thought I would start off our weekly diary by reading one of P5’s favourite poems. </a:t>
            </a:r>
          </a:p>
          <a:p>
            <a:endParaRPr lang="en-GB" dirty="0">
              <a:latin typeface="Comic Sans MS" panose="030F0702030302020204" pitchFamily="66" charset="0"/>
            </a:endParaRPr>
          </a:p>
          <a:p>
            <a:r>
              <a:rPr lang="en-GB" dirty="0">
                <a:latin typeface="Comic Sans MS" panose="030F0702030302020204" pitchFamily="66" charset="0"/>
              </a:rPr>
              <a:t>Our Teams lessons start on Tuesday with literacy circle groups – each group will have a separate lesson. Please make sure you have completed your character analysis questions.  On Wednesday we will have a subtraction and addition lesson for the whole class and on Thursday we will have a whole class lesson on how to write an ‘informal letter’ to our new nursery buddies.</a:t>
            </a:r>
          </a:p>
          <a:p>
            <a:endParaRPr lang="en-GB" dirty="0">
              <a:latin typeface="Comic Sans MS" panose="030F0702030302020204" pitchFamily="66" charset="0"/>
            </a:endParaRPr>
          </a:p>
          <a:p>
            <a:r>
              <a:rPr lang="en-GB" dirty="0">
                <a:latin typeface="Comic Sans MS" panose="030F0702030302020204" pitchFamily="66" charset="0"/>
              </a:rPr>
              <a:t>Please let us know if you are having any difficulties with accessing elements of the weekly tasks.  I am sure we can resolve any issues for you.  Do not hesitate to get in touch.</a:t>
            </a:r>
          </a:p>
          <a:p>
            <a:endParaRPr lang="en-GB" dirty="0">
              <a:latin typeface="Comic Sans MS" panose="030F0702030302020204" pitchFamily="66" charset="0"/>
            </a:endParaRPr>
          </a:p>
          <a:p>
            <a:r>
              <a:rPr lang="en-GB" dirty="0">
                <a:latin typeface="Comic Sans MS" panose="030F0702030302020204" pitchFamily="66" charset="0"/>
              </a:rPr>
              <a:t>Thank you for all your support.  I know it is not always easy to upload the tasks and I really appreciate all your efforts.</a:t>
            </a:r>
          </a:p>
          <a:p>
            <a:endParaRPr lang="en-GB" dirty="0">
              <a:latin typeface="Comic Sans MS" panose="030F0702030302020204" pitchFamily="66" charset="0"/>
            </a:endParaRPr>
          </a:p>
          <a:p>
            <a:r>
              <a:rPr lang="en-GB" dirty="0">
                <a:latin typeface="Comic Sans MS" panose="030F0702030302020204" pitchFamily="66" charset="0"/>
              </a:rPr>
              <a:t>Take care and I look forward to hearing you all soon.</a:t>
            </a:r>
          </a:p>
          <a:p>
            <a:endParaRPr lang="en-GB" dirty="0">
              <a:latin typeface="Comic Sans MS" panose="030F0702030302020204" pitchFamily="66" charset="0"/>
            </a:endParaRPr>
          </a:p>
          <a:p>
            <a:r>
              <a:rPr lang="en-GB" dirty="0">
                <a:latin typeface="Comic Sans MS" panose="030F0702030302020204" pitchFamily="66" charset="0"/>
              </a:rPr>
              <a:t>Kind regards</a:t>
            </a:r>
          </a:p>
          <a:p>
            <a:endParaRPr lang="en-GB" dirty="0">
              <a:latin typeface="Comic Sans MS" panose="030F0702030302020204" pitchFamily="66" charset="0"/>
            </a:endParaRPr>
          </a:p>
          <a:p>
            <a:r>
              <a:rPr lang="en-GB" dirty="0">
                <a:latin typeface="Comic Sans MS" panose="030F0702030302020204" pitchFamily="66" charset="0"/>
              </a:rPr>
              <a:t>Mrs Peters</a:t>
            </a:r>
          </a:p>
          <a:p>
            <a:pPr>
              <a:lnSpc>
                <a:spcPct val="107000"/>
              </a:lnSpc>
              <a:spcAft>
                <a:spcPts val="800"/>
              </a:spcAft>
            </a:pPr>
            <a:r>
              <a:rPr lang="en-GB" dirty="0"/>
              <a:t>    </a:t>
            </a:r>
            <a:endParaRPr lang="en-GB" sz="1400" dirty="0">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8704992"/>
      </p:ext>
    </p:extLst>
  </p:cSld>
  <p:clrMapOvr>
    <a:masterClrMapping/>
  </p:clrMapOvr>
  <mc:AlternateContent xmlns:mc="http://schemas.openxmlformats.org/markup-compatibility/2006" xmlns:p14="http://schemas.microsoft.com/office/powerpoint/2010/main">
    <mc:Choice Requires="p14">
      <p:transition spd="slow" p14:dur="2000" advTm="63159"/>
    </mc:Choice>
    <mc:Fallback xmlns="">
      <p:transition spd="slow" advTm="6315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10" y="339634"/>
            <a:ext cx="9130936" cy="2062103"/>
          </a:xfrm>
          <a:prstGeom prst="rect">
            <a:avLst/>
          </a:prstGeom>
          <a:noFill/>
        </p:spPr>
        <p:txBody>
          <a:bodyPr wrap="square" rtlCol="0">
            <a:spAutoFit/>
          </a:bodyPr>
          <a:lstStyle/>
          <a:p>
            <a:r>
              <a:rPr lang="en-GB" sz="4000" b="1" dirty="0">
                <a:solidFill>
                  <a:srgbClr val="009900"/>
                </a:solidFill>
                <a:latin typeface="Comic Sans MS" panose="030F0702030302020204" pitchFamily="66" charset="0"/>
              </a:rPr>
              <a:t>Online Lessons this week.</a:t>
            </a:r>
          </a:p>
          <a:p>
            <a:endParaRPr lang="en-GB" sz="2400" dirty="0">
              <a:latin typeface="Comic Sans MS" panose="030F0702030302020204" pitchFamily="66" charset="0"/>
            </a:endParaRPr>
          </a:p>
          <a:p>
            <a:endParaRPr lang="en-GB" sz="2400" dirty="0">
              <a:latin typeface="Comic Sans MS" panose="030F0702030302020204" pitchFamily="66" charset="0"/>
            </a:endParaRPr>
          </a:p>
          <a:p>
            <a:endParaRPr lang="en-GB" sz="4000" dirty="0">
              <a:latin typeface="Comic Sans MS" panose="030F0702030302020204" pitchFamily="66" charset="0"/>
            </a:endParaRPr>
          </a:p>
        </p:txBody>
      </p:sp>
      <p:sp>
        <p:nvSpPr>
          <p:cNvPr id="3" name="Rectangle 2"/>
          <p:cNvSpPr/>
          <p:nvPr/>
        </p:nvSpPr>
        <p:spPr>
          <a:xfrm>
            <a:off x="539928" y="1370685"/>
            <a:ext cx="9322527" cy="4247317"/>
          </a:xfrm>
          <a:prstGeom prst="rect">
            <a:avLst/>
          </a:prstGeom>
        </p:spPr>
        <p:txBody>
          <a:bodyPr wrap="square">
            <a:spAutoFit/>
          </a:bodyPr>
          <a:lstStyle/>
          <a:p>
            <a:endParaRPr lang="en-GB" dirty="0">
              <a:latin typeface="Comic Sans MS" panose="030F0702030302020204" pitchFamily="66" charset="0"/>
            </a:endParaRPr>
          </a:p>
          <a:p>
            <a:endParaRPr lang="en-GB" dirty="0">
              <a:latin typeface="Comic Sans MS" panose="030F0702030302020204" pitchFamily="66" charset="0"/>
            </a:endParaRPr>
          </a:p>
          <a:p>
            <a:r>
              <a:rPr lang="en-GB" dirty="0">
                <a:solidFill>
                  <a:srgbClr val="00B050"/>
                </a:solidFill>
                <a:latin typeface="Comic Sans MS" panose="030F0702030302020204" pitchFamily="66" charset="0"/>
              </a:rPr>
              <a:t>Tuesday</a:t>
            </a:r>
            <a:r>
              <a:rPr lang="en-GB" dirty="0">
                <a:latin typeface="Comic Sans MS" panose="030F0702030302020204" pitchFamily="66" charset="0"/>
              </a:rPr>
              <a:t> </a:t>
            </a:r>
            <a:r>
              <a:rPr lang="en-GB" dirty="0">
                <a:latin typeface="Comic Sans MS" panose="030F0702030302020204" pitchFamily="66" charset="0"/>
              </a:rPr>
              <a:t> </a:t>
            </a:r>
            <a:r>
              <a:rPr lang="en-GB" dirty="0" smtClean="0">
                <a:latin typeface="Comic Sans MS" panose="030F0702030302020204" pitchFamily="66" charset="0"/>
              </a:rPr>
              <a:t> 9.30 </a:t>
            </a:r>
            <a:r>
              <a:rPr lang="en-GB" dirty="0">
                <a:latin typeface="Comic Sans MS" panose="030F0702030302020204" pitchFamily="66" charset="0"/>
              </a:rPr>
              <a:t>am </a:t>
            </a:r>
            <a:r>
              <a:rPr lang="en-GB" dirty="0" smtClean="0">
                <a:latin typeface="Comic Sans MS" panose="030F0702030302020204" pitchFamily="66" charset="0"/>
              </a:rPr>
              <a:t>- </a:t>
            </a:r>
            <a:r>
              <a:rPr lang="en-GB" dirty="0" smtClean="0">
                <a:latin typeface="Comic Sans MS" panose="030F0702030302020204" pitchFamily="66" charset="0"/>
              </a:rPr>
              <a:t>10</a:t>
            </a:r>
            <a:r>
              <a:rPr lang="en-GB" dirty="0" smtClean="0">
                <a:latin typeface="Comic Sans MS" panose="030F0702030302020204" pitchFamily="66" charset="0"/>
              </a:rPr>
              <a:t> </a:t>
            </a:r>
            <a:r>
              <a:rPr lang="en-GB" dirty="0">
                <a:latin typeface="Comic Sans MS" panose="030F0702030302020204" pitchFamily="66" charset="0"/>
              </a:rPr>
              <a:t>am      </a:t>
            </a:r>
            <a:r>
              <a:rPr lang="en-GB" dirty="0" smtClean="0">
                <a:latin typeface="Comic Sans MS" panose="030F0702030302020204" pitchFamily="66" charset="0"/>
              </a:rPr>
              <a:t>   Demon </a:t>
            </a:r>
            <a:r>
              <a:rPr lang="en-GB" dirty="0">
                <a:latin typeface="Comic Sans MS" panose="030F0702030302020204" pitchFamily="66" charset="0"/>
              </a:rPr>
              <a:t>Dentist                    </a:t>
            </a:r>
          </a:p>
          <a:p>
            <a:r>
              <a:rPr lang="en-GB" dirty="0">
                <a:solidFill>
                  <a:srgbClr val="00B050"/>
                </a:solidFill>
                <a:latin typeface="Comic Sans MS" panose="030F0702030302020204" pitchFamily="66" charset="0"/>
              </a:rPr>
              <a:t>Tuesday</a:t>
            </a:r>
            <a:r>
              <a:rPr lang="en-GB" dirty="0">
                <a:latin typeface="Comic Sans MS" panose="030F0702030302020204" pitchFamily="66" charset="0"/>
              </a:rPr>
              <a:t> </a:t>
            </a:r>
            <a:r>
              <a:rPr lang="en-GB" dirty="0">
                <a:latin typeface="Comic Sans MS" panose="030F0702030302020204" pitchFamily="66" charset="0"/>
              </a:rPr>
              <a:t> </a:t>
            </a:r>
            <a:r>
              <a:rPr lang="en-GB" dirty="0" smtClean="0">
                <a:latin typeface="Comic Sans MS" panose="030F0702030302020204" pitchFamily="66" charset="0"/>
              </a:rPr>
              <a:t>10 am –10.30 am </a:t>
            </a:r>
            <a:r>
              <a:rPr lang="en-GB" dirty="0" smtClean="0">
                <a:latin typeface="Comic Sans MS" panose="030F0702030302020204" pitchFamily="66" charset="0"/>
              </a:rPr>
              <a:t>         Firework-Maker’s </a:t>
            </a:r>
            <a:r>
              <a:rPr lang="en-GB" dirty="0">
                <a:latin typeface="Comic Sans MS" panose="030F0702030302020204" pitchFamily="66" charset="0"/>
              </a:rPr>
              <a:t>Daughter </a:t>
            </a:r>
          </a:p>
          <a:p>
            <a:r>
              <a:rPr lang="en-GB" dirty="0">
                <a:solidFill>
                  <a:srgbClr val="00B050"/>
                </a:solidFill>
                <a:latin typeface="Comic Sans MS" panose="030F0702030302020204" pitchFamily="66" charset="0"/>
              </a:rPr>
              <a:t>Tuesday</a:t>
            </a:r>
            <a:r>
              <a:rPr lang="en-GB" dirty="0">
                <a:latin typeface="Comic Sans MS" panose="030F0702030302020204" pitchFamily="66" charset="0"/>
              </a:rPr>
              <a:t> </a:t>
            </a:r>
            <a:r>
              <a:rPr lang="en-GB" dirty="0" smtClean="0">
                <a:latin typeface="Comic Sans MS" panose="030F0702030302020204" pitchFamily="66" charset="0"/>
              </a:rPr>
              <a:t> 1.30 pm – 2 pm            </a:t>
            </a:r>
            <a:r>
              <a:rPr lang="en-GB" dirty="0" err="1" smtClean="0">
                <a:latin typeface="Comic Sans MS" panose="030F0702030302020204" pitchFamily="66" charset="0"/>
              </a:rPr>
              <a:t>Gangsta</a:t>
            </a:r>
            <a:r>
              <a:rPr lang="en-GB" dirty="0" smtClean="0">
                <a:latin typeface="Comic Sans MS" panose="030F0702030302020204" pitchFamily="66" charset="0"/>
              </a:rPr>
              <a:t> </a:t>
            </a:r>
            <a:r>
              <a:rPr lang="en-GB" dirty="0">
                <a:latin typeface="Comic Sans MS" panose="030F0702030302020204" pitchFamily="66" charset="0"/>
              </a:rPr>
              <a:t>Granny</a:t>
            </a:r>
          </a:p>
          <a:p>
            <a:r>
              <a:rPr lang="en-GB" dirty="0">
                <a:solidFill>
                  <a:srgbClr val="00B050"/>
                </a:solidFill>
                <a:latin typeface="Comic Sans MS" panose="030F0702030302020204" pitchFamily="66" charset="0"/>
              </a:rPr>
              <a:t>Tuesday</a:t>
            </a:r>
            <a:r>
              <a:rPr lang="en-GB" dirty="0">
                <a:latin typeface="Comic Sans MS" panose="030F0702030302020204" pitchFamily="66" charset="0"/>
              </a:rPr>
              <a:t> </a:t>
            </a:r>
            <a:r>
              <a:rPr lang="en-GB" dirty="0" smtClean="0">
                <a:latin typeface="Comic Sans MS" panose="030F0702030302020204" pitchFamily="66" charset="0"/>
              </a:rPr>
              <a:t>  </a:t>
            </a:r>
            <a:r>
              <a:rPr lang="en-GB" dirty="0" smtClean="0">
                <a:latin typeface="Comic Sans MS" panose="030F0702030302020204" pitchFamily="66" charset="0"/>
              </a:rPr>
              <a:t>2 pm – 2.30 pm</a:t>
            </a:r>
            <a:r>
              <a:rPr lang="en-GB" dirty="0" smtClean="0">
                <a:latin typeface="Comic Sans MS" panose="030F0702030302020204" pitchFamily="66" charset="0"/>
              </a:rPr>
              <a:t>          Millions</a:t>
            </a:r>
            <a:r>
              <a:rPr lang="en-GB" dirty="0">
                <a:latin typeface="Comic Sans MS" panose="030F0702030302020204" pitchFamily="66" charset="0"/>
              </a:rPr>
              <a:t>: The Not-So-Great-Train Robbery</a:t>
            </a:r>
          </a:p>
          <a:p>
            <a:r>
              <a:rPr lang="en-GB" b="1" dirty="0" smtClean="0">
                <a:latin typeface="Comic Sans MS" panose="030F0702030302020204" pitchFamily="66" charset="0"/>
              </a:rPr>
              <a:t>Please </a:t>
            </a:r>
            <a:r>
              <a:rPr lang="en-GB" b="1" dirty="0">
                <a:latin typeface="Comic Sans MS" panose="030F0702030302020204" pitchFamily="66" charset="0"/>
              </a:rPr>
              <a:t>have your completed character analysis answers to hand.</a:t>
            </a:r>
            <a:endParaRPr lang="en-GB" dirty="0">
              <a:latin typeface="Comic Sans MS" panose="030F0702030302020204" pitchFamily="66" charset="0"/>
            </a:endParaRPr>
          </a:p>
          <a:p>
            <a:r>
              <a:rPr lang="en-GB" dirty="0">
                <a:latin typeface="Comic Sans MS" panose="030F0702030302020204" pitchFamily="66" charset="0"/>
              </a:rPr>
              <a:t>       </a:t>
            </a:r>
            <a:endParaRPr lang="en-GB" u="sng" dirty="0">
              <a:latin typeface="Comic Sans MS" panose="030F0702030302020204" pitchFamily="66" charset="0"/>
            </a:endParaRPr>
          </a:p>
          <a:p>
            <a:r>
              <a:rPr lang="en-GB" dirty="0">
                <a:solidFill>
                  <a:srgbClr val="FF3399"/>
                </a:solidFill>
                <a:latin typeface="Comic Sans MS" panose="030F0702030302020204" pitchFamily="66" charset="0"/>
              </a:rPr>
              <a:t>Wednesday</a:t>
            </a:r>
            <a:r>
              <a:rPr lang="en-GB" dirty="0">
                <a:latin typeface="Comic Sans MS" panose="030F0702030302020204" pitchFamily="66" charset="0"/>
              </a:rPr>
              <a:t> 10.30 am  SUBTRACTION – standard written message</a:t>
            </a:r>
          </a:p>
          <a:p>
            <a:r>
              <a:rPr lang="en-GB" dirty="0">
                <a:latin typeface="Comic Sans MS" panose="030F0702030302020204" pitchFamily="66" charset="0"/>
              </a:rPr>
              <a:t> </a:t>
            </a:r>
            <a:r>
              <a:rPr lang="en-GB" b="1" dirty="0">
                <a:latin typeface="Comic Sans MS" panose="030F0702030302020204" pitchFamily="66" charset="0"/>
              </a:rPr>
              <a:t>Please have squared paper, a pencil and a ruler to hand. </a:t>
            </a:r>
          </a:p>
          <a:p>
            <a:endParaRPr lang="en-GB" dirty="0">
              <a:solidFill>
                <a:srgbClr val="0070C0"/>
              </a:solidFill>
              <a:latin typeface="Comic Sans MS" panose="030F0702030302020204" pitchFamily="66" charset="0"/>
            </a:endParaRPr>
          </a:p>
          <a:p>
            <a:r>
              <a:rPr lang="en-GB" dirty="0">
                <a:solidFill>
                  <a:srgbClr val="0070C0"/>
                </a:solidFill>
                <a:latin typeface="Comic Sans MS" panose="030F0702030302020204" pitchFamily="66" charset="0"/>
              </a:rPr>
              <a:t>Thursday</a:t>
            </a:r>
            <a:r>
              <a:rPr lang="en-GB" dirty="0">
                <a:latin typeface="Comic Sans MS" panose="030F0702030302020204" pitchFamily="66" charset="0"/>
              </a:rPr>
              <a:t>  - 11.00 am   WRITING A LETTER TO OUR NURSERY BUDDIES</a:t>
            </a:r>
          </a:p>
          <a:p>
            <a:r>
              <a:rPr lang="en-GB" dirty="0">
                <a:latin typeface="Comic Sans MS" panose="030F0702030302020204" pitchFamily="66" charset="0"/>
              </a:rPr>
              <a:t>                                    Spelling Test on Animal Plurals</a:t>
            </a:r>
          </a:p>
          <a:p>
            <a:r>
              <a:rPr lang="en-GB" b="1" dirty="0">
                <a:latin typeface="Comic Sans MS" panose="030F0702030302020204" pitchFamily="66" charset="0"/>
              </a:rPr>
              <a:t>Please have some paper and a pencil ready for taking notes.</a:t>
            </a:r>
          </a:p>
          <a:p>
            <a:endParaRPr lang="en-GB" dirty="0">
              <a:latin typeface="Comic Sans MS" panose="030F0702030302020204" pitchFamily="66" charset="0"/>
            </a:endParaRPr>
          </a:p>
        </p:txBody>
      </p:sp>
    </p:spTree>
    <p:extLst>
      <p:ext uri="{BB962C8B-B14F-4D97-AF65-F5344CB8AC3E}">
        <p14:creationId xmlns:p14="http://schemas.microsoft.com/office/powerpoint/2010/main" val="3333698346"/>
      </p:ext>
    </p:extLst>
  </p:cSld>
  <p:clrMapOvr>
    <a:masterClrMapping/>
  </p:clrMapOvr>
  <mc:AlternateContent xmlns:mc="http://schemas.openxmlformats.org/markup-compatibility/2006">
    <mc:Choice xmlns:p14="http://schemas.microsoft.com/office/powerpoint/2010/main" Requires="p14">
      <p:transition spd="slow" p14:dur="2000" advTm="85712"/>
    </mc:Choice>
    <mc:Fallback>
      <p:transition spd="slow" advTm="8571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8" y="99885"/>
            <a:ext cx="10032275" cy="769441"/>
          </a:xfrm>
          <a:prstGeom prst="rect">
            <a:avLst/>
          </a:prstGeom>
        </p:spPr>
        <p:txBody>
          <a:bodyPr wrap="square">
            <a:spAutoFit/>
          </a:bodyPr>
          <a:lstStyle/>
          <a:p>
            <a:r>
              <a:rPr lang="en-GB" sz="1600" b="1" dirty="0"/>
              <a:t> </a:t>
            </a:r>
            <a:endParaRPr lang="en-GB" sz="1600" dirty="0"/>
          </a:p>
          <a:p>
            <a:endParaRPr lang="en-GB" sz="1400" dirty="0"/>
          </a:p>
          <a:p>
            <a:endParaRPr lang="en-GB" sz="1400" dirty="0"/>
          </a:p>
        </p:txBody>
      </p:sp>
      <p:sp>
        <p:nvSpPr>
          <p:cNvPr id="3" name="Rectangle 2"/>
          <p:cNvSpPr/>
          <p:nvPr/>
        </p:nvSpPr>
        <p:spPr>
          <a:xfrm>
            <a:off x="535477" y="484605"/>
            <a:ext cx="6653552"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Celebrating Reading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328" y="1792655"/>
            <a:ext cx="3057525" cy="4752975"/>
          </a:xfrm>
          <a:prstGeom prst="rect">
            <a:avLst/>
          </a:prstGeom>
        </p:spPr>
      </p:pic>
      <p:sp>
        <p:nvSpPr>
          <p:cNvPr id="5" name="TextBox 4"/>
          <p:cNvSpPr txBox="1"/>
          <p:nvPr/>
        </p:nvSpPr>
        <p:spPr>
          <a:xfrm>
            <a:off x="4323806" y="2952205"/>
            <a:ext cx="5405647" cy="523220"/>
          </a:xfrm>
          <a:prstGeom prst="rect">
            <a:avLst/>
          </a:prstGeom>
          <a:noFill/>
        </p:spPr>
        <p:txBody>
          <a:bodyPr wrap="none" rtlCol="0">
            <a:spAutoFit/>
          </a:bodyPr>
          <a:lstStyle/>
          <a:p>
            <a:r>
              <a:rPr lang="en-GB" sz="2800" b="1" dirty="0">
                <a:solidFill>
                  <a:srgbClr val="0066FF"/>
                </a:solidFill>
                <a:latin typeface="Kristen ITC" panose="03050502040202030202" pitchFamily="66" charset="0"/>
              </a:rPr>
              <a:t>The Trouble with My Brother</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4697323"/>
      </p:ext>
    </p:extLst>
  </p:cSld>
  <p:clrMapOvr>
    <a:masterClrMapping/>
  </p:clrMapOvr>
  <mc:AlternateContent xmlns:mc="http://schemas.openxmlformats.org/markup-compatibility/2006" xmlns:p14="http://schemas.microsoft.com/office/powerpoint/2010/main">
    <mc:Choice Requires="p14">
      <p:transition spd="slow" p14:dur="2000" advTm="192927"/>
    </mc:Choice>
    <mc:Fallback xmlns="">
      <p:transition spd="slow" advTm="19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975" y="284613"/>
            <a:ext cx="10019731" cy="3970318"/>
          </a:xfrm>
          <a:prstGeom prst="rect">
            <a:avLst/>
          </a:prstGeom>
          <a:noFill/>
        </p:spPr>
        <p:txBody>
          <a:bodyPr wrap="none" rtlCol="0">
            <a:spAutoFit/>
          </a:bodyPr>
          <a:lstStyle/>
          <a:p>
            <a:r>
              <a:rPr lang="en-GB" sz="4800" b="1" dirty="0">
                <a:solidFill>
                  <a:srgbClr val="FF3300"/>
                </a:solidFill>
                <a:latin typeface="Perpetua Titling MT" panose="02020502060505020804" pitchFamily="18" charset="0"/>
              </a:rPr>
              <a:t>LITERACY</a:t>
            </a:r>
          </a:p>
          <a:p>
            <a:endParaRPr lang="en-GB" dirty="0"/>
          </a:p>
          <a:p>
            <a:r>
              <a:rPr lang="en-GB" dirty="0"/>
              <a:t>Spelling</a:t>
            </a:r>
          </a:p>
          <a:p>
            <a:endParaRPr lang="en-GB" dirty="0"/>
          </a:p>
          <a:p>
            <a:r>
              <a:rPr lang="en-GB" dirty="0"/>
              <a:t>This week we are focussing on Animal Plurals – this is revision, however, there will be</a:t>
            </a:r>
          </a:p>
          <a:p>
            <a:r>
              <a:rPr lang="en-GB" dirty="0"/>
              <a:t>a few new words in the worksheet.  Please check the correct spellings using a dictionary – </a:t>
            </a:r>
          </a:p>
          <a:p>
            <a:r>
              <a:rPr lang="en-GB" dirty="0"/>
              <a:t>you can use on online dictionary if you wish. </a:t>
            </a:r>
            <a:r>
              <a:rPr lang="en-GB" b="1" dirty="0">
                <a:solidFill>
                  <a:srgbClr val="00B0F0"/>
                </a:solidFill>
              </a:rPr>
              <a:t>Fill in the missing words on the worksheet.  </a:t>
            </a:r>
          </a:p>
          <a:p>
            <a:r>
              <a:rPr lang="en-GB" b="1" dirty="0">
                <a:solidFill>
                  <a:srgbClr val="00B0F0"/>
                </a:solidFill>
              </a:rPr>
              <a:t>The missing words are the words you will be tested on at the end of our Writing Lesson on </a:t>
            </a:r>
          </a:p>
          <a:p>
            <a:r>
              <a:rPr lang="en-GB" b="1" dirty="0">
                <a:solidFill>
                  <a:srgbClr val="00B0F0"/>
                </a:solidFill>
              </a:rPr>
              <a:t>Thursday.</a:t>
            </a:r>
            <a:r>
              <a:rPr lang="en-GB" b="1" dirty="0"/>
              <a:t> </a:t>
            </a:r>
            <a:r>
              <a:rPr lang="en-GB" dirty="0"/>
              <a:t> Remember to practise your spelling before Thursday using the strategy that works</a:t>
            </a:r>
          </a:p>
          <a:p>
            <a:r>
              <a:rPr lang="en-GB" dirty="0"/>
              <a:t>for you.  You could even get someone in your family to test you.   </a:t>
            </a:r>
          </a:p>
          <a:p>
            <a:endParaRPr lang="en-GB" dirty="0"/>
          </a:p>
          <a:p>
            <a:r>
              <a:rPr lang="en-GB" dirty="0">
                <a:solidFill>
                  <a:srgbClr val="FF0000"/>
                </a:solidFill>
              </a:rPr>
              <a:t>Please find the spelling worksheet on our website under P5 Class Blogs.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751" y="4833257"/>
            <a:ext cx="2024743" cy="202474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6407637"/>
      </p:ext>
    </p:extLst>
  </p:cSld>
  <p:clrMapOvr>
    <a:masterClrMapping/>
  </p:clrMapOvr>
  <mc:AlternateContent xmlns:mc="http://schemas.openxmlformats.org/markup-compatibility/2006">
    <mc:Choice xmlns:p14="http://schemas.microsoft.com/office/powerpoint/2010/main" Requires="p14">
      <p:transition spd="slow" p14:dur="2000" advTm="59117"/>
    </mc:Choice>
    <mc:Fallback>
      <p:transition spd="slow" advTm="59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4276" y="0"/>
            <a:ext cx="9318374" cy="7478970"/>
          </a:xfrm>
          <a:prstGeom prst="rect">
            <a:avLst/>
          </a:prstGeom>
        </p:spPr>
        <p:txBody>
          <a:bodyPr wrap="square">
            <a:spAutoFit/>
          </a:bodyPr>
          <a:lstStyle/>
          <a:p>
            <a:r>
              <a:rPr lang="en-GB" sz="4800" b="1" dirty="0">
                <a:solidFill>
                  <a:srgbClr val="FF3300"/>
                </a:solidFill>
                <a:latin typeface="Perpetua Titling MT" panose="02020502060505020804" pitchFamily="18" charset="0"/>
              </a:rPr>
              <a:t>LITERACY</a:t>
            </a:r>
          </a:p>
          <a:p>
            <a:endParaRPr lang="en-GB" dirty="0">
              <a:latin typeface="Comic Sans MS" panose="030F0702030302020204" pitchFamily="66" charset="0"/>
            </a:endParaRPr>
          </a:p>
          <a:p>
            <a:r>
              <a:rPr lang="en-GB" dirty="0">
                <a:latin typeface="Comic Sans MS" panose="030F0702030302020204" pitchFamily="66" charset="0"/>
              </a:rPr>
              <a:t>Grammar</a:t>
            </a:r>
          </a:p>
          <a:p>
            <a:endParaRPr lang="en-GB" dirty="0">
              <a:latin typeface="Comic Sans MS" panose="030F0702030302020204" pitchFamily="66" charset="0"/>
            </a:endParaRPr>
          </a:p>
          <a:p>
            <a:r>
              <a:rPr lang="en-GB" dirty="0">
                <a:latin typeface="Comic Sans MS" panose="030F0702030302020204" pitchFamily="66" charset="0"/>
              </a:rPr>
              <a:t>This week you have to correct the punctuation in sentences.  You have to re-write the unpunctuated sentences and insert the correct punctuation.  You can write these in your jotters or type them out in a word document (whatever is easier for you).  </a:t>
            </a:r>
          </a:p>
          <a:p>
            <a:endParaRPr lang="en-GB" dirty="0">
              <a:latin typeface="Comic Sans MS" panose="030F0702030302020204" pitchFamily="66" charset="0"/>
            </a:endParaRPr>
          </a:p>
          <a:p>
            <a:r>
              <a:rPr lang="en-GB" dirty="0">
                <a:latin typeface="Comic Sans MS" panose="030F0702030302020204" pitchFamily="66" charset="0"/>
              </a:rPr>
              <a:t>The different types of punctuation you will have to insert are:</a:t>
            </a:r>
          </a:p>
          <a:p>
            <a:endParaRPr lang="en-GB" dirty="0">
              <a:latin typeface="Comic Sans MS" panose="030F0702030302020204" pitchFamily="66" charset="0"/>
            </a:endParaRPr>
          </a:p>
          <a:p>
            <a:pPr marL="285750" indent="-285750">
              <a:buFont typeface="Arial" panose="020B0604020202020204" pitchFamily="34" charset="0"/>
              <a:buChar char="•"/>
            </a:pPr>
            <a:r>
              <a:rPr lang="en-GB" dirty="0">
                <a:latin typeface="Comic Sans MS" panose="030F0702030302020204" pitchFamily="66" charset="0"/>
              </a:rPr>
              <a:t>capital letters</a:t>
            </a:r>
          </a:p>
          <a:p>
            <a:pPr marL="285750" indent="-285750">
              <a:buFont typeface="Arial" panose="020B0604020202020204" pitchFamily="34" charset="0"/>
              <a:buChar char="•"/>
            </a:pPr>
            <a:r>
              <a:rPr lang="en-GB" dirty="0">
                <a:latin typeface="Comic Sans MS" panose="030F0702030302020204" pitchFamily="66" charset="0"/>
              </a:rPr>
              <a:t>full stops</a:t>
            </a:r>
          </a:p>
          <a:p>
            <a:pPr marL="285750" indent="-285750">
              <a:buFont typeface="Arial" panose="020B0604020202020204" pitchFamily="34" charset="0"/>
              <a:buChar char="•"/>
            </a:pPr>
            <a:r>
              <a:rPr lang="en-GB" dirty="0">
                <a:latin typeface="Comic Sans MS" panose="030F0702030302020204" pitchFamily="66" charset="0"/>
              </a:rPr>
              <a:t>question marks</a:t>
            </a:r>
          </a:p>
          <a:p>
            <a:pPr marL="285750" indent="-285750">
              <a:buFont typeface="Arial" panose="020B0604020202020204" pitchFamily="34" charset="0"/>
              <a:buChar char="•"/>
            </a:pPr>
            <a:r>
              <a:rPr lang="en-GB" dirty="0">
                <a:latin typeface="Comic Sans MS" panose="030F0702030302020204" pitchFamily="66" charset="0"/>
              </a:rPr>
              <a:t>inverted commas</a:t>
            </a:r>
          </a:p>
          <a:p>
            <a:pPr marL="285750" indent="-285750">
              <a:buFont typeface="Arial" panose="020B0604020202020204" pitchFamily="34" charset="0"/>
              <a:buChar char="•"/>
            </a:pPr>
            <a:endParaRPr lang="en-GB" dirty="0">
              <a:latin typeface="Comic Sans MS" panose="030F0702030302020204" pitchFamily="66" charset="0"/>
            </a:endParaRPr>
          </a:p>
          <a:p>
            <a:r>
              <a:rPr lang="en-GB" dirty="0">
                <a:latin typeface="Comic Sans MS" panose="030F0702030302020204" pitchFamily="66" charset="0"/>
              </a:rPr>
              <a:t>To remind you of inverted commas (speech marks) please look at the following example:</a:t>
            </a:r>
          </a:p>
          <a:p>
            <a:endParaRPr lang="en-GB" dirty="0">
              <a:latin typeface="Comic Sans MS" panose="030F0702030302020204" pitchFamily="66" charset="0"/>
            </a:endParaRPr>
          </a:p>
          <a:p>
            <a:r>
              <a:rPr lang="en-GB" dirty="0">
                <a:latin typeface="Comic Sans MS" panose="030F0702030302020204" pitchFamily="66" charset="0"/>
              </a:rPr>
              <a:t>              </a:t>
            </a:r>
            <a:r>
              <a:rPr lang="en-GB" dirty="0">
                <a:latin typeface="+mj-lt"/>
              </a:rPr>
              <a:t>can </a:t>
            </a:r>
            <a:r>
              <a:rPr lang="en-GB" dirty="0" err="1">
                <a:latin typeface="+mj-lt"/>
              </a:rPr>
              <a:t>i</a:t>
            </a:r>
            <a:r>
              <a:rPr lang="en-GB" dirty="0">
                <a:latin typeface="+mj-lt"/>
              </a:rPr>
              <a:t> take the dog for a walk asked Amy</a:t>
            </a:r>
          </a:p>
          <a:p>
            <a:endParaRPr lang="en-GB" dirty="0">
              <a:latin typeface="+mj-lt"/>
            </a:endParaRPr>
          </a:p>
          <a:p>
            <a:r>
              <a:rPr lang="en-GB" dirty="0">
                <a:solidFill>
                  <a:srgbClr val="FF3300"/>
                </a:solidFill>
                <a:latin typeface="+mj-lt"/>
              </a:rPr>
              <a:t>          “C</a:t>
            </a:r>
            <a:r>
              <a:rPr lang="en-GB" dirty="0">
                <a:latin typeface="+mj-lt"/>
              </a:rPr>
              <a:t>an </a:t>
            </a:r>
            <a:r>
              <a:rPr lang="en-GB" dirty="0">
                <a:solidFill>
                  <a:srgbClr val="FF3300"/>
                </a:solidFill>
                <a:latin typeface="+mj-lt"/>
              </a:rPr>
              <a:t>I</a:t>
            </a:r>
            <a:r>
              <a:rPr lang="en-GB" dirty="0">
                <a:latin typeface="+mj-lt"/>
              </a:rPr>
              <a:t> take the dog for a walk</a:t>
            </a:r>
            <a:r>
              <a:rPr lang="en-GB" dirty="0">
                <a:solidFill>
                  <a:srgbClr val="FF3300"/>
                </a:solidFill>
                <a:latin typeface="+mj-lt"/>
              </a:rPr>
              <a:t>?”</a:t>
            </a:r>
            <a:r>
              <a:rPr lang="en-GB" dirty="0">
                <a:latin typeface="+mj-lt"/>
              </a:rPr>
              <a:t> asked Amy</a:t>
            </a:r>
            <a:r>
              <a:rPr lang="en-GB" dirty="0">
                <a:solidFill>
                  <a:srgbClr val="FF3300"/>
                </a:solidFill>
                <a:latin typeface="+mj-lt"/>
              </a:rPr>
              <a:t>.</a:t>
            </a:r>
          </a:p>
          <a:p>
            <a:endParaRPr lang="en-GB" dirty="0">
              <a:solidFill>
                <a:srgbClr val="FF3300"/>
              </a:solidFill>
              <a:latin typeface="Comic Sans MS" panose="030F0702030302020204" pitchFamily="66" charset="0"/>
            </a:endParaRPr>
          </a:p>
          <a:p>
            <a:r>
              <a:rPr lang="en-GB" dirty="0">
                <a:solidFill>
                  <a:srgbClr val="FF3300"/>
                </a:solidFill>
                <a:latin typeface="Comic Sans MS" panose="030F0702030302020204" pitchFamily="66" charset="0"/>
              </a:rPr>
              <a:t>Please find the worksheet on our website under P5 Class Blogs.</a:t>
            </a:r>
          </a:p>
          <a:p>
            <a:endParaRPr lang="en-GB" b="1" dirty="0">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34928"/>
      </p:ext>
    </p:extLst>
  </p:cSld>
  <p:clrMapOvr>
    <a:masterClrMapping/>
  </p:clrMapOvr>
  <mc:AlternateContent xmlns:mc="http://schemas.openxmlformats.org/markup-compatibility/2006">
    <mc:Choice xmlns:p14="http://schemas.microsoft.com/office/powerpoint/2010/main" Requires="p14">
      <p:transition spd="slow" p14:dur="2000" advTm="177905"/>
    </mc:Choice>
    <mc:Fallback>
      <p:transition spd="slow" advTm="177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9897" y="1136469"/>
            <a:ext cx="8948057" cy="646331"/>
          </a:xfrm>
          <a:prstGeom prst="rect">
            <a:avLst/>
          </a:prstGeom>
          <a:noFill/>
        </p:spPr>
        <p:txBody>
          <a:bodyPr wrap="square" rtlCol="0">
            <a:spAutoFit/>
          </a:bodyPr>
          <a:lstStyle/>
          <a:p>
            <a:endParaRPr lang="en-GB" b="1" dirty="0"/>
          </a:p>
          <a:p>
            <a:endParaRPr lang="en-GB" dirty="0"/>
          </a:p>
        </p:txBody>
      </p:sp>
      <p:sp>
        <p:nvSpPr>
          <p:cNvPr id="3" name="TextBox 2"/>
          <p:cNvSpPr txBox="1"/>
          <p:nvPr/>
        </p:nvSpPr>
        <p:spPr>
          <a:xfrm>
            <a:off x="287383" y="222069"/>
            <a:ext cx="10763794" cy="4678204"/>
          </a:xfrm>
          <a:prstGeom prst="rect">
            <a:avLst/>
          </a:prstGeom>
          <a:noFill/>
        </p:spPr>
        <p:txBody>
          <a:bodyPr wrap="square" rtlCol="0">
            <a:spAutoFit/>
          </a:bodyPr>
          <a:lstStyle/>
          <a:p>
            <a:r>
              <a:rPr lang="en-GB" sz="4800" b="1" dirty="0">
                <a:solidFill>
                  <a:srgbClr val="FF3300"/>
                </a:solidFill>
                <a:latin typeface="Perpetua Titling MT" panose="02020502060505020804" pitchFamily="18" charset="0"/>
              </a:rPr>
              <a:t>LITERACY</a:t>
            </a:r>
          </a:p>
          <a:p>
            <a:r>
              <a:rPr lang="en-GB" sz="3200" dirty="0"/>
              <a:t>Writing Task</a:t>
            </a:r>
          </a:p>
          <a:p>
            <a:endParaRPr lang="en-GB" sz="3200" dirty="0"/>
          </a:p>
          <a:p>
            <a:r>
              <a:rPr lang="en-GB" sz="4000" b="1" dirty="0">
                <a:solidFill>
                  <a:srgbClr val="7030A0"/>
                </a:solidFill>
              </a:rPr>
              <a:t>Lesson on Thursday 11 am</a:t>
            </a:r>
          </a:p>
          <a:p>
            <a:endParaRPr lang="en-GB" sz="3200" dirty="0"/>
          </a:p>
          <a:p>
            <a:r>
              <a:rPr lang="en-GB" sz="1600" dirty="0">
                <a:latin typeface="Comic Sans MS" panose="030F0702030302020204" pitchFamily="66" charset="0"/>
              </a:rPr>
              <a:t>LI – I can write an informal letter.</a:t>
            </a:r>
          </a:p>
          <a:p>
            <a:endParaRPr lang="en-GB" sz="1600" dirty="0">
              <a:latin typeface="Comic Sans MS" panose="030F0702030302020204" pitchFamily="66" charset="0"/>
            </a:endParaRPr>
          </a:p>
          <a:p>
            <a:r>
              <a:rPr lang="en-GB" sz="1600" b="1" dirty="0">
                <a:solidFill>
                  <a:srgbClr val="0070C0"/>
                </a:solidFill>
                <a:latin typeface="Comic Sans MS" panose="030F0702030302020204" pitchFamily="66" charset="0"/>
              </a:rPr>
              <a:t>Writing to our new nursery buddies!</a:t>
            </a:r>
          </a:p>
          <a:p>
            <a:endParaRPr lang="en-GB" sz="2400" dirty="0"/>
          </a:p>
          <a:p>
            <a:endParaRPr lang="en-GB" sz="2400" dirty="0"/>
          </a:p>
          <a:p>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3" y="3984929"/>
            <a:ext cx="8572500" cy="27051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0315729"/>
      </p:ext>
    </p:extLst>
  </p:cSld>
  <p:clrMapOvr>
    <a:masterClrMapping/>
  </p:clrMapOvr>
  <mc:AlternateContent xmlns:mc="http://schemas.openxmlformats.org/markup-compatibility/2006">
    <mc:Choice xmlns:p14="http://schemas.microsoft.com/office/powerpoint/2010/main" Requires="p14">
      <p:transition spd="slow" p14:dur="2000" advTm="33883"/>
    </mc:Choice>
    <mc:Fallback>
      <p:transition spd="slow" advTm="33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566" y="156755"/>
            <a:ext cx="10074184" cy="2708434"/>
          </a:xfrm>
          <a:prstGeom prst="rect">
            <a:avLst/>
          </a:prstGeom>
          <a:noFill/>
        </p:spPr>
        <p:txBody>
          <a:bodyPr wrap="square" rtlCol="0">
            <a:spAutoFit/>
          </a:bodyPr>
          <a:lstStyle/>
          <a:p>
            <a:r>
              <a:rPr lang="en-GB" sz="2400" b="1" dirty="0">
                <a:solidFill>
                  <a:srgbClr val="7030A0"/>
                </a:solidFill>
                <a:latin typeface="Comic Sans MS" panose="030F0702030302020204" pitchFamily="66" charset="0"/>
              </a:rPr>
              <a:t>EXPRESSIVE ARTS - MUSIC </a:t>
            </a:r>
          </a:p>
          <a:p>
            <a:endParaRPr lang="en-GB" sz="2400" b="1" dirty="0">
              <a:solidFill>
                <a:srgbClr val="0066FF"/>
              </a:solidFill>
              <a:latin typeface="Comic Sans MS" panose="030F0702030302020204" pitchFamily="66" charset="0"/>
            </a:endParaRPr>
          </a:p>
          <a:p>
            <a:r>
              <a:rPr lang="en-GB" b="1" dirty="0">
                <a:solidFill>
                  <a:srgbClr val="0066FF"/>
                </a:solidFill>
                <a:latin typeface="Comic Sans MS" panose="030F0702030302020204" pitchFamily="66" charset="0"/>
              </a:rPr>
              <a:t>OPERA – BE PART OF A BRAND NEW OPERA CALLED ‘FEVER’</a:t>
            </a:r>
          </a:p>
          <a:p>
            <a:endParaRPr lang="en-GB" sz="2400" b="1" dirty="0">
              <a:solidFill>
                <a:srgbClr val="0066FF"/>
              </a:solidFill>
              <a:latin typeface="Comic Sans MS" panose="030F0702030302020204" pitchFamily="66" charset="0"/>
            </a:endParaRPr>
          </a:p>
          <a:p>
            <a:r>
              <a:rPr lang="en-GB" sz="2400" b="1" dirty="0">
                <a:latin typeface="Comic Sans MS" panose="030F0702030302020204" pitchFamily="66" charset="0"/>
              </a:rPr>
              <a:t>Week 2 – Don’t worry if you did not manage to visit the website last week – it is easy to catch up.</a:t>
            </a:r>
            <a:endParaRPr lang="en-GB" sz="1400" dirty="0">
              <a:latin typeface="Comic Sans MS" panose="030F0702030302020204" pitchFamily="66" charset="0"/>
            </a:endParaRPr>
          </a:p>
          <a:p>
            <a:r>
              <a:rPr lang="en-GB" sz="1400" dirty="0">
                <a:latin typeface="Comic Sans MS" panose="030F0702030302020204" pitchFamily="66" charset="0"/>
              </a:rPr>
              <a:t/>
            </a:r>
            <a:br>
              <a:rPr lang="en-GB" sz="1400" dirty="0">
                <a:latin typeface="Comic Sans MS" panose="030F0702030302020204" pitchFamily="66" charset="0"/>
              </a:rPr>
            </a:br>
            <a:r>
              <a:rPr lang="en-GB" sz="1400" dirty="0">
                <a:latin typeface="Comic Sans MS" panose="030F0702030302020204" pitchFamily="66" charset="0"/>
              </a:rPr>
              <a:t> </a:t>
            </a:r>
            <a:r>
              <a:rPr lang="en-GB" dirty="0">
                <a:latin typeface="Comic Sans MS" panose="030F0702030302020204" pitchFamily="66" charset="0"/>
              </a:rPr>
              <a:t>Go to </a:t>
            </a:r>
            <a:r>
              <a:rPr lang="en-GB" b="1" dirty="0">
                <a:latin typeface="Comic Sans MS" panose="030F0702030302020204" pitchFamily="66" charset="0"/>
                <a:hlinkClick r:id="rId2"/>
              </a:rPr>
              <a:t>www.scottishopera.org.uk/fever</a:t>
            </a:r>
            <a:r>
              <a:rPr lang="en-GB" dirty="0">
                <a:latin typeface="Comic Sans MS" panose="030F0702030302020204" pitchFamily="66" charset="0"/>
              </a:rPr>
              <a:t> </a:t>
            </a:r>
            <a:r>
              <a:rPr lang="en-GB" b="1" dirty="0">
                <a:latin typeface="Comic Sans MS" panose="030F0702030302020204" pitchFamily="66" charset="0"/>
              </a:rPr>
              <a:t>every Monday</a:t>
            </a:r>
            <a:r>
              <a:rPr lang="en-GB" dirty="0">
                <a:latin typeface="Comic Sans MS" panose="030F0702030302020204" pitchFamily="66" charset="0"/>
              </a:rPr>
              <a:t> to find all you need to get started.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162" y="3318587"/>
            <a:ext cx="3417371" cy="3464313"/>
          </a:xfrm>
          <a:prstGeom prst="rect">
            <a:avLst/>
          </a:prstGeom>
        </p:spPr>
      </p:pic>
    </p:spTree>
    <p:extLst>
      <p:ext uri="{BB962C8B-B14F-4D97-AF65-F5344CB8AC3E}">
        <p14:creationId xmlns:p14="http://schemas.microsoft.com/office/powerpoint/2010/main" val="2792039881"/>
      </p:ext>
    </p:extLst>
  </p:cSld>
  <p:clrMapOvr>
    <a:masterClrMapping/>
  </p:clrMapOvr>
  <mc:AlternateContent xmlns:mc="http://schemas.openxmlformats.org/markup-compatibility/2006" xmlns:p14="http://schemas.microsoft.com/office/powerpoint/2010/main">
    <mc:Choice Requires="p14">
      <p:transition spd="slow" p14:dur="2000" advTm="51917"/>
    </mc:Choice>
    <mc:Fallback xmlns="">
      <p:transition spd="slow" advTm="51917"/>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3489</TotalTime>
  <Words>1134</Words>
  <Application>Microsoft Office PowerPoint</Application>
  <PresentationFormat>Widescreen</PresentationFormat>
  <Paragraphs>191</Paragraphs>
  <Slides>17</Slides>
  <Notes>0</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Comic Sans MS</vt:lpstr>
      <vt:lpstr>Kristen ITC</vt:lpstr>
      <vt:lpstr>Perpetua Titling MT</vt:lpstr>
      <vt:lpstr>Times New Roman</vt:lpstr>
      <vt:lpstr>Trebuchet MS</vt:lpstr>
      <vt:lpstr>Wingdings 3</vt:lpstr>
      <vt:lpstr>Facet</vt:lpstr>
      <vt:lpstr>P5 WEEKLY DIARY   WEEK COMMENCING  Monday 18th May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vt:lpstr>
    </vt:vector>
  </TitlesOfParts>
  <Company>West Lothian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P5 WEEKLY DIARY   WEEK COMMENCING  30th March 2020</dc:title>
  <dc:creator>Jane Peters</dc:creator>
  <cp:lastModifiedBy>Jane Peters</cp:lastModifiedBy>
  <cp:revision>150</cp:revision>
  <dcterms:created xsi:type="dcterms:W3CDTF">2020-03-29T16:28:30Z</dcterms:created>
  <dcterms:modified xsi:type="dcterms:W3CDTF">2020-05-18T07:21:27Z</dcterms:modified>
</cp:coreProperties>
</file>