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02" r:id="rId4"/>
    <p:sldId id="261" r:id="rId5"/>
    <p:sldId id="285" r:id="rId6"/>
    <p:sldId id="286" r:id="rId7"/>
    <p:sldId id="279" r:id="rId8"/>
    <p:sldId id="284" r:id="rId9"/>
    <p:sldId id="282" r:id="rId10"/>
    <p:sldId id="278" r:id="rId11"/>
    <p:sldId id="266" r:id="rId12"/>
    <p:sldId id="287" r:id="rId13"/>
    <p:sldId id="291" r:id="rId14"/>
    <p:sldId id="288" r:id="rId15"/>
    <p:sldId id="289" r:id="rId16"/>
    <p:sldId id="296" r:id="rId17"/>
    <p:sldId id="297" r:id="rId18"/>
    <p:sldId id="298" r:id="rId19"/>
    <p:sldId id="300" r:id="rId20"/>
    <p:sldId id="303" r:id="rId21"/>
    <p:sldId id="290" r:id="rId22"/>
    <p:sldId id="293" r:id="rId23"/>
    <p:sldId id="294" r:id="rId24"/>
    <p:sldId id="267" r:id="rId25"/>
    <p:sldId id="259" r:id="rId26"/>
    <p:sldId id="275" r:id="rId27"/>
    <p:sldId id="273" r:id="rId28"/>
    <p:sldId id="29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800080"/>
    <a:srgbClr val="009900"/>
    <a:srgbClr val="FF339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844366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88225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3745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689692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602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73834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21130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12124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422117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88413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D550D9-5F6D-49D8-A40F-9FC76000F49F}"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93006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D550D9-5F6D-49D8-A40F-9FC76000F49F}" type="datetimeFigureOut">
              <a:rPr lang="en-GB" smtClean="0"/>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175682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D550D9-5F6D-49D8-A40F-9FC76000F49F}"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092646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550D9-5F6D-49D8-A40F-9FC76000F49F}" type="datetimeFigureOut">
              <a:rPr lang="en-GB" smtClean="0"/>
              <a:t>11/05/2020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190774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D550D9-5F6D-49D8-A40F-9FC76000F49F}"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946495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AD550D9-5F6D-49D8-A40F-9FC76000F49F}"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34387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D550D9-5F6D-49D8-A40F-9FC76000F49F}" type="datetimeFigureOut">
              <a:rPr lang="en-GB" smtClean="0"/>
              <a:t>11/05/2020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29EE0A-CAF0-4AEE-85D6-B1EE25341FA2}" type="slidenum">
              <a:rPr lang="en-GB" smtClean="0"/>
              <a:t>‹#›</a:t>
            </a:fld>
            <a:endParaRPr lang="en-GB"/>
          </a:p>
        </p:txBody>
      </p:sp>
    </p:spTree>
    <p:extLst>
      <p:ext uri="{BB962C8B-B14F-4D97-AF65-F5344CB8AC3E}">
        <p14:creationId xmlns:p14="http://schemas.microsoft.com/office/powerpoint/2010/main" val="3804771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cottishopera.us14.list-manage.com/track/click?u=e22f567381737e921e1f0663e&amp;id=54b7ecf400&amp;e=6ebd889d3b"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hyperlink" Target="https://www.scottish-orienteering.org/lets-get-started-orienteer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user/mosetsanagape/videos" TargetMode="External"/><Relationship Id="rId2" Type="http://schemas.openxmlformats.org/officeDocument/2006/relationships/hyperlink" Target="https://www.youtube.com/user/CosmicKidsYoga" TargetMode="External"/><Relationship Id="rId1" Type="http://schemas.openxmlformats.org/officeDocument/2006/relationships/slideLayout" Target="../slideLayouts/slideLayout7.xml"/><Relationship Id="rId4" Type="http://schemas.openxmlformats.org/officeDocument/2006/relationships/hyperlink" Target="https://app.gonoodle.com/channels/zumba-kids"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CvF9AEe-ozc"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88" y="1070111"/>
            <a:ext cx="9144000" cy="3750083"/>
          </a:xfrm>
        </p:spPr>
        <p:txBody>
          <a:bodyPr>
            <a:normAutofit/>
          </a:bodyPr>
          <a:lstStyle/>
          <a:p>
            <a:r>
              <a:rPr lang="en-GB" b="1" dirty="0" smtClean="0"/>
              <a:t>P5 </a:t>
            </a:r>
            <a:r>
              <a:rPr lang="en-GB" b="1" dirty="0"/>
              <a:t>WEEKLY </a:t>
            </a:r>
            <a:r>
              <a:rPr lang="en-GB" b="1" dirty="0" smtClean="0"/>
              <a:t>DIARY </a:t>
            </a:r>
            <a:br>
              <a:rPr lang="en-GB" b="1" dirty="0" smtClean="0"/>
            </a:br>
            <a:r>
              <a:rPr lang="en-GB" b="1" dirty="0" smtClean="0"/>
              <a:t> WEEK </a:t>
            </a:r>
            <a:r>
              <a:rPr lang="en-GB" b="1" dirty="0"/>
              <a:t>COMMENCING </a:t>
            </a:r>
            <a:r>
              <a:rPr lang="en-GB" b="1" dirty="0" smtClean="0"/>
              <a:t/>
            </a:r>
            <a:br>
              <a:rPr lang="en-GB" b="1" dirty="0" smtClean="0"/>
            </a:br>
            <a:r>
              <a:rPr lang="en-GB" b="1" dirty="0" smtClean="0">
                <a:solidFill>
                  <a:schemeClr val="tx1"/>
                </a:solidFill>
              </a:rPr>
              <a:t>Monday 11</a:t>
            </a:r>
            <a:r>
              <a:rPr lang="en-GB" b="1" baseline="30000" dirty="0" smtClean="0">
                <a:solidFill>
                  <a:schemeClr val="tx1"/>
                </a:solidFill>
              </a:rPr>
              <a:t>th</a:t>
            </a:r>
            <a:r>
              <a:rPr lang="en-GB" b="1" dirty="0" smtClean="0">
                <a:solidFill>
                  <a:schemeClr val="tx1"/>
                </a:solidFill>
              </a:rPr>
              <a:t> April </a:t>
            </a:r>
            <a:r>
              <a:rPr lang="en-GB" b="1" dirty="0">
                <a:solidFill>
                  <a:schemeClr val="tx1"/>
                </a:solidFill>
              </a:rPr>
              <a:t>2020</a:t>
            </a:r>
            <a:r>
              <a:rPr lang="en-GB" dirty="0"/>
              <a:t/>
            </a:r>
            <a:br>
              <a:rPr lang="en-GB" dirty="0"/>
            </a:br>
            <a:endParaRPr lang="en-GB" dirty="0"/>
          </a:p>
        </p:txBody>
      </p:sp>
    </p:spTree>
    <p:extLst>
      <p:ext uri="{BB962C8B-B14F-4D97-AF65-F5344CB8AC3E}">
        <p14:creationId xmlns:p14="http://schemas.microsoft.com/office/powerpoint/2010/main" val="1627837505"/>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566" y="156755"/>
            <a:ext cx="11103428" cy="6955750"/>
          </a:xfrm>
          <a:prstGeom prst="rect">
            <a:avLst/>
          </a:prstGeom>
          <a:noFill/>
        </p:spPr>
        <p:txBody>
          <a:bodyPr wrap="square" rtlCol="0">
            <a:spAutoFit/>
          </a:bodyPr>
          <a:lstStyle/>
          <a:p>
            <a:r>
              <a:rPr lang="en-GB" sz="2400" b="1" dirty="0" smtClean="0">
                <a:solidFill>
                  <a:srgbClr val="0066FF"/>
                </a:solidFill>
                <a:latin typeface="Comic Sans MS" panose="030F0702030302020204" pitchFamily="66" charset="0"/>
              </a:rPr>
              <a:t>EXPRESSIVE ARTS - MUSIC </a:t>
            </a:r>
          </a:p>
          <a:p>
            <a:endParaRPr lang="en-GB" sz="2400" b="1" dirty="0">
              <a:solidFill>
                <a:srgbClr val="0066FF"/>
              </a:solidFill>
              <a:latin typeface="Comic Sans MS" panose="030F0702030302020204" pitchFamily="66" charset="0"/>
            </a:endParaRPr>
          </a:p>
          <a:p>
            <a:r>
              <a:rPr lang="en-GB" sz="2400" b="1" dirty="0" smtClean="0">
                <a:solidFill>
                  <a:srgbClr val="0066FF"/>
                </a:solidFill>
                <a:latin typeface="Comic Sans MS" panose="030F0702030302020204" pitchFamily="66" charset="0"/>
              </a:rPr>
              <a:t>OPERA – BE PART OF A BRAND NEW OPERA CALLED ‘FEVER’</a:t>
            </a:r>
          </a:p>
          <a:p>
            <a:endParaRPr lang="en-GB" sz="2400" b="1" dirty="0">
              <a:solidFill>
                <a:srgbClr val="0066FF"/>
              </a:solidFill>
              <a:latin typeface="Comic Sans MS" panose="030F0702030302020204" pitchFamily="66" charset="0"/>
            </a:endParaRPr>
          </a:p>
          <a:p>
            <a:r>
              <a:rPr lang="en-GB" sz="1400" b="1" dirty="0" smtClean="0">
                <a:latin typeface="Comic Sans MS" panose="030F0702030302020204" pitchFamily="66" charset="0"/>
              </a:rPr>
              <a:t>This is a new online course run by Scottish Opera – they want you to help to bring this opera to life!</a:t>
            </a:r>
            <a:endParaRPr lang="en-GB" sz="1400" dirty="0">
              <a:latin typeface="Comic Sans MS" panose="030F0702030302020204" pitchFamily="66" charset="0"/>
            </a:endParaRPr>
          </a:p>
          <a:p>
            <a:r>
              <a:rPr lang="en-GB" sz="1400" dirty="0">
                <a:latin typeface="Comic Sans MS" panose="030F0702030302020204" pitchFamily="66" charset="0"/>
              </a:rPr>
              <a:t/>
            </a:r>
            <a:br>
              <a:rPr lang="en-GB" sz="1400" dirty="0">
                <a:latin typeface="Comic Sans MS" panose="030F0702030302020204" pitchFamily="66" charset="0"/>
              </a:rPr>
            </a:br>
            <a:r>
              <a:rPr lang="en-GB" sz="1400" dirty="0">
                <a:latin typeface="Comic Sans MS" panose="030F0702030302020204" pitchFamily="66" charset="0"/>
              </a:rPr>
              <a:t>Some people think opera is only about things that happened a long time ago. Well, this opera is all about a young boy who is struck down by a mystery illness and rushed to hospital. Sound familiar? Outside, the paparazzi demand answers. What is this disease? How is it transmitted and how can it be cured? But the busy medics have no time to talk; they need to get on with finding a vaccine</a:t>
            </a:r>
            <a:r>
              <a:rPr lang="en-GB" sz="1400" dirty="0" smtClean="0">
                <a:latin typeface="Comic Sans MS" panose="030F0702030302020204" pitchFamily="66" charset="0"/>
              </a:rPr>
              <a:t>.</a:t>
            </a:r>
          </a:p>
          <a:p>
            <a:endParaRPr lang="en-GB" sz="1400" dirty="0">
              <a:latin typeface="Comic Sans MS" panose="030F0702030302020204" pitchFamily="66" charset="0"/>
            </a:endParaRPr>
          </a:p>
          <a:p>
            <a:r>
              <a:rPr lang="en-GB" sz="1400" dirty="0">
                <a:latin typeface="Comic Sans MS" panose="030F0702030302020204" pitchFamily="66" charset="0"/>
              </a:rPr>
              <a:t>Meanwhile, an epic battle is taking place inside the boy’s body as the opposing forces of Good and Bad Bacteria fight to gain control of his immune system… Will he find the strength to overcome his internal enemy? Will the medics find a cure? And will the media folks make it all up anyway, just to get a good headline</a:t>
            </a:r>
            <a:r>
              <a:rPr lang="en-GB" sz="1400" dirty="0" smtClean="0">
                <a:latin typeface="Comic Sans MS" panose="030F0702030302020204" pitchFamily="66" charset="0"/>
              </a:rPr>
              <a:t>?</a:t>
            </a:r>
          </a:p>
          <a:p>
            <a:endParaRPr lang="en-GB" sz="1400" dirty="0">
              <a:latin typeface="Comic Sans MS" panose="030F0702030302020204" pitchFamily="66" charset="0"/>
            </a:endParaRPr>
          </a:p>
          <a:p>
            <a:r>
              <a:rPr lang="en-GB" sz="1400" dirty="0">
                <a:latin typeface="Comic Sans MS" panose="030F0702030302020204" pitchFamily="66" charset="0"/>
              </a:rPr>
              <a:t>You can join us in making this funny and fast moving story come to life. You'll find out all about infections and viruses and how your body fights them. You'll also find out about </a:t>
            </a:r>
            <a:r>
              <a:rPr lang="en-GB" sz="1400" dirty="0" smtClean="0">
                <a:latin typeface="Comic Sans MS" panose="030F0702030302020204" pitchFamily="66" charset="0"/>
              </a:rPr>
              <a:t>Fake </a:t>
            </a:r>
            <a:r>
              <a:rPr lang="en-GB" sz="1400" dirty="0">
                <a:latin typeface="Comic Sans MS" panose="030F0702030302020204" pitchFamily="66" charset="0"/>
              </a:rPr>
              <a:t>News and why it’s so important to understand that not everything you read on the internet is true</a:t>
            </a:r>
            <a:r>
              <a:rPr lang="en-GB" sz="1400" dirty="0" smtClean="0">
                <a:latin typeface="Comic Sans MS" panose="030F0702030302020204" pitchFamily="66" charset="0"/>
              </a:rPr>
              <a:t>…</a:t>
            </a:r>
          </a:p>
          <a:p>
            <a:endParaRPr lang="en-GB" sz="1400" dirty="0">
              <a:latin typeface="Comic Sans MS" panose="030F0702030302020204" pitchFamily="66" charset="0"/>
            </a:endParaRPr>
          </a:p>
          <a:p>
            <a:r>
              <a:rPr lang="en-GB" sz="1400" dirty="0">
                <a:latin typeface="Comic Sans MS" panose="030F0702030302020204" pitchFamily="66" charset="0"/>
              </a:rPr>
              <a:t>Short videos that tell the story of Fever!</a:t>
            </a:r>
            <a:br>
              <a:rPr lang="en-GB" sz="1400" dirty="0">
                <a:latin typeface="Comic Sans MS" panose="030F0702030302020204" pitchFamily="66" charset="0"/>
              </a:rPr>
            </a:br>
            <a:r>
              <a:rPr lang="en-GB" sz="1400" dirty="0">
                <a:latin typeface="Comic Sans MS" panose="030F0702030302020204" pitchFamily="66" charset="0"/>
              </a:rPr>
              <a:t>•    Lyrics and teaching guides for pupils to practise each of 5 songs</a:t>
            </a:r>
            <a:br>
              <a:rPr lang="en-GB" sz="1400" dirty="0">
                <a:latin typeface="Comic Sans MS" panose="030F0702030302020204" pitchFamily="66" charset="0"/>
              </a:rPr>
            </a:br>
            <a:r>
              <a:rPr lang="en-GB" sz="1400" dirty="0">
                <a:latin typeface="Comic Sans MS" panose="030F0702030302020204" pitchFamily="66" charset="0"/>
              </a:rPr>
              <a:t>•    Videos that help teach the accompanying choreography</a:t>
            </a:r>
            <a:br>
              <a:rPr lang="en-GB" sz="1400" dirty="0">
                <a:latin typeface="Comic Sans MS" panose="030F0702030302020204" pitchFamily="66" charset="0"/>
              </a:rPr>
            </a:br>
            <a:r>
              <a:rPr lang="en-GB" sz="1400" dirty="0">
                <a:latin typeface="Comic Sans MS" panose="030F0702030302020204" pitchFamily="66" charset="0"/>
              </a:rPr>
              <a:t>•    A Curriculum for Excellence-based creative writing and science activities</a:t>
            </a:r>
            <a:br>
              <a:rPr lang="en-GB" sz="1400" dirty="0">
                <a:latin typeface="Comic Sans MS" panose="030F0702030302020204" pitchFamily="66" charset="0"/>
              </a:rPr>
            </a:br>
            <a:r>
              <a:rPr lang="en-GB" sz="1400" dirty="0">
                <a:latin typeface="Comic Sans MS" panose="030F0702030302020204" pitchFamily="66" charset="0"/>
              </a:rPr>
              <a:t>•    Tips to make simple props and costumes</a:t>
            </a:r>
            <a:br>
              <a:rPr lang="en-GB" sz="1400" dirty="0">
                <a:latin typeface="Comic Sans MS" panose="030F0702030302020204" pitchFamily="66" charset="0"/>
              </a:rPr>
            </a:br>
            <a:r>
              <a:rPr lang="en-GB" sz="1400" dirty="0">
                <a:latin typeface="Comic Sans MS" panose="030F0702030302020204" pitchFamily="66" charset="0"/>
              </a:rPr>
              <a:t> </a:t>
            </a:r>
          </a:p>
          <a:p>
            <a:r>
              <a:rPr lang="en-GB" sz="1400" b="1" dirty="0">
                <a:latin typeface="Comic Sans MS" panose="030F0702030302020204" pitchFamily="66" charset="0"/>
              </a:rPr>
              <a:t>All this preparation will culminate in a nationwide virtual performance at the end of June - look out for more details coming soon!</a:t>
            </a:r>
            <a:endParaRPr lang="en-GB" sz="1400" dirty="0">
              <a:latin typeface="Comic Sans MS" panose="030F0702030302020204" pitchFamily="66" charset="0"/>
            </a:endParaRPr>
          </a:p>
          <a:p>
            <a:r>
              <a:rPr lang="en-GB" sz="1400" dirty="0" smtClean="0">
                <a:latin typeface="Comic Sans MS" panose="030F0702030302020204" pitchFamily="66" charset="0"/>
              </a:rPr>
              <a:t>To </a:t>
            </a:r>
            <a:r>
              <a:rPr lang="en-GB" sz="1400" dirty="0">
                <a:latin typeface="Comic Sans MS" panose="030F0702030302020204" pitchFamily="66" charset="0"/>
              </a:rPr>
              <a:t>get stuck in, go to </a:t>
            </a:r>
            <a:r>
              <a:rPr lang="en-GB" sz="1400" b="1" dirty="0">
                <a:latin typeface="Comic Sans MS" panose="030F0702030302020204" pitchFamily="66" charset="0"/>
                <a:hlinkClick r:id="rId2"/>
              </a:rPr>
              <a:t>www.scottishopera.org.uk/fever</a:t>
            </a:r>
            <a:r>
              <a:rPr lang="en-GB" sz="1400" dirty="0">
                <a:latin typeface="Comic Sans MS" panose="030F0702030302020204" pitchFamily="66" charset="0"/>
              </a:rPr>
              <a:t> from </a:t>
            </a:r>
            <a:r>
              <a:rPr lang="en-GB" sz="1400" b="1" dirty="0">
                <a:latin typeface="Comic Sans MS" panose="030F0702030302020204" pitchFamily="66" charset="0"/>
              </a:rPr>
              <a:t>Monday 11 May</a:t>
            </a:r>
            <a:r>
              <a:rPr lang="en-GB" sz="1400" dirty="0">
                <a:latin typeface="Comic Sans MS" panose="030F0702030302020204" pitchFamily="66" charset="0"/>
              </a:rPr>
              <a:t> to find all you need to get started. Further resources for Song 1 will be posted on </a:t>
            </a:r>
            <a:r>
              <a:rPr lang="en-GB" sz="1400" b="1" dirty="0">
                <a:latin typeface="Comic Sans MS" panose="030F0702030302020204" pitchFamily="66" charset="0"/>
              </a:rPr>
              <a:t>Monday 18 May</a:t>
            </a:r>
            <a:r>
              <a:rPr lang="en-GB" sz="1400" dirty="0">
                <a:latin typeface="Comic Sans MS" panose="030F0702030302020204" pitchFamily="66" charset="0"/>
              </a:rPr>
              <a:t>. </a:t>
            </a:r>
          </a:p>
        </p:txBody>
      </p:sp>
    </p:spTree>
    <p:extLst>
      <p:ext uri="{BB962C8B-B14F-4D97-AF65-F5344CB8AC3E}">
        <p14:creationId xmlns:p14="http://schemas.microsoft.com/office/powerpoint/2010/main" val="2792039881"/>
      </p:ext>
    </p:extLst>
  </p:cSld>
  <p:clrMapOvr>
    <a:masterClrMapping/>
  </p:clrMapOvr>
  <mc:AlternateContent xmlns:mc="http://schemas.openxmlformats.org/markup-compatibility/2006" xmlns:p14="http://schemas.microsoft.com/office/powerpoint/2010/main">
    <mc:Choice Requires="p14">
      <p:transition spd="slow" p14:dur="2000" advTm="51917"/>
    </mc:Choice>
    <mc:Fallback xmlns="">
      <p:transition spd="slow" advTm="5191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2" y="425043"/>
            <a:ext cx="8934993" cy="6116098"/>
          </a:xfrm>
          <a:prstGeom prst="rect">
            <a:avLst/>
          </a:prstGeom>
        </p:spPr>
        <p:txBody>
          <a:bodyPr wrap="square">
            <a:spAutoFit/>
          </a:bodyPr>
          <a:lstStyle/>
          <a:p>
            <a:pPr>
              <a:lnSpc>
                <a:spcPct val="107000"/>
              </a:lnSpc>
              <a:spcAft>
                <a:spcPts val="800"/>
              </a:spcAft>
              <a:tabLst>
                <a:tab pos="1390650" algn="l"/>
              </a:tabLst>
            </a:pPr>
            <a:r>
              <a:rPr lang="en-GB" sz="4000" b="1" dirty="0" smtClean="0">
                <a:solidFill>
                  <a:srgbClr val="0070C0"/>
                </a:solidFill>
                <a:effectLst/>
                <a:latin typeface="Comic Sans MS" panose="030F0702030302020204" pitchFamily="66" charset="0"/>
                <a:ea typeface="Calibri" panose="020F0502020204030204" pitchFamily="34" charset="0"/>
                <a:cs typeface="Times New Roman" panose="02020603050405020304" pitchFamily="18" charset="0"/>
              </a:rPr>
              <a:t>NUMERACY</a:t>
            </a:r>
          </a:p>
          <a:p>
            <a:pPr>
              <a:lnSpc>
                <a:spcPct val="107000"/>
              </a:lnSpc>
              <a:spcAft>
                <a:spcPts val="800"/>
              </a:spcAft>
              <a:tabLst>
                <a:tab pos="1390650" algn="l"/>
              </a:tabLst>
            </a:pPr>
            <a:r>
              <a:rPr lang="en-GB" sz="2800" b="1" dirty="0" smtClean="0">
                <a:latin typeface="Comic Sans MS" panose="030F0702030302020204" pitchFamily="66" charset="0"/>
                <a:ea typeface="Calibri" panose="020F0502020204030204" pitchFamily="34" charset="0"/>
                <a:cs typeface="Times New Roman" panose="02020603050405020304" pitchFamily="18" charset="0"/>
              </a:rPr>
              <a:t>Check out Assignments in Teams for Numeracy Challenges!</a:t>
            </a:r>
            <a:endParaRPr lang="en-GB" sz="2800" b="1" dirty="0" smtClean="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2400" b="1" dirty="0">
              <a:solidFill>
                <a:srgbClr val="0070C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r>
              <a:rPr lang="en-GB" sz="2800" b="1"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Everyone </a:t>
            </a:r>
            <a:r>
              <a:rPr lang="en-GB" sz="28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please remember to practise your </a:t>
            </a:r>
            <a:r>
              <a:rPr lang="en-GB" sz="2800" b="1"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multiplication tables.  We will do a wee quiz on Thursday of </a:t>
            </a:r>
            <a:r>
              <a:rPr lang="en-GB" sz="2800" b="1"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this</a:t>
            </a:r>
            <a:r>
              <a:rPr lang="en-GB" sz="2800" b="1"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 </a:t>
            </a:r>
            <a:r>
              <a:rPr lang="en-GB" sz="2800" b="1"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rPr>
              <a:t>week.</a:t>
            </a:r>
          </a:p>
          <a:p>
            <a:pPr>
              <a:lnSpc>
                <a:spcPct val="107000"/>
              </a:lnSpc>
              <a:spcAft>
                <a:spcPts val="800"/>
              </a:spcAft>
              <a:tabLst>
                <a:tab pos="1390650" algn="l"/>
              </a:tabLst>
            </a:pPr>
            <a:endParaRPr lang="en-GB" sz="28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2800" b="1" dirty="0" smtClean="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2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361972"/>
      </p:ext>
    </p:extLst>
  </p:cSld>
  <p:clrMapOvr>
    <a:masterClrMapping/>
  </p:clrMapOvr>
  <mc:AlternateContent xmlns:mc="http://schemas.openxmlformats.org/markup-compatibility/2006" xmlns:p14="http://schemas.microsoft.com/office/powerpoint/2010/main">
    <mc:Choice Requires="p14">
      <p:transition spd="slow" p14:dur="2000" advTm="33726"/>
    </mc:Choice>
    <mc:Fallback xmlns="">
      <p:transition spd="slow" advTm="3372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3100252"/>
          </a:xfrm>
        </p:spPr>
        <p:txBody>
          <a:bodyPr>
            <a:normAutofit fontScale="90000"/>
          </a:bodyPr>
          <a:lstStyle/>
          <a:p>
            <a:r>
              <a:rPr lang="en-GB" dirty="0" smtClean="0"/>
              <a:t>H5 page 104  - Revision </a:t>
            </a:r>
            <a:br>
              <a:rPr lang="en-GB" dirty="0" smtClean="0"/>
            </a:br>
            <a:r>
              <a:rPr lang="en-GB" dirty="0"/>
              <a:t/>
            </a:r>
            <a:br>
              <a:rPr lang="en-GB" dirty="0"/>
            </a:br>
            <a:r>
              <a:rPr lang="en-GB" sz="2700" b="1" dirty="0" smtClean="0"/>
              <a:t>A triangle is a 2D shape and it has 3 sides.</a:t>
            </a:r>
            <a:br>
              <a:rPr lang="en-GB" sz="2700" b="1" dirty="0" smtClean="0"/>
            </a:br>
            <a:r>
              <a:rPr lang="en-GB" sz="2700" dirty="0"/>
              <a:t/>
            </a:r>
            <a:br>
              <a:rPr lang="en-GB" sz="2700" dirty="0"/>
            </a:br>
            <a:r>
              <a:rPr lang="en-GB" sz="2200" dirty="0" smtClean="0">
                <a:solidFill>
                  <a:schemeClr val="tx1"/>
                </a:solidFill>
                <a:latin typeface="Comic Sans MS" panose="030F0702030302020204" pitchFamily="66" charset="0"/>
              </a:rPr>
              <a:t>An isosceles triangle has only 2 equal sides, an equilateral triangle has 3 equal sides and a scalene triangle’s sides are all different lengths.</a:t>
            </a:r>
            <a:br>
              <a:rPr lang="en-GB" sz="2200" dirty="0" smtClean="0">
                <a:solidFill>
                  <a:schemeClr val="tx1"/>
                </a:solidFill>
                <a:latin typeface="Comic Sans MS" panose="030F0702030302020204" pitchFamily="66" charset="0"/>
              </a:rPr>
            </a:br>
            <a:r>
              <a:rPr lang="en-GB" sz="2200" dirty="0" smtClean="0">
                <a:latin typeface="Comic Sans MS" panose="030F0702030302020204" pitchFamily="66" charset="0"/>
              </a:rPr>
              <a:t/>
            </a:r>
            <a:br>
              <a:rPr lang="en-GB" sz="2200" dirty="0" smtClean="0">
                <a:latin typeface="Comic Sans MS" panose="030F0702030302020204" pitchFamily="66" charset="0"/>
              </a:rPr>
            </a:br>
            <a:r>
              <a:rPr lang="en-GB" sz="2200" dirty="0" smtClean="0">
                <a:solidFill>
                  <a:schemeClr val="tx1"/>
                </a:solidFill>
                <a:latin typeface="Comic Sans MS" panose="030F0702030302020204" pitchFamily="66" charset="0"/>
              </a:rPr>
              <a:t>LI – I can identify an equilateral triangle and an isosceles triangle by the length of their sides.  I am learning about the properties of a triangle.</a:t>
            </a:r>
            <a:br>
              <a:rPr lang="en-GB" sz="2200" dirty="0" smtClean="0">
                <a:solidFill>
                  <a:schemeClr val="tx1"/>
                </a:solidFill>
                <a:latin typeface="Comic Sans MS" panose="030F0702030302020204" pitchFamily="66" charset="0"/>
              </a:rPr>
            </a:br>
            <a:r>
              <a:rPr lang="en-GB" dirty="0">
                <a:solidFill>
                  <a:schemeClr val="tx1"/>
                </a:solidFill>
              </a:rPr>
              <a:t/>
            </a:r>
            <a:br>
              <a:rPr lang="en-GB" dirty="0">
                <a:solidFill>
                  <a:schemeClr val="tx1"/>
                </a:solidFill>
              </a:rPr>
            </a:br>
            <a:r>
              <a:rPr lang="en-GB" dirty="0" smtClean="0">
                <a:solidFill>
                  <a:schemeClr val="tx1"/>
                </a:solidFill>
              </a:rPr>
              <a:t/>
            </a:r>
            <a:br>
              <a:rPr lang="en-GB" dirty="0" smtClean="0">
                <a:solidFill>
                  <a:schemeClr val="tx1"/>
                </a:solidFill>
              </a:rPr>
            </a:br>
            <a:r>
              <a:rPr lang="en-GB" dirty="0"/>
              <a:t/>
            </a:r>
            <a:br>
              <a:rPr lang="en-GB" dirty="0"/>
            </a:br>
            <a:r>
              <a:rPr lang="en-GB" dirty="0" smtClean="0"/>
              <a:t/>
            </a:r>
            <a:br>
              <a:rPr lang="en-GB" dirty="0" smtClean="0"/>
            </a:br>
            <a:r>
              <a:rPr lang="en-GB" dirty="0" smtClean="0"/>
              <a:t/>
            </a:r>
            <a:br>
              <a:rPr lang="en-GB" dirty="0" smtClean="0"/>
            </a:br>
            <a:r>
              <a:rPr lang="en-GB" dirty="0"/>
              <a:t/>
            </a:r>
            <a:br>
              <a:rPr lang="en-GB" dirty="0"/>
            </a:br>
            <a:endParaRPr lang="en-GB" dirty="0"/>
          </a:p>
        </p:txBody>
      </p:sp>
      <p:pic>
        <p:nvPicPr>
          <p:cNvPr id="3" name="Picture 2" descr="File:Basic isosceles triangle.svg - 维基百科，自由的百科全书"/>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1979" y="4249782"/>
            <a:ext cx="1841863" cy="2455817"/>
          </a:xfrm>
          <a:prstGeom prst="rect">
            <a:avLst/>
          </a:prstGeom>
        </p:spPr>
      </p:pic>
      <p:pic>
        <p:nvPicPr>
          <p:cNvPr id="4" name="Picture 3" descr="File:Basic equilateral triangle.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594" y="5081451"/>
            <a:ext cx="1739078" cy="151429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1556754"/>
      </p:ext>
    </p:extLst>
  </p:cSld>
  <p:clrMapOvr>
    <a:masterClrMapping/>
  </p:clrMapOvr>
  <mc:AlternateContent xmlns:mc="http://schemas.openxmlformats.org/markup-compatibility/2006" xmlns:p14="http://schemas.microsoft.com/office/powerpoint/2010/main">
    <mc:Choice Requires="p14">
      <p:transition spd="slow" p14:dur="2000" advTm="66250"/>
    </mc:Choice>
    <mc:Fallback xmlns="">
      <p:transition spd="slow" advTm="6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58910" y="349159"/>
            <a:ext cx="6858000" cy="615968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8287984"/>
      </p:ext>
    </p:extLst>
  </p:cSld>
  <p:clrMapOvr>
    <a:masterClrMapping/>
  </p:clrMapOvr>
  <mc:AlternateContent xmlns:mc="http://schemas.openxmlformats.org/markup-compatibility/2006" xmlns:p14="http://schemas.microsoft.com/office/powerpoint/2010/main">
    <mc:Choice Requires="p14">
      <p:transition spd="slow" p14:dur="2000" advTm="27698"/>
    </mc:Choice>
    <mc:Fallback xmlns="">
      <p:transition spd="slow" advTm="2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326" y="261257"/>
            <a:ext cx="9104811" cy="5909310"/>
          </a:xfrm>
          <a:prstGeom prst="rect">
            <a:avLst/>
          </a:prstGeom>
          <a:noFill/>
        </p:spPr>
        <p:txBody>
          <a:bodyPr wrap="square" rtlCol="0">
            <a:spAutoFit/>
          </a:bodyPr>
          <a:lstStyle/>
          <a:p>
            <a:r>
              <a:rPr lang="en-GB" b="1" dirty="0" smtClean="0"/>
              <a:t>NUMERACY ASSIGNMENT </a:t>
            </a:r>
            <a:endParaRPr lang="en-GB" b="1" dirty="0"/>
          </a:p>
          <a:p>
            <a:endParaRPr lang="en-GB" dirty="0" smtClean="0"/>
          </a:p>
          <a:p>
            <a:r>
              <a:rPr lang="en-GB" dirty="0" smtClean="0"/>
              <a:t>There are 100 centimetres in 1 metre.</a:t>
            </a:r>
          </a:p>
          <a:p>
            <a:endParaRPr lang="en-GB" dirty="0"/>
          </a:p>
          <a:p>
            <a:r>
              <a:rPr lang="en-GB" sz="3600" b="1" dirty="0" smtClean="0">
                <a:solidFill>
                  <a:srgbClr val="C00000"/>
                </a:solidFill>
              </a:rPr>
              <a:t>100 cm = 1m</a:t>
            </a:r>
          </a:p>
          <a:p>
            <a:endParaRPr lang="en-GB" dirty="0" smtClean="0"/>
          </a:p>
          <a:p>
            <a:endParaRPr lang="en-GB" dirty="0"/>
          </a:p>
          <a:p>
            <a:pPr marL="342900" indent="-342900">
              <a:buAutoNum type="arabicPeriod"/>
            </a:pPr>
            <a:r>
              <a:rPr lang="en-GB" dirty="0" smtClean="0"/>
              <a:t>Can you explain how to change:</a:t>
            </a:r>
          </a:p>
          <a:p>
            <a:endParaRPr lang="en-GB" dirty="0" smtClean="0"/>
          </a:p>
          <a:p>
            <a:r>
              <a:rPr lang="en-GB" dirty="0" smtClean="0"/>
              <a:t>a. 8 metres into centimetres    b. 200 centimetres into metres</a:t>
            </a:r>
          </a:p>
          <a:p>
            <a:endParaRPr lang="en-GB" dirty="0"/>
          </a:p>
          <a:p>
            <a:r>
              <a:rPr lang="en-GB" dirty="0" smtClean="0"/>
              <a:t>2. Can you find out how many of each of these there are?</a:t>
            </a:r>
          </a:p>
          <a:p>
            <a:endParaRPr lang="en-GB" dirty="0"/>
          </a:p>
          <a:p>
            <a:r>
              <a:rPr lang="en-GB" dirty="0">
                <a:solidFill>
                  <a:srgbClr val="00B0F0"/>
                </a:solidFill>
              </a:rPr>
              <a:t>y</a:t>
            </a:r>
            <a:r>
              <a:rPr lang="en-GB" dirty="0" smtClean="0">
                <a:solidFill>
                  <a:srgbClr val="00B0F0"/>
                </a:solidFill>
              </a:rPr>
              <a:t>ears in a decade               </a:t>
            </a:r>
            <a:r>
              <a:rPr lang="en-GB" dirty="0" smtClean="0">
                <a:solidFill>
                  <a:srgbClr val="00B050"/>
                </a:solidFill>
              </a:rPr>
              <a:t>decades in a century       </a:t>
            </a:r>
            <a:r>
              <a:rPr lang="en-GB" dirty="0" smtClean="0">
                <a:solidFill>
                  <a:srgbClr val="002060"/>
                </a:solidFill>
              </a:rPr>
              <a:t>centuries in a millennium</a:t>
            </a:r>
          </a:p>
          <a:p>
            <a:endParaRPr lang="en-GB" dirty="0"/>
          </a:p>
          <a:p>
            <a:pPr marL="342900" indent="-342900">
              <a:buAutoNum type="alphaLcPeriod" startAt="2"/>
            </a:pPr>
            <a:r>
              <a:rPr lang="en-GB" dirty="0" smtClean="0"/>
              <a:t>Can you find a pattern of rule that connects these?</a:t>
            </a:r>
          </a:p>
          <a:p>
            <a:endParaRPr lang="en-GB" dirty="0" smtClean="0"/>
          </a:p>
          <a:p>
            <a:endParaRPr lang="en-GB" dirty="0"/>
          </a:p>
          <a:p>
            <a:r>
              <a:rPr lang="en-GB" dirty="0" smtClean="0"/>
              <a:t>3. Pablo has to multiply 15 x 100.  He believes that this is the same as</a:t>
            </a:r>
          </a:p>
          <a:p>
            <a:r>
              <a:rPr lang="en-GB" dirty="0" smtClean="0"/>
              <a:t>15 x 10 x 10.  Is he correct?  Can you explain?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5248718"/>
      </p:ext>
    </p:extLst>
  </p:cSld>
  <p:clrMapOvr>
    <a:masterClrMapping/>
  </p:clrMapOvr>
  <mc:AlternateContent xmlns:mc="http://schemas.openxmlformats.org/markup-compatibility/2006" xmlns:p14="http://schemas.microsoft.com/office/powerpoint/2010/main">
    <mc:Choice Requires="p14">
      <p:transition spd="slow" p14:dur="2000" advTm="42139"/>
    </mc:Choice>
    <mc:Fallback xmlns="">
      <p:transition spd="slow" advTm="4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248194"/>
            <a:ext cx="8786949" cy="6647974"/>
          </a:xfrm>
          <a:prstGeom prst="rect">
            <a:avLst/>
          </a:prstGeom>
          <a:noFill/>
        </p:spPr>
        <p:txBody>
          <a:bodyPr wrap="square" rtlCol="0">
            <a:spAutoFit/>
          </a:bodyPr>
          <a:lstStyle/>
          <a:p>
            <a:r>
              <a:rPr lang="en-GB" b="1" dirty="0" smtClean="0"/>
              <a:t>Since you have been in P5 you have learned many new addition strategies.  The one strategy we have not spent time on, is what we call the standard written method.  </a:t>
            </a:r>
            <a:r>
              <a:rPr lang="en-GB" b="1" dirty="0" smtClean="0"/>
              <a:t>Some people call this method – chimney sums or up and dow</a:t>
            </a:r>
            <a:r>
              <a:rPr lang="en-GB" b="1" dirty="0" smtClean="0"/>
              <a:t>n sums too!</a:t>
            </a:r>
            <a:r>
              <a:rPr lang="en-GB" b="1" dirty="0" smtClean="0"/>
              <a:t>  </a:t>
            </a:r>
          </a:p>
          <a:p>
            <a:endParaRPr lang="en-GB" b="1" dirty="0"/>
          </a:p>
          <a:p>
            <a:r>
              <a:rPr lang="en-GB" b="1" dirty="0" smtClean="0"/>
              <a:t>Some </a:t>
            </a:r>
            <a:r>
              <a:rPr lang="en-GB" b="1" dirty="0" smtClean="0"/>
              <a:t>of you use this strategy already and if that is the case then you can jump straight to the H5 pages for your group</a:t>
            </a:r>
            <a:r>
              <a:rPr lang="en-GB" b="1" dirty="0" smtClean="0"/>
              <a:t>.  Still do the worksheets as this is good practice!</a:t>
            </a:r>
            <a:endParaRPr lang="en-GB" b="1" dirty="0" smtClean="0"/>
          </a:p>
          <a:p>
            <a:r>
              <a:rPr lang="en-GB" b="1" dirty="0" smtClean="0">
                <a:solidFill>
                  <a:schemeClr val="accent1"/>
                </a:solidFill>
              </a:rPr>
              <a:t> </a:t>
            </a:r>
          </a:p>
          <a:p>
            <a:endParaRPr lang="en-GB" sz="4000" b="1" dirty="0">
              <a:solidFill>
                <a:schemeClr val="accent1"/>
              </a:solidFill>
            </a:endParaRPr>
          </a:p>
          <a:p>
            <a:r>
              <a:rPr lang="en-GB" sz="4000" b="1" dirty="0" smtClean="0">
                <a:solidFill>
                  <a:schemeClr val="accent1"/>
                </a:solidFill>
              </a:rPr>
              <a:t>I can add 3 digit numbers using the standard written method.</a:t>
            </a:r>
          </a:p>
          <a:p>
            <a:endParaRPr lang="en-GB" sz="3600" dirty="0"/>
          </a:p>
          <a:p>
            <a:endParaRPr lang="en-GB" sz="7200" u="sng" dirty="0" smtClean="0"/>
          </a:p>
          <a:p>
            <a:endParaRPr lang="en-GB" sz="3600" u="sn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8279670"/>
      </p:ext>
    </p:extLst>
  </p:cSld>
  <p:clrMapOvr>
    <a:masterClrMapping/>
  </p:clrMapOvr>
  <mc:AlternateContent xmlns:mc="http://schemas.openxmlformats.org/markup-compatibility/2006" xmlns:p14="http://schemas.microsoft.com/office/powerpoint/2010/main">
    <mc:Choice Requires="p14">
      <p:transition spd="slow" p14:dur="2000" advTm="47334"/>
    </mc:Choice>
    <mc:Fallback xmlns="">
      <p:transition spd="slow" advTm="4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56" y="0"/>
            <a:ext cx="11628488"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4164647"/>
      </p:ext>
    </p:extLst>
  </p:cSld>
  <p:clrMapOvr>
    <a:masterClrMapping/>
  </p:clrMapOvr>
  <mc:AlternateContent xmlns:mc="http://schemas.openxmlformats.org/markup-compatibility/2006" xmlns:p14="http://schemas.microsoft.com/office/powerpoint/2010/main">
    <mc:Choice Requires="p14">
      <p:transition spd="slow" p14:dur="2000" advTm="165922"/>
    </mc:Choice>
    <mc:Fallback xmlns="">
      <p:transition spd="slow" advTm="16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160" y="1749081"/>
            <a:ext cx="7732420" cy="543113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0442119"/>
      </p:ext>
    </p:extLst>
  </p:cSld>
  <p:clrMapOvr>
    <a:masterClrMapping/>
  </p:clrMapOvr>
  <mc:AlternateContent xmlns:mc="http://schemas.openxmlformats.org/markup-compatibility/2006" xmlns:p14="http://schemas.microsoft.com/office/powerpoint/2010/main">
    <mc:Choice Requires="p14">
      <p:transition spd="slow" p14:dur="2000" advTm="65218"/>
    </mc:Choice>
    <mc:Fallback xmlns="">
      <p:transition spd="slow" advTm="6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647"/>
            <a:ext cx="12192000" cy="674270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0174432"/>
      </p:ext>
    </p:extLst>
  </p:cSld>
  <p:clrMapOvr>
    <a:masterClrMapping/>
  </p:clrMapOvr>
  <mc:AlternateContent xmlns:mc="http://schemas.openxmlformats.org/markup-compatibility/2006" xmlns:p14="http://schemas.microsoft.com/office/powerpoint/2010/main">
    <mc:Choice Requires="p14">
      <p:transition spd="slow" p14:dur="2000" advTm="145078"/>
    </mc:Choice>
    <mc:Fallback xmlns="">
      <p:transition spd="slow" advTm="14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457199"/>
            <a:ext cx="10728960" cy="7602081"/>
          </a:xfrm>
          <a:prstGeom prst="rect">
            <a:avLst/>
          </a:prstGeom>
          <a:noFill/>
        </p:spPr>
        <p:txBody>
          <a:bodyPr wrap="square" rtlCol="0">
            <a:spAutoFit/>
          </a:bodyPr>
          <a:lstStyle/>
          <a:p>
            <a:r>
              <a:rPr lang="en-GB" sz="4000" b="1" dirty="0" smtClean="0"/>
              <a:t>Bees </a:t>
            </a:r>
            <a:r>
              <a:rPr lang="en-GB" sz="4000" dirty="0" smtClean="0"/>
              <a:t>–pages 10, 11 and 12</a:t>
            </a:r>
          </a:p>
          <a:p>
            <a:r>
              <a:rPr lang="en-GB" sz="4000" dirty="0" smtClean="0"/>
              <a:t>Optional – 3 digit by 3 digit worksheets in Class Blog</a:t>
            </a:r>
          </a:p>
          <a:p>
            <a:endParaRPr lang="en-GB" sz="4000" dirty="0"/>
          </a:p>
          <a:p>
            <a:r>
              <a:rPr lang="en-GB" sz="4000" b="1" dirty="0" smtClean="0"/>
              <a:t>Butterflies and Beetles</a:t>
            </a:r>
          </a:p>
          <a:p>
            <a:r>
              <a:rPr lang="en-GB" sz="4000" dirty="0" smtClean="0"/>
              <a:t>Pages 19, 20 </a:t>
            </a:r>
          </a:p>
          <a:p>
            <a:r>
              <a:rPr lang="en-GB" sz="4000" dirty="0" smtClean="0"/>
              <a:t>3 digit by 3 digit worksheets on Class </a:t>
            </a:r>
            <a:r>
              <a:rPr lang="en-GB" sz="4000" dirty="0" smtClean="0"/>
              <a:t>Blog</a:t>
            </a:r>
          </a:p>
          <a:p>
            <a:endParaRPr lang="en-GB" sz="4000" dirty="0"/>
          </a:p>
          <a:p>
            <a:r>
              <a:rPr lang="en-GB" sz="2800" dirty="0" smtClean="0">
                <a:solidFill>
                  <a:srgbClr val="FF3300"/>
                </a:solidFill>
              </a:rPr>
              <a:t>If you can, please use squared paper and give each digit its own box.</a:t>
            </a:r>
            <a:endParaRPr lang="en-GB" sz="2800" dirty="0" smtClean="0">
              <a:solidFill>
                <a:srgbClr val="FF3300"/>
              </a:solidFill>
            </a:endParaRPr>
          </a:p>
          <a:p>
            <a:endParaRPr lang="en-GB" sz="4000" dirty="0"/>
          </a:p>
          <a:p>
            <a:r>
              <a:rPr lang="en-GB" dirty="0" smtClean="0"/>
              <a:t>All </a:t>
            </a:r>
            <a:r>
              <a:rPr lang="en-GB" dirty="0" smtClean="0"/>
              <a:t>answer pages will be in next week’s slides.</a:t>
            </a:r>
          </a:p>
          <a:p>
            <a:endParaRPr lang="en-GB" dirty="0"/>
          </a:p>
          <a:p>
            <a:endParaRPr lang="en-GB" dirty="0" smtClean="0"/>
          </a:p>
          <a:p>
            <a:r>
              <a:rPr lang="en-GB" dirty="0" smtClean="0"/>
              <a:t> </a:t>
            </a:r>
            <a:endParaRPr lang="en-GB" dirty="0"/>
          </a:p>
        </p:txBody>
      </p:sp>
    </p:spTree>
    <p:extLst>
      <p:ext uri="{BB962C8B-B14F-4D97-AF65-F5344CB8AC3E}">
        <p14:creationId xmlns:p14="http://schemas.microsoft.com/office/powerpoint/2010/main" val="330291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7" y="341813"/>
            <a:ext cx="8281851" cy="5431102"/>
          </a:xfrm>
          <a:prstGeom prst="rect">
            <a:avLst/>
          </a:prstGeom>
        </p:spPr>
        <p:txBody>
          <a:bodyPr wrap="square">
            <a:spAutoFit/>
          </a:bodyPr>
          <a:lstStyle/>
          <a:p>
            <a:r>
              <a:rPr lang="en-GB" sz="1400" dirty="0">
                <a:latin typeface="Comic Sans MS" panose="030F0702030302020204" pitchFamily="66" charset="0"/>
              </a:rPr>
              <a:t>Dear Primary 5, parents and carers</a:t>
            </a:r>
            <a:r>
              <a:rPr lang="en-GB" sz="1400" dirty="0" smtClean="0">
                <a:latin typeface="Comic Sans MS" panose="030F0702030302020204" pitchFamily="66" charset="0"/>
              </a:rPr>
              <a:t>,</a:t>
            </a:r>
          </a:p>
          <a:p>
            <a:endParaRPr lang="en-GB" sz="1400" dirty="0">
              <a:latin typeface="Comic Sans MS" panose="030F0702030302020204" pitchFamily="66" charset="0"/>
            </a:endParaRP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Once again thank you for all your efforts and support.  </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I hope that the lessons last week were useful and as you will see, I have more planned for this week.</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As usual, I have divided your tasks into curricular areas.</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In literacy, this week you have a character analysis task, this should be completed for next Tuesday 19 May, when we will meet together in our literacy circles.  Our comprehension and writing tasks will be based on a poem.</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In numeracy, I have included some revision work based on what we did last week. We will be learning and revising how to add using the standard written method. We will also learn about acute and obtuse angles in a triangle.  </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We have a Spanish sway for you to watch and listen to, a great new Scottish Opera course – starting this Monday 11</a:t>
            </a:r>
            <a:r>
              <a:rPr lang="en-GB" sz="1400" baseline="30000" dirty="0" smtClean="0">
                <a:latin typeface="Comic Sans MS" panose="030F0702030302020204" pitchFamily="66" charset="0"/>
                <a:ea typeface="Calibri" panose="020F0502020204030204" pitchFamily="34" charset="0"/>
                <a:cs typeface="Times New Roman" panose="02020603050405020304" pitchFamily="18" charset="0"/>
              </a:rPr>
              <a:t>th</a:t>
            </a:r>
            <a:r>
              <a:rPr lang="en-GB" sz="1400" dirty="0" smtClean="0">
                <a:latin typeface="Comic Sans MS" panose="030F0702030302020204" pitchFamily="66" charset="0"/>
                <a:ea typeface="Calibri" panose="020F0502020204030204" pitchFamily="34" charset="0"/>
                <a:cs typeface="Times New Roman" panose="02020603050405020304" pitchFamily="18" charset="0"/>
              </a:rPr>
              <a:t>.  We will also be embarking upon an orienteering course- part 1 beginning this week.</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So, lots of exciting activities and I am looking forward to speaking with you very soon.</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Kind Regards</a:t>
            </a:r>
          </a:p>
          <a:p>
            <a:pPr>
              <a:lnSpc>
                <a:spcPct val="107000"/>
              </a:lnSpc>
              <a:spcAft>
                <a:spcPts val="800"/>
              </a:spcAft>
            </a:pPr>
            <a:r>
              <a:rPr lang="en-GB" sz="1400" dirty="0" smtClean="0">
                <a:latin typeface="Comic Sans MS" panose="030F0702030302020204" pitchFamily="66" charset="0"/>
                <a:ea typeface="Calibri" panose="020F0502020204030204" pitchFamily="34" charset="0"/>
                <a:cs typeface="Times New Roman" panose="02020603050405020304" pitchFamily="18" charset="0"/>
              </a:rPr>
              <a:t>Mrs Peters</a:t>
            </a:r>
          </a:p>
          <a:p>
            <a:pPr>
              <a:lnSpc>
                <a:spcPct val="107000"/>
              </a:lnSpc>
              <a:spcAft>
                <a:spcPts val="800"/>
              </a:spcAft>
            </a:pPr>
            <a:r>
              <a:rPr lang="en-GB" dirty="0"/>
              <a:t>    </a:t>
            </a:r>
            <a:endParaRPr lang="en-GB" sz="1400"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704992"/>
      </p:ext>
    </p:extLst>
  </p:cSld>
  <p:clrMapOvr>
    <a:masterClrMapping/>
  </p:clrMapOvr>
  <mc:AlternateContent xmlns:mc="http://schemas.openxmlformats.org/markup-compatibility/2006" xmlns:p14="http://schemas.microsoft.com/office/powerpoint/2010/main">
    <mc:Choice Requires="p14">
      <p:transition spd="slow" p14:dur="2000" advTm="63159"/>
    </mc:Choice>
    <mc:Fallback xmlns="">
      <p:transition spd="slow" advTm="6315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9645" y="1418048"/>
            <a:ext cx="6096000" cy="2554545"/>
          </a:xfrm>
          <a:prstGeom prst="rect">
            <a:avLst/>
          </a:prstGeom>
        </p:spPr>
        <p:txBody>
          <a:bodyPr>
            <a:spAutoFit/>
          </a:bodyPr>
          <a:lstStyle/>
          <a:p>
            <a:r>
              <a:rPr lang="en-GB" sz="4000" dirty="0">
                <a:solidFill>
                  <a:srgbClr val="FF0000"/>
                </a:solidFill>
              </a:rPr>
              <a:t>The next 3 slides are for the </a:t>
            </a:r>
            <a:r>
              <a:rPr lang="en-GB" sz="4000" dirty="0" smtClean="0">
                <a:solidFill>
                  <a:srgbClr val="FF0000"/>
                </a:solidFill>
              </a:rPr>
              <a:t>BEES only. </a:t>
            </a:r>
            <a:r>
              <a:rPr lang="en-GB" sz="4000" dirty="0">
                <a:solidFill>
                  <a:srgbClr val="FF0000"/>
                </a:solidFill>
              </a:rPr>
              <a:t>Please skip </a:t>
            </a:r>
            <a:r>
              <a:rPr lang="en-GB" sz="4000" dirty="0" smtClean="0">
                <a:solidFill>
                  <a:srgbClr val="FF0000"/>
                </a:solidFill>
              </a:rPr>
              <a:t>these slides </a:t>
            </a:r>
            <a:r>
              <a:rPr lang="en-GB" sz="4000" dirty="0">
                <a:solidFill>
                  <a:srgbClr val="FF0000"/>
                </a:solidFill>
              </a:rPr>
              <a:t>if you are a Beetle or a </a:t>
            </a:r>
            <a:r>
              <a:rPr lang="en-GB" sz="4000" dirty="0" smtClean="0">
                <a:solidFill>
                  <a:srgbClr val="FF0000"/>
                </a:solidFill>
              </a:rPr>
              <a:t>Butterfly</a:t>
            </a:r>
            <a:r>
              <a:rPr lang="en-GB" sz="4000" dirty="0">
                <a:solidFill>
                  <a:srgbClr val="FF0000"/>
                </a:solidFill>
              </a:rPr>
              <a:t>.</a:t>
            </a:r>
          </a:p>
        </p:txBody>
      </p:sp>
    </p:spTree>
    <p:extLst>
      <p:ext uri="{BB962C8B-B14F-4D97-AF65-F5344CB8AC3E}">
        <p14:creationId xmlns:p14="http://schemas.microsoft.com/office/powerpoint/2010/main" val="2573028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264" y="352697"/>
            <a:ext cx="5238206" cy="5355312"/>
          </a:xfrm>
          <a:prstGeom prst="rect">
            <a:avLst/>
          </a:prstGeom>
          <a:noFill/>
        </p:spPr>
        <p:txBody>
          <a:bodyPr wrap="square" rtlCol="0">
            <a:spAutoFit/>
          </a:bodyPr>
          <a:lstStyle/>
          <a:p>
            <a:endParaRPr lang="en-GB" sz="4000" dirty="0"/>
          </a:p>
          <a:p>
            <a:r>
              <a:rPr lang="en-GB" sz="5400" dirty="0" smtClean="0"/>
              <a:t>Bees</a:t>
            </a:r>
          </a:p>
          <a:p>
            <a:endParaRPr lang="en-GB" sz="5400" dirty="0"/>
          </a:p>
          <a:p>
            <a:r>
              <a:rPr lang="en-GB" dirty="0" smtClean="0"/>
              <a:t>1a.</a:t>
            </a:r>
            <a:r>
              <a:rPr lang="en-GB" sz="5400" dirty="0"/>
              <a:t> </a:t>
            </a:r>
            <a:r>
              <a:rPr lang="en-GB" sz="2000" dirty="0" smtClean="0"/>
              <a:t>61 + 61 =</a:t>
            </a:r>
          </a:p>
          <a:p>
            <a:endParaRPr lang="en-GB" sz="2000" dirty="0"/>
          </a:p>
          <a:p>
            <a:r>
              <a:rPr lang="en-GB" sz="2000" dirty="0" smtClean="0"/>
              <a:t>   61 </a:t>
            </a:r>
          </a:p>
          <a:p>
            <a:r>
              <a:rPr lang="en-GB" sz="2000" dirty="0" smtClean="0"/>
              <a:t> +</a:t>
            </a:r>
            <a:r>
              <a:rPr lang="en-GB" sz="2000" u="sng" dirty="0" smtClean="0"/>
              <a:t>61 </a:t>
            </a:r>
          </a:p>
          <a:p>
            <a:endParaRPr lang="en-GB" sz="2000" u="sng" dirty="0"/>
          </a:p>
          <a:p>
            <a:endParaRPr lang="en-GB" sz="2000" u="sng" dirty="0" smtClean="0"/>
          </a:p>
          <a:p>
            <a:endParaRPr lang="en-GB" sz="2000" u="sng" dirty="0"/>
          </a:p>
          <a:p>
            <a:endParaRPr lang="en-GB" sz="2000" u="sng"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7758" y="627017"/>
            <a:ext cx="5123361" cy="638773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186547"/>
      </p:ext>
    </p:extLst>
  </p:cSld>
  <p:clrMapOvr>
    <a:masterClrMapping/>
  </p:clrMapOvr>
  <mc:AlternateContent xmlns:mc="http://schemas.openxmlformats.org/markup-compatibility/2006">
    <mc:Choice xmlns:p14="http://schemas.microsoft.com/office/powerpoint/2010/main" Requires="p14">
      <p:transition spd="slow" p14:dur="2000" advTm="129068"/>
    </mc:Choice>
    <mc:Fallback>
      <p:transition spd="slow" advTm="12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47997" y="1196884"/>
            <a:ext cx="6858000" cy="5143500"/>
          </a:xfrm>
          <a:prstGeom prst="rect">
            <a:avLst/>
          </a:prstGeom>
        </p:spPr>
      </p:pic>
      <p:sp>
        <p:nvSpPr>
          <p:cNvPr id="3" name="Rectangle 2"/>
          <p:cNvSpPr/>
          <p:nvPr/>
        </p:nvSpPr>
        <p:spPr>
          <a:xfrm>
            <a:off x="1058092" y="1193465"/>
            <a:ext cx="1658982" cy="830997"/>
          </a:xfrm>
          <a:prstGeom prst="rect">
            <a:avLst/>
          </a:prstGeom>
        </p:spPr>
        <p:txBody>
          <a:bodyPr wrap="square">
            <a:spAutoFit/>
          </a:bodyPr>
          <a:lstStyle/>
          <a:p>
            <a:r>
              <a:rPr lang="en-GB" sz="4800" dirty="0" smtClean="0"/>
              <a:t>Bees</a:t>
            </a:r>
            <a:endParaRPr lang="en-GB"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4930725"/>
      </p:ext>
    </p:extLst>
  </p:cSld>
  <p:clrMapOvr>
    <a:masterClrMapping/>
  </p:clrMapOvr>
  <mc:AlternateContent xmlns:mc="http://schemas.openxmlformats.org/markup-compatibility/2006">
    <mc:Choice xmlns:p14="http://schemas.microsoft.com/office/powerpoint/2010/main" Requires="p14">
      <p:transition spd="slow" p14:dur="2000" advTm="102148"/>
    </mc:Choice>
    <mc:Fallback>
      <p:transition spd="slow" advTm="102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06143" y="635181"/>
            <a:ext cx="6858000" cy="5143500"/>
          </a:xfrm>
          <a:prstGeom prst="rect">
            <a:avLst/>
          </a:prstGeom>
        </p:spPr>
      </p:pic>
      <p:sp>
        <p:nvSpPr>
          <p:cNvPr id="3" name="TextBox 2"/>
          <p:cNvSpPr txBox="1"/>
          <p:nvPr/>
        </p:nvSpPr>
        <p:spPr>
          <a:xfrm>
            <a:off x="640080" y="744584"/>
            <a:ext cx="4493538" cy="5632311"/>
          </a:xfrm>
          <a:prstGeom prst="rect">
            <a:avLst/>
          </a:prstGeom>
          <a:noFill/>
        </p:spPr>
        <p:txBody>
          <a:bodyPr wrap="none" rtlCol="0">
            <a:spAutoFit/>
          </a:bodyPr>
          <a:lstStyle/>
          <a:p>
            <a:r>
              <a:rPr lang="en-GB" sz="4000" dirty="0" smtClean="0"/>
              <a:t>Bees</a:t>
            </a:r>
          </a:p>
          <a:p>
            <a:endParaRPr lang="en-GB" sz="4000" dirty="0"/>
          </a:p>
          <a:p>
            <a:endParaRPr lang="en-GB" sz="4000" dirty="0" smtClean="0"/>
          </a:p>
          <a:p>
            <a:r>
              <a:rPr lang="en-GB" sz="4000" dirty="0" smtClean="0"/>
              <a:t>6 +12 + 14 + 9 +4 =</a:t>
            </a:r>
          </a:p>
          <a:p>
            <a:r>
              <a:rPr lang="en-GB" sz="4000" dirty="0" smtClean="0"/>
              <a:t>6 + 4 = 10</a:t>
            </a:r>
          </a:p>
          <a:p>
            <a:r>
              <a:rPr lang="en-GB" sz="4000" dirty="0" smtClean="0"/>
              <a:t>12 + 14 = 26</a:t>
            </a:r>
          </a:p>
          <a:p>
            <a:r>
              <a:rPr lang="en-GB" sz="4000" dirty="0" smtClean="0"/>
              <a:t>26 + 10 = 36</a:t>
            </a:r>
          </a:p>
          <a:p>
            <a:r>
              <a:rPr lang="en-GB" sz="4000" dirty="0" smtClean="0"/>
              <a:t>36 + 9 = 45</a:t>
            </a:r>
          </a:p>
          <a:p>
            <a:endParaRPr lang="en-GB"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569110"/>
      </p:ext>
    </p:extLst>
  </p:cSld>
  <p:clrMapOvr>
    <a:masterClrMapping/>
  </p:clrMapOvr>
  <mc:AlternateContent xmlns:mc="http://schemas.openxmlformats.org/markup-compatibility/2006">
    <mc:Choice xmlns:p14="http://schemas.microsoft.com/office/powerpoint/2010/main" Requires="p14">
      <p:transition spd="slow" p14:dur="2000" advTm="123464"/>
    </mc:Choice>
    <mc:Fallback>
      <p:transition spd="slow" advTm="12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258" y="193593"/>
            <a:ext cx="9601199" cy="1453924"/>
          </a:xfrm>
          <a:prstGeom prst="rect">
            <a:avLst/>
          </a:prstGeom>
        </p:spPr>
        <p:txBody>
          <a:bodyPr wrap="square">
            <a:spAutoFit/>
          </a:bodyPr>
          <a:lstStyle/>
          <a:p>
            <a:pPr>
              <a:lnSpc>
                <a:spcPct val="107000"/>
              </a:lnSpc>
              <a:spcAft>
                <a:spcPts val="800"/>
              </a:spcAft>
              <a:tabLst>
                <a:tab pos="1390650" algn="l"/>
              </a:tabLst>
            </a:pPr>
            <a:endParaRPr lang="en-GB" dirty="0"/>
          </a:p>
          <a:p>
            <a:pPr>
              <a:lnSpc>
                <a:spcPct val="107000"/>
              </a:lnSpc>
              <a:spcAft>
                <a:spcPts val="800"/>
              </a:spcAft>
              <a:tabLst>
                <a:tab pos="1390650" algn="l"/>
              </a:tabLst>
            </a:pPr>
            <a:endParaRPr lang="en-GB" sz="1600" dirty="0">
              <a:effectLst/>
              <a:highlight>
                <a:srgbClr val="FF00FF"/>
              </a:highligh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0" y="600891"/>
            <a:ext cx="9649097" cy="4862870"/>
          </a:xfrm>
          <a:prstGeom prst="rect">
            <a:avLst/>
          </a:prstGeom>
          <a:noFill/>
        </p:spPr>
        <p:txBody>
          <a:bodyPr wrap="square" rtlCol="0">
            <a:spAutoFit/>
          </a:bodyPr>
          <a:lstStyle/>
          <a:p>
            <a:r>
              <a:rPr lang="en-GB" sz="4000" b="1" dirty="0" smtClean="0">
                <a:solidFill>
                  <a:srgbClr val="FF3300"/>
                </a:solidFill>
              </a:rPr>
              <a:t>ORIENTEERING</a:t>
            </a:r>
          </a:p>
          <a:p>
            <a:endParaRPr lang="en-GB" dirty="0"/>
          </a:p>
          <a:p>
            <a:r>
              <a:rPr lang="en-GB" b="1" dirty="0"/>
              <a:t>Part 1: The Map</a:t>
            </a:r>
          </a:p>
          <a:p>
            <a:r>
              <a:rPr lang="en-GB" dirty="0"/>
              <a:t>The 1st topic introduces the concepts of maps and challenges you to create your own maps of your home or garden.</a:t>
            </a:r>
          </a:p>
          <a:p>
            <a:endParaRPr lang="en-GB" dirty="0" smtClean="0"/>
          </a:p>
          <a:p>
            <a:endParaRPr lang="en-GB" dirty="0"/>
          </a:p>
          <a:p>
            <a:r>
              <a:rPr lang="en-GB" dirty="0">
                <a:hlinkClick r:id="rId4"/>
              </a:rPr>
              <a:t>https://www.scottish-orienteering.org/lets-get-started-orienteering</a:t>
            </a:r>
            <a:r>
              <a:rPr lang="en-GB" dirty="0" smtClean="0">
                <a:hlinkClick r:id="rId4"/>
              </a:rPr>
              <a:t>/</a:t>
            </a:r>
            <a:endParaRPr lang="en-GB" dirty="0" smtClean="0"/>
          </a:p>
          <a:p>
            <a:endParaRPr lang="en-GB" dirty="0"/>
          </a:p>
          <a:p>
            <a:r>
              <a:rPr lang="en-GB" dirty="0" smtClean="0"/>
              <a:t>Watch part 1 of the Orienteering video.  Remember you made a plan of your ideal garden last week, </a:t>
            </a:r>
          </a:p>
          <a:p>
            <a:r>
              <a:rPr lang="en-GB" dirty="0" smtClean="0"/>
              <a:t>This week you will draw a plan of your actual garden or a floor of your house.</a:t>
            </a:r>
          </a:p>
          <a:p>
            <a:endParaRPr lang="en-GB" dirty="0"/>
          </a:p>
          <a:p>
            <a:r>
              <a:rPr lang="en-GB" dirty="0" smtClean="0"/>
              <a:t>There are two worksheets to help you with this task – they are both in the P5 Blog.</a:t>
            </a:r>
          </a:p>
          <a:p>
            <a:endParaRPr lang="en-GB" dirty="0"/>
          </a:p>
          <a:p>
            <a:endParaRPr lang="en-GB" dirty="0"/>
          </a:p>
        </p:txBody>
      </p:sp>
      <p:pic>
        <p:nvPicPr>
          <p:cNvPr id="3" name="Picture 2" descr="File:Orienteering map.jp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825" y="4926160"/>
            <a:ext cx="2773952" cy="188979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5347132"/>
      </p:ext>
    </p:extLst>
  </p:cSld>
  <p:clrMapOvr>
    <a:masterClrMapping/>
  </p:clrMapOvr>
  <mc:AlternateContent xmlns:mc="http://schemas.openxmlformats.org/markup-compatibility/2006">
    <mc:Choice xmlns:p14="http://schemas.microsoft.com/office/powerpoint/2010/main" Requires="p14">
      <p:transition spd="slow" p14:dur="2000" advTm="29599"/>
    </mc:Choice>
    <mc:Fallback>
      <p:transition spd="slow" advTm="2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23" y="266373"/>
            <a:ext cx="9418320" cy="7273979"/>
          </a:xfrm>
          <a:prstGeom prst="rect">
            <a:avLst/>
          </a:prstGeom>
        </p:spPr>
        <p:txBody>
          <a:bodyPr wrap="square">
            <a:spAutoFit/>
          </a:bodyPr>
          <a:lstStyle/>
          <a:p>
            <a:pPr>
              <a:lnSpc>
                <a:spcPct val="107000"/>
              </a:lnSpc>
              <a:spcAft>
                <a:spcPts val="800"/>
              </a:spcAft>
            </a:pPr>
            <a:r>
              <a:rPr lang="en-GB" sz="2400" b="1" u="sng" dirty="0" smtClean="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HEALTH AND WELLBEING</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B0F0"/>
                </a:solidFill>
                <a:latin typeface="Comic Sans MS" panose="030F0702030302020204" pitchFamily="66" charset="0"/>
                <a:ea typeface="Calibri" panose="020F0502020204030204" pitchFamily="34" charset="0"/>
                <a:cs typeface="Times New Roman" panose="02020603050405020304" pitchFamily="18" charset="0"/>
              </a:rPr>
              <a:t> </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omic Sans MS" panose="030F0702030302020204" pitchFamily="66" charset="0"/>
                <a:ea typeface="Calibri" panose="020F0502020204030204" pitchFamily="34" charset="0"/>
                <a:cs typeface="Times New Roman" panose="02020603050405020304" pitchFamily="18" charset="0"/>
              </a:rPr>
              <a:t>PHYSICAL EDUCATION </a:t>
            </a:r>
            <a:endParaRPr lang="en-GB" b="1" dirty="0" smtClean="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endParaRPr lang="en-GB" sz="1400" b="1"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smtClean="0">
                <a:latin typeface="Comic Sans MS" panose="030F0702030302020204" pitchFamily="66" charset="0"/>
                <a:ea typeface="Calibri" panose="020F0502020204030204" pitchFamily="34" charset="0"/>
                <a:cs typeface="Times New Roman" panose="02020603050405020304" pitchFamily="18" charset="0"/>
              </a:rPr>
              <a:t>If you are still doing the Joe Wickes training sessions, great!  If you want to try some new fitness routines, t</a:t>
            </a: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ry the links below.</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smtClean="0"/>
          </a:p>
          <a:p>
            <a:pPr>
              <a:lnSpc>
                <a:spcPct val="107000"/>
              </a:lnSpc>
              <a:spcAft>
                <a:spcPts val="800"/>
              </a:spcAft>
            </a:pPr>
            <a:r>
              <a:rPr lang="en-GB" sz="1600" dirty="0" smtClean="0"/>
              <a:t>Cosmic </a:t>
            </a:r>
            <a:r>
              <a:rPr lang="en-GB" sz="1600" dirty="0"/>
              <a:t>Kids Yoga </a:t>
            </a:r>
            <a:endParaRPr lang="en-GB" sz="1600" dirty="0" smtClean="0"/>
          </a:p>
          <a:p>
            <a:pPr>
              <a:lnSpc>
                <a:spcPct val="107000"/>
              </a:lnSpc>
              <a:spcAft>
                <a:spcPts val="800"/>
              </a:spcAft>
            </a:pPr>
            <a:r>
              <a:rPr lang="en-GB" sz="1600" dirty="0" smtClean="0">
                <a:hlinkClick r:id="rId2"/>
              </a:rPr>
              <a:t>https</a:t>
            </a:r>
            <a:r>
              <a:rPr lang="en-GB" sz="1600" dirty="0">
                <a:hlinkClick r:id="rId2"/>
              </a:rPr>
              <a:t>://</a:t>
            </a:r>
            <a:r>
              <a:rPr lang="en-GB" sz="1600" dirty="0" smtClean="0">
                <a:hlinkClick r:id="rId2"/>
              </a:rPr>
              <a:t>www.youtube.com/user/CosmicKidsYoga</a:t>
            </a:r>
            <a:endParaRPr lang="en-GB" sz="1600" dirty="0" smtClean="0"/>
          </a:p>
          <a:p>
            <a:pPr>
              <a:lnSpc>
                <a:spcPct val="107000"/>
              </a:lnSpc>
              <a:spcAft>
                <a:spcPts val="800"/>
              </a:spcAft>
            </a:pPr>
            <a:endParaRPr lang="en-GB" sz="1600" b="1"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err="1"/>
              <a:t>Oti</a:t>
            </a:r>
            <a:r>
              <a:rPr lang="en-GB" sz="1600" dirty="0"/>
              <a:t> </a:t>
            </a:r>
            <a:r>
              <a:rPr lang="en-GB" sz="1600" dirty="0" err="1"/>
              <a:t>Mabuse</a:t>
            </a:r>
            <a:r>
              <a:rPr lang="en-GB" sz="1600" dirty="0"/>
              <a:t> &amp; Marius </a:t>
            </a:r>
            <a:r>
              <a:rPr lang="en-GB" sz="1600" dirty="0" err="1"/>
              <a:t>Lepure</a:t>
            </a:r>
            <a:r>
              <a:rPr lang="en-GB" sz="1600" dirty="0"/>
              <a:t> Online Dance Class </a:t>
            </a:r>
            <a:endParaRPr lang="en-GB" sz="1600" dirty="0" smtClean="0"/>
          </a:p>
          <a:p>
            <a:pPr>
              <a:lnSpc>
                <a:spcPct val="107000"/>
              </a:lnSpc>
              <a:spcAft>
                <a:spcPts val="800"/>
              </a:spcAft>
            </a:pPr>
            <a:r>
              <a:rPr lang="en-GB" sz="1600" dirty="0">
                <a:hlinkClick r:id="rId3"/>
              </a:rPr>
              <a:t>https://www.youtube.com/user/mosetsanagape/videos</a:t>
            </a:r>
            <a:r>
              <a:rPr lang="en-GB" sz="1600" b="1" dirty="0" smtClean="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07000"/>
              </a:lnSpc>
              <a:spcAft>
                <a:spcPts val="800"/>
              </a:spcAft>
            </a:pPr>
            <a:endParaRPr lang="en-GB" sz="1600" b="1" dirty="0">
              <a:solidFill>
                <a:srgbClr val="00B05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t>Zumba Kids on Go Noodle </a:t>
            </a:r>
            <a:endParaRPr lang="en-GB" sz="1600" dirty="0" smtClean="0"/>
          </a:p>
          <a:p>
            <a:pPr>
              <a:lnSpc>
                <a:spcPct val="107000"/>
              </a:lnSpc>
              <a:spcAft>
                <a:spcPts val="800"/>
              </a:spcAft>
            </a:pPr>
            <a:r>
              <a:rPr lang="en-GB" sz="1600" dirty="0" smtClean="0">
                <a:hlinkClick r:id="rId4"/>
              </a:rPr>
              <a:t>https</a:t>
            </a:r>
            <a:r>
              <a:rPr lang="en-GB" sz="1600" dirty="0">
                <a:hlinkClick r:id="rId4"/>
              </a:rPr>
              <a:t>://</a:t>
            </a:r>
            <a:r>
              <a:rPr lang="en-GB" sz="1600" dirty="0" smtClean="0">
                <a:hlinkClick r:id="rId4"/>
              </a:rPr>
              <a:t>app.gonoodle.com/channels/zumba-kids</a:t>
            </a:r>
            <a:endParaRPr lang="en-GB" sz="1600" dirty="0" smtClean="0"/>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b="1" dirty="0" smtClean="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400" u="none" strike="noStrike" dirty="0" smtClean="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u="none" strike="noStrike" dirty="0" smtClean="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652663"/>
      </p:ext>
    </p:extLst>
  </p:cSld>
  <p:clrMapOvr>
    <a:masterClrMapping/>
  </p:clrMapOvr>
  <mc:AlternateContent xmlns:mc="http://schemas.openxmlformats.org/markup-compatibility/2006" xmlns:p14="http://schemas.microsoft.com/office/powerpoint/2010/main">
    <mc:Choice Requires="p14">
      <p:transition spd="slow" p14:dur="2000" advTm="325"/>
    </mc:Choice>
    <mc:Fallback xmlns="">
      <p:transition spd="slow" advTm="32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423" y="531736"/>
            <a:ext cx="8617131" cy="4812856"/>
          </a:xfrm>
          <a:prstGeom prst="rect">
            <a:avLst/>
          </a:prstGeom>
        </p:spPr>
        <p:txBody>
          <a:bodyPr wrap="square">
            <a:spAutoFit/>
          </a:bodyPr>
          <a:lstStyle/>
          <a:p>
            <a:pPr>
              <a:lnSpc>
                <a:spcPct val="107000"/>
              </a:lnSpc>
              <a:spcAft>
                <a:spcPts val="800"/>
              </a:spcAft>
            </a:pPr>
            <a:r>
              <a:rPr lang="en-GB" sz="3600" b="1" dirty="0" smtClean="0">
                <a:solidFill>
                  <a:srgbClr val="FF3399"/>
                </a:solidFill>
                <a:latin typeface="Comic Sans MS" panose="030F0702030302020204" pitchFamily="66" charset="0"/>
                <a:ea typeface="Calibri" panose="020F0502020204030204" pitchFamily="34" charset="0"/>
                <a:cs typeface="Times New Roman" panose="02020603050405020304" pitchFamily="18" charset="0"/>
              </a:rPr>
              <a:t>MINDFULNESS</a:t>
            </a:r>
          </a:p>
          <a:p>
            <a:pPr>
              <a:lnSpc>
                <a:spcPct val="107000"/>
              </a:lnSpc>
              <a:spcAft>
                <a:spcPts val="800"/>
              </a:spcAft>
            </a:pPr>
            <a:endParaRPr lang="en-GB" sz="3600" dirty="0">
              <a:solidFill>
                <a:srgbClr val="FF33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latin typeface="Comic Sans MS" panose="030F0702030302020204" pitchFamily="66" charset="0"/>
                <a:ea typeface="Calibri" panose="020F0502020204030204" pitchFamily="34" charset="0"/>
                <a:cs typeface="Times New Roman" panose="02020603050405020304" pitchFamily="18" charset="0"/>
              </a:rPr>
              <a:t>If you are feeling a little worried and </a:t>
            </a:r>
            <a:r>
              <a:rPr lang="en-GB" sz="2800" dirty="0" smtClean="0">
                <a:latin typeface="Comic Sans MS" panose="030F0702030302020204" pitchFamily="66" charset="0"/>
                <a:ea typeface="Calibri" panose="020F0502020204030204" pitchFamily="34" charset="0"/>
                <a:cs typeface="Times New Roman" panose="02020603050405020304" pitchFamily="18" charset="0"/>
              </a:rPr>
              <a:t>anxious, </a:t>
            </a:r>
            <a:r>
              <a:rPr lang="en-GB" sz="2800" dirty="0">
                <a:latin typeface="Comic Sans MS" panose="030F0702030302020204" pitchFamily="66" charset="0"/>
                <a:ea typeface="Calibri" panose="020F0502020204030204" pitchFamily="34" charset="0"/>
                <a:cs typeface="Times New Roman" panose="02020603050405020304" pitchFamily="18" charset="0"/>
              </a:rPr>
              <a:t>this is </a:t>
            </a:r>
            <a:r>
              <a:rPr lang="en-GB" sz="2800" dirty="0" smtClean="0">
                <a:latin typeface="Comic Sans MS" panose="030F0702030302020204" pitchFamily="66" charset="0"/>
                <a:ea typeface="Calibri" panose="020F0502020204030204" pitchFamily="34" charset="0"/>
                <a:cs typeface="Times New Roman" panose="02020603050405020304" pitchFamily="18" charset="0"/>
              </a:rPr>
              <a:t>a five-minute </a:t>
            </a:r>
            <a:r>
              <a:rPr lang="en-GB" sz="2800" dirty="0">
                <a:latin typeface="Comic Sans MS" panose="030F0702030302020204" pitchFamily="66" charset="0"/>
                <a:ea typeface="Calibri" panose="020F0502020204030204" pitchFamily="34" charset="0"/>
                <a:cs typeface="Times New Roman" panose="02020603050405020304" pitchFamily="18" charset="0"/>
              </a:rPr>
              <a:t>video teaching you how breathing can help you to relax.  Try doing it every day (at any time), lying down or sitting crossed legged, the more you practise the more you will feel the benefits.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latin typeface="Comic Sans MS" panose="030F0702030302020204" pitchFamily="66" charset="0"/>
                <a:ea typeface="Calibri" panose="020F0502020204030204" pitchFamily="34" charset="0"/>
                <a:cs typeface="Times New Roman" panose="02020603050405020304" pitchFamily="18" charset="0"/>
              </a:rPr>
              <a:t> </a:t>
            </a:r>
            <a:r>
              <a:rPr lang="en-GB" sz="2800" u="sng" dirty="0">
                <a:solidFill>
                  <a:srgbClr val="0000FF"/>
                </a:solidFill>
                <a:latin typeface="Comic Sans MS" panose="030F0702030302020204" pitchFamily="66" charset="0"/>
                <a:ea typeface="Calibri" panose="020F0502020204030204" pitchFamily="34" charset="0"/>
                <a:cs typeface="Times New Roman" panose="02020603050405020304" pitchFamily="18" charset="0"/>
                <a:hlinkClick r:id="rId2"/>
              </a:rPr>
              <a:t>https://www.youtube.com/watch?v=CvF9AEe-ozc</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2307743"/>
      </p:ext>
    </p:extLst>
  </p:cSld>
  <p:clrMapOvr>
    <a:masterClrMapping/>
  </p:clrMapOvr>
  <mc:AlternateContent xmlns:mc="http://schemas.openxmlformats.org/markup-compatibility/2006" xmlns:p14="http://schemas.microsoft.com/office/powerpoint/2010/main">
    <mc:Choice Requires="p14">
      <p:transition spd="slow" p14:dur="2000" advTm="419"/>
    </mc:Choice>
    <mc:Fallback xmlns="">
      <p:transition spd="slow" advTm="419"/>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t>Reminders..</a:t>
            </a:r>
            <a:endParaRPr lang="en-GB" sz="5400" b="1" dirty="0"/>
          </a:p>
        </p:txBody>
      </p:sp>
      <p:sp>
        <p:nvSpPr>
          <p:cNvPr id="3" name="Content Placeholder 2"/>
          <p:cNvSpPr>
            <a:spLocks noGrp="1"/>
          </p:cNvSpPr>
          <p:nvPr>
            <p:ph idx="1"/>
          </p:nvPr>
        </p:nvSpPr>
        <p:spPr/>
        <p:txBody>
          <a:bodyPr>
            <a:normAutofit fontScale="40000" lnSpcReduction="20000"/>
          </a:bodyPr>
          <a:lstStyle/>
          <a:p>
            <a:pPr marL="0" indent="0">
              <a:buNone/>
            </a:pPr>
            <a:r>
              <a:rPr lang="en-GB" sz="4000" dirty="0" smtClean="0">
                <a:solidFill>
                  <a:srgbClr val="7030A0"/>
                </a:solidFill>
                <a:latin typeface="Comic Sans MS" panose="030F0702030302020204" pitchFamily="66" charset="0"/>
              </a:rPr>
              <a:t>Remember that you can use the booklets and worksheets you took home.</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smtClean="0">
                <a:solidFill>
                  <a:srgbClr val="7030A0"/>
                </a:solidFill>
                <a:latin typeface="Comic Sans MS" panose="030F0702030302020204" pitchFamily="66" charset="0"/>
              </a:rPr>
              <a:t>We understand that you may not always have access to a device so just do what you can.</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smtClean="0">
                <a:solidFill>
                  <a:srgbClr val="7030A0"/>
                </a:solidFill>
                <a:latin typeface="Comic Sans MS" panose="030F0702030302020204" pitchFamily="66" charset="0"/>
              </a:rPr>
              <a:t>If you don’t have squared paper – just use any paper you have around the house. </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smtClean="0">
                <a:solidFill>
                  <a:srgbClr val="7030A0"/>
                </a:solidFill>
                <a:latin typeface="Comic Sans MS" panose="030F0702030302020204" pitchFamily="66" charset="0"/>
              </a:rPr>
              <a:t>Remember to share links to any learning videos you think are useful.</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smtClean="0">
                <a:solidFill>
                  <a:srgbClr val="7030A0"/>
                </a:solidFill>
                <a:latin typeface="Comic Sans MS" panose="030F0702030302020204" pitchFamily="66" charset="0"/>
              </a:rPr>
              <a:t>We have boxes in </a:t>
            </a:r>
            <a:r>
              <a:rPr lang="en-GB" sz="4000" dirty="0" err="1" smtClean="0">
                <a:solidFill>
                  <a:srgbClr val="7030A0"/>
                </a:solidFill>
                <a:latin typeface="Comic Sans MS" panose="030F0702030302020204" pitchFamily="66" charset="0"/>
              </a:rPr>
              <a:t>Sainsburys</a:t>
            </a:r>
            <a:r>
              <a:rPr lang="en-GB" sz="4000" dirty="0" smtClean="0">
                <a:solidFill>
                  <a:srgbClr val="7030A0"/>
                </a:solidFill>
                <a:latin typeface="Comic Sans MS" panose="030F0702030302020204" pitchFamily="66" charset="0"/>
              </a:rPr>
              <a:t> full of jotters and school things – let your parents know – I believe there squared paper jotters.  </a:t>
            </a: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smtClean="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4073011006"/>
      </p:ext>
    </p:extLst>
  </p:cSld>
  <p:clrMapOvr>
    <a:masterClrMapping/>
  </p:clrMapOvr>
  <mc:AlternateContent xmlns:mc="http://schemas.openxmlformats.org/markup-compatibility/2006" xmlns:p14="http://schemas.microsoft.com/office/powerpoint/2010/main">
    <mc:Choice Requires="p14">
      <p:transition spd="slow" p14:dur="2000" advTm="594"/>
    </mc:Choice>
    <mc:Fallback xmlns="">
      <p:transition spd="slow" advTm="59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 y="418011"/>
            <a:ext cx="2664447" cy="1477328"/>
          </a:xfrm>
          <a:prstGeom prst="rect">
            <a:avLst/>
          </a:prstGeom>
          <a:noFill/>
        </p:spPr>
        <p:txBody>
          <a:bodyPr wrap="none" rtlCol="0">
            <a:spAutoFit/>
          </a:bodyPr>
          <a:lstStyle/>
          <a:p>
            <a:r>
              <a:rPr lang="en-GB" dirty="0" smtClean="0"/>
              <a:t>ANSWERS FOR H5 PAGES</a:t>
            </a:r>
          </a:p>
          <a:p>
            <a:r>
              <a:rPr lang="en-GB" dirty="0" smtClean="0"/>
              <a:t>YOU HAVE COMPLETED.</a:t>
            </a:r>
          </a:p>
          <a:p>
            <a:endParaRPr lang="en-GB" dirty="0" smtClean="0"/>
          </a:p>
          <a:p>
            <a:endParaRPr lang="en-GB" dirty="0"/>
          </a:p>
          <a:p>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4973" y="156754"/>
            <a:ext cx="8038153" cy="6858000"/>
          </a:xfrm>
          <a:prstGeom prst="rect">
            <a:avLst/>
          </a:prstGeom>
        </p:spPr>
      </p:pic>
    </p:spTree>
    <p:extLst>
      <p:ext uri="{BB962C8B-B14F-4D97-AF65-F5344CB8AC3E}">
        <p14:creationId xmlns:p14="http://schemas.microsoft.com/office/powerpoint/2010/main" val="2787706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10" y="339634"/>
            <a:ext cx="9130936" cy="5755422"/>
          </a:xfrm>
          <a:prstGeom prst="rect">
            <a:avLst/>
          </a:prstGeom>
          <a:noFill/>
        </p:spPr>
        <p:txBody>
          <a:bodyPr wrap="square" rtlCol="0">
            <a:spAutoFit/>
          </a:bodyPr>
          <a:lstStyle/>
          <a:p>
            <a:r>
              <a:rPr lang="en-GB" sz="4000" b="1" dirty="0" smtClean="0">
                <a:solidFill>
                  <a:srgbClr val="009900"/>
                </a:solidFill>
                <a:latin typeface="Comic Sans MS" panose="030F0702030302020204" pitchFamily="66" charset="0"/>
              </a:rPr>
              <a:t>Online Lessons this week.</a:t>
            </a:r>
          </a:p>
          <a:p>
            <a:endParaRPr lang="en-GB" sz="4000" dirty="0">
              <a:latin typeface="Comic Sans MS" panose="030F0702030302020204" pitchFamily="66" charset="0"/>
            </a:endParaRPr>
          </a:p>
          <a:p>
            <a:r>
              <a:rPr lang="en-GB" sz="3200" dirty="0" smtClean="0">
                <a:latin typeface="Comic Sans MS" panose="030F0702030302020204" pitchFamily="66" charset="0"/>
              </a:rPr>
              <a:t>Tuesday 12</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May 11 am – Mrs Bell</a:t>
            </a:r>
          </a:p>
          <a:p>
            <a:endParaRPr lang="en-GB" sz="3200" dirty="0">
              <a:latin typeface="Comic Sans MS" panose="030F0702030302020204" pitchFamily="66" charset="0"/>
            </a:endParaRPr>
          </a:p>
          <a:p>
            <a:r>
              <a:rPr lang="en-GB" sz="3200" dirty="0" smtClean="0">
                <a:latin typeface="Comic Sans MS" panose="030F0702030302020204" pitchFamily="66" charset="0"/>
              </a:rPr>
              <a:t>Wednesday 13</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May 11.30 am – Acute and Obtuse angles.</a:t>
            </a:r>
          </a:p>
          <a:p>
            <a:endParaRPr lang="en-GB" sz="3200" dirty="0">
              <a:latin typeface="Comic Sans MS" panose="030F0702030302020204" pitchFamily="66" charset="0"/>
            </a:endParaRPr>
          </a:p>
          <a:p>
            <a:r>
              <a:rPr lang="en-GB" sz="3200" dirty="0" smtClean="0">
                <a:latin typeface="Comic Sans MS" panose="030F0702030302020204" pitchFamily="66" charset="0"/>
              </a:rPr>
              <a:t>Thursday 14</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May 11.30 am </a:t>
            </a:r>
          </a:p>
          <a:p>
            <a:r>
              <a:rPr lang="en-GB" sz="3200" dirty="0" smtClean="0">
                <a:latin typeface="Comic Sans MS" panose="030F0702030302020204" pitchFamily="66" charset="0"/>
              </a:rPr>
              <a:t>Times Tables Quiz </a:t>
            </a:r>
          </a:p>
          <a:p>
            <a:r>
              <a:rPr lang="en-GB" sz="3200" dirty="0" smtClean="0">
                <a:latin typeface="Comic Sans MS" panose="030F0702030302020204" pitchFamily="66" charset="0"/>
              </a:rPr>
              <a:t>Discussing solutions to the numeracy assignments for last week.</a:t>
            </a:r>
            <a:endParaRPr lang="en-GB" sz="3200" dirty="0">
              <a:latin typeface="Comic Sans MS" panose="030F0702030302020204" pitchFamily="66" charset="0"/>
            </a:endParaRPr>
          </a:p>
        </p:txBody>
      </p:sp>
    </p:spTree>
    <p:extLst>
      <p:ext uri="{BB962C8B-B14F-4D97-AF65-F5344CB8AC3E}">
        <p14:creationId xmlns:p14="http://schemas.microsoft.com/office/powerpoint/2010/main" val="3333698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10" y="322182"/>
            <a:ext cx="9744890" cy="7653634"/>
          </a:xfrm>
          <a:prstGeom prst="rect">
            <a:avLst/>
          </a:prstGeom>
          <a:noFill/>
        </p:spPr>
        <p:txBody>
          <a:bodyPr wrap="square">
            <a:spAutoFit/>
          </a:bodyPr>
          <a:lstStyle/>
          <a:p>
            <a:pPr>
              <a:lnSpc>
                <a:spcPct val="107000"/>
              </a:lnSpc>
              <a:spcAft>
                <a:spcPts val="800"/>
              </a:spcAft>
              <a:tabLst>
                <a:tab pos="1390650" algn="l"/>
              </a:tabLst>
            </a:pPr>
            <a:r>
              <a:rPr lang="en-GB" sz="3200" b="1" dirty="0" smtClean="0">
                <a:latin typeface="Comic Sans MS" panose="030F0702030302020204" pitchFamily="66" charset="0"/>
                <a:ea typeface="Calibri" panose="020F0502020204030204" pitchFamily="34" charset="0"/>
                <a:cs typeface="Times New Roman" panose="02020603050405020304" pitchFamily="18" charset="0"/>
              </a:rPr>
              <a:t>GROUP READING NOVELS</a:t>
            </a:r>
          </a:p>
          <a:p>
            <a:endParaRPr lang="en-GB" sz="1400" dirty="0" smtClean="0">
              <a:latin typeface="Comic Sans MS" panose="030F0702030302020204" pitchFamily="66" charset="0"/>
            </a:endParaRPr>
          </a:p>
          <a:p>
            <a:r>
              <a:rPr lang="en-GB" sz="4000" dirty="0" smtClean="0">
                <a:solidFill>
                  <a:srgbClr val="7030A0"/>
                </a:solidFill>
                <a:latin typeface="Comic Sans MS" panose="030F0702030302020204" pitchFamily="66" charset="0"/>
              </a:rPr>
              <a:t>I hope you have been remembering to read aloud.  </a:t>
            </a:r>
            <a:r>
              <a:rPr lang="en-GB" sz="4000" dirty="0">
                <a:solidFill>
                  <a:srgbClr val="7030A0"/>
                </a:solidFill>
                <a:latin typeface="Comic Sans MS" panose="030F0702030302020204" pitchFamily="66" charset="0"/>
              </a:rPr>
              <a:t>R</a:t>
            </a:r>
            <a:r>
              <a:rPr lang="en-GB" sz="4000" dirty="0" smtClean="0">
                <a:solidFill>
                  <a:srgbClr val="7030A0"/>
                </a:solidFill>
                <a:latin typeface="Comic Sans MS" panose="030F0702030302020204" pitchFamily="66" charset="0"/>
              </a:rPr>
              <a:t>eading aloud to yourself, family members or </a:t>
            </a:r>
            <a:r>
              <a:rPr lang="en-GB" sz="4000" dirty="0" smtClean="0">
                <a:solidFill>
                  <a:srgbClr val="7030A0"/>
                </a:solidFill>
                <a:latin typeface="Comic Sans MS" panose="030F0702030302020204" pitchFamily="66" charset="0"/>
              </a:rPr>
              <a:t>even your </a:t>
            </a:r>
            <a:r>
              <a:rPr lang="en-GB" sz="4000" dirty="0" smtClean="0">
                <a:solidFill>
                  <a:srgbClr val="7030A0"/>
                </a:solidFill>
                <a:latin typeface="Comic Sans MS" panose="030F0702030302020204" pitchFamily="66" charset="0"/>
              </a:rPr>
              <a:t>teddies, really does help you to understand and </a:t>
            </a:r>
            <a:r>
              <a:rPr lang="en-GB" sz="4000" dirty="0" smtClean="0">
                <a:solidFill>
                  <a:srgbClr val="7030A0"/>
                </a:solidFill>
                <a:latin typeface="Comic Sans MS" panose="030F0702030302020204" pitchFamily="66" charset="0"/>
              </a:rPr>
              <a:t>make sense, </a:t>
            </a:r>
            <a:r>
              <a:rPr lang="en-GB" sz="4000" dirty="0" smtClean="0">
                <a:solidFill>
                  <a:srgbClr val="7030A0"/>
                </a:solidFill>
                <a:latin typeface="Comic Sans MS" panose="030F0702030302020204" pitchFamily="66" charset="0"/>
              </a:rPr>
              <a:t>of what you are reading. </a:t>
            </a:r>
          </a:p>
          <a:p>
            <a:endParaRPr lang="en-GB" sz="4000" dirty="0">
              <a:solidFill>
                <a:srgbClr val="7030A0"/>
              </a:solidFill>
              <a:latin typeface="Comic Sans MS" panose="030F0702030302020204" pitchFamily="66" charset="0"/>
            </a:endParaRPr>
          </a:p>
          <a:p>
            <a:endParaRPr lang="en-GB" sz="1400" b="1" u="sng" dirty="0" smtClean="0">
              <a:latin typeface="Comic Sans MS" panose="030F0702030302020204" pitchFamily="66" charset="0"/>
            </a:endParaRPr>
          </a:p>
          <a:p>
            <a:endParaRPr lang="en-GB" sz="1400" b="1" u="sng" dirty="0">
              <a:latin typeface="Comic Sans MS" panose="030F0702030302020204" pitchFamily="66" charset="0"/>
            </a:endParaRPr>
          </a:p>
          <a:p>
            <a:endParaRPr lang="en-GB" sz="1400" dirty="0">
              <a:latin typeface="Comic Sans MS" panose="030F0702030302020204" pitchFamily="66" charset="0"/>
            </a:endParaRPr>
          </a:p>
          <a:p>
            <a:endParaRPr lang="en-GB" sz="1200" dirty="0"/>
          </a:p>
          <a:p>
            <a:r>
              <a:rPr lang="en-GB" sz="1200" dirty="0" smtClean="0"/>
              <a:t> </a:t>
            </a:r>
          </a:p>
          <a:p>
            <a:endParaRPr lang="en-GB" sz="1200" dirty="0" smtClean="0">
              <a:highlight>
                <a:srgbClr val="FF00FF"/>
              </a:highligh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dirty="0">
              <a:highlight>
                <a:srgbClr val="FF00FF"/>
              </a:highligh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dirty="0" smtClean="0">
              <a:highlight>
                <a:srgbClr val="FF00FF"/>
              </a:highligh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706320105"/>
              </p:ext>
            </p:extLst>
          </p:nvPr>
        </p:nvGraphicFramePr>
        <p:xfrm>
          <a:off x="9824629" y="3736658"/>
          <a:ext cx="2205883" cy="3121342"/>
        </p:xfrm>
        <a:graphic>
          <a:graphicData uri="http://schemas.openxmlformats.org/presentationml/2006/ole">
            <mc:AlternateContent xmlns:mc="http://schemas.openxmlformats.org/markup-compatibility/2006">
              <mc:Choice xmlns:v="urn:schemas-microsoft-com:vml" Requires="v">
                <p:oleObj spid="_x0000_s4151"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6"/>
                      <a:stretch>
                        <a:fillRect/>
                      </a:stretch>
                    </p:blipFill>
                    <p:spPr>
                      <a:xfrm>
                        <a:off x="9824629" y="3736658"/>
                        <a:ext cx="2205883" cy="3121342"/>
                      </a:xfrm>
                      <a:prstGeom prst="rect">
                        <a:avLst/>
                      </a:prstGeom>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2630971"/>
      </p:ext>
    </p:extLst>
  </p:cSld>
  <p:clrMapOvr>
    <a:masterClrMapping/>
  </p:clrMapOvr>
  <mc:AlternateContent xmlns:mc="http://schemas.openxmlformats.org/markup-compatibility/2006" xmlns:p14="http://schemas.microsoft.com/office/powerpoint/2010/main">
    <mc:Choice Requires="p14">
      <p:transition spd="slow" p14:dur="2000" advTm="24624"/>
    </mc:Choice>
    <mc:Fallback xmlns="">
      <p:transition spd="slow" advTm="2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607" y="154832"/>
            <a:ext cx="10003587" cy="6632585"/>
          </a:xfrm>
          <a:prstGeom prst="rect">
            <a:avLst/>
          </a:prstGeom>
          <a:noFill/>
        </p:spPr>
        <p:txBody>
          <a:bodyPr wrap="square" rtlCol="0">
            <a:spAutoFit/>
          </a:bodyPr>
          <a:lstStyle/>
          <a:p>
            <a:r>
              <a:rPr lang="en-GB" sz="2800" dirty="0" smtClean="0">
                <a:latin typeface="Comic Sans MS" panose="030F0702030302020204" pitchFamily="66" charset="0"/>
              </a:rPr>
              <a:t>Literature Circle Task</a:t>
            </a:r>
          </a:p>
          <a:p>
            <a:endParaRPr lang="en-GB" sz="2800" dirty="0">
              <a:latin typeface="Comic Sans MS" panose="030F0702030302020204" pitchFamily="66" charset="0"/>
            </a:endParaRPr>
          </a:p>
          <a:p>
            <a:r>
              <a:rPr lang="en-GB" sz="2800" b="1" u="sng" dirty="0" smtClean="0">
                <a:latin typeface="Comic Sans MS" panose="030F0702030302020204" pitchFamily="66" charset="0"/>
              </a:rPr>
              <a:t>Character Analysis</a:t>
            </a:r>
          </a:p>
          <a:p>
            <a:endParaRPr lang="en-GB" b="1" u="sng" dirty="0"/>
          </a:p>
          <a:p>
            <a:r>
              <a:rPr lang="en-GB" sz="2400" dirty="0">
                <a:latin typeface="Comic Sans MS" panose="030F0702030302020204" pitchFamily="66" charset="0"/>
              </a:rPr>
              <a:t>Y</a:t>
            </a:r>
            <a:r>
              <a:rPr lang="en-GB" sz="2400" dirty="0" smtClean="0">
                <a:latin typeface="Comic Sans MS" panose="030F0702030302020204" pitchFamily="66" charset="0"/>
              </a:rPr>
              <a:t>ou </a:t>
            </a:r>
            <a:r>
              <a:rPr lang="en-GB" sz="2400" dirty="0" smtClean="0">
                <a:latin typeface="Comic Sans MS" panose="030F0702030302020204" pitchFamily="66" charset="0"/>
              </a:rPr>
              <a:t>will know </a:t>
            </a:r>
            <a:r>
              <a:rPr lang="en-GB" sz="2400" dirty="0" smtClean="0">
                <a:latin typeface="Comic Sans MS" panose="030F0702030302020204" pitchFamily="66" charset="0"/>
              </a:rPr>
              <a:t>the</a:t>
            </a:r>
            <a:r>
              <a:rPr lang="en-GB" sz="2400" dirty="0" smtClean="0">
                <a:latin typeface="Comic Sans MS" panose="030F0702030302020204" pitchFamily="66" charset="0"/>
              </a:rPr>
              <a:t> </a:t>
            </a:r>
            <a:r>
              <a:rPr lang="en-GB" sz="2400" dirty="0" smtClean="0">
                <a:latin typeface="Comic Sans MS" panose="030F0702030302020204" pitchFamily="66" charset="0"/>
              </a:rPr>
              <a:t>main character </a:t>
            </a:r>
            <a:r>
              <a:rPr lang="en-GB" sz="2400" dirty="0" smtClean="0">
                <a:latin typeface="Comic Sans MS" panose="030F0702030302020204" pitchFamily="66" charset="0"/>
              </a:rPr>
              <a:t>in your novel very </a:t>
            </a:r>
            <a:r>
              <a:rPr lang="en-GB" sz="2400" dirty="0" smtClean="0">
                <a:latin typeface="Comic Sans MS" panose="030F0702030302020204" pitchFamily="66" charset="0"/>
              </a:rPr>
              <a:t>well </a:t>
            </a:r>
            <a:r>
              <a:rPr lang="en-GB" sz="2400" dirty="0" smtClean="0">
                <a:latin typeface="Comic Sans MS" panose="030F0702030302020204" pitchFamily="66" charset="0"/>
              </a:rPr>
              <a:t>by now.  This week </a:t>
            </a:r>
            <a:r>
              <a:rPr lang="en-GB" sz="2400" dirty="0" smtClean="0">
                <a:latin typeface="Comic Sans MS" panose="030F0702030302020204" pitchFamily="66" charset="0"/>
              </a:rPr>
              <a:t>we are going to learn how to write a character analysis.</a:t>
            </a:r>
          </a:p>
          <a:p>
            <a:endParaRPr lang="en-GB" sz="2400" dirty="0">
              <a:latin typeface="Comic Sans MS" panose="030F0702030302020204" pitchFamily="66" charset="0"/>
            </a:endParaRPr>
          </a:p>
          <a:p>
            <a:r>
              <a:rPr lang="en-GB" sz="2400" dirty="0" smtClean="0">
                <a:latin typeface="Comic Sans MS" panose="030F0702030302020204" pitchFamily="66" charset="0"/>
              </a:rPr>
              <a:t>  </a:t>
            </a:r>
            <a:r>
              <a:rPr lang="en-GB" sz="2400" dirty="0" smtClean="0">
                <a:latin typeface="Comic Sans MS" panose="030F0702030302020204" pitchFamily="66" charset="0"/>
              </a:rPr>
              <a:t>A character analysis is when you describe:</a:t>
            </a:r>
          </a:p>
          <a:p>
            <a:endParaRPr lang="en-GB" sz="2400" dirty="0" smtClean="0">
              <a:latin typeface="Comic Sans MS" panose="030F0702030302020204" pitchFamily="66" charset="0"/>
            </a:endParaRPr>
          </a:p>
          <a:p>
            <a:pPr marL="285750" indent="-285750">
              <a:buFont typeface="Arial" panose="020B0604020202020204" pitchFamily="34" charset="0"/>
              <a:buChar char="•"/>
            </a:pPr>
            <a:r>
              <a:rPr lang="en-GB" sz="2400" dirty="0" smtClean="0">
                <a:latin typeface="Comic Sans MS" panose="030F0702030302020204" pitchFamily="66" charset="0"/>
              </a:rPr>
              <a:t>When your</a:t>
            </a:r>
            <a:r>
              <a:rPr lang="en-GB" sz="2400" dirty="0">
                <a:latin typeface="Comic Sans MS" panose="030F0702030302020204" pitchFamily="66" charset="0"/>
              </a:rPr>
              <a:t> c</a:t>
            </a:r>
            <a:r>
              <a:rPr lang="en-GB" sz="2400" dirty="0" smtClean="0">
                <a:latin typeface="Comic Sans MS" panose="030F0702030302020204" pitchFamily="66" charset="0"/>
              </a:rPr>
              <a:t>haracter appears in the novel</a:t>
            </a:r>
          </a:p>
          <a:p>
            <a:pPr marL="285750" indent="-285750">
              <a:buFont typeface="Arial" panose="020B0604020202020204" pitchFamily="34" charset="0"/>
              <a:buChar char="•"/>
            </a:pPr>
            <a:r>
              <a:rPr lang="en-GB" sz="2400" dirty="0" smtClean="0">
                <a:latin typeface="Comic Sans MS" panose="030F0702030302020204" pitchFamily="66" charset="0"/>
              </a:rPr>
              <a:t>What your character looks like </a:t>
            </a:r>
          </a:p>
          <a:p>
            <a:pPr marL="285750" indent="-285750">
              <a:buFont typeface="Arial" panose="020B0604020202020204" pitchFamily="34" charset="0"/>
              <a:buChar char="•"/>
            </a:pPr>
            <a:r>
              <a:rPr lang="en-GB" sz="2400" dirty="0" smtClean="0">
                <a:latin typeface="Comic Sans MS" panose="030F0702030302020204" pitchFamily="66" charset="0"/>
              </a:rPr>
              <a:t>What your character’s behaviour is like</a:t>
            </a:r>
          </a:p>
          <a:p>
            <a:pPr marL="285750" indent="-285750">
              <a:buFont typeface="Arial" panose="020B0604020202020204" pitchFamily="34" charset="0"/>
              <a:buChar char="•"/>
            </a:pPr>
            <a:r>
              <a:rPr lang="en-GB" sz="2400" dirty="0" smtClean="0">
                <a:latin typeface="Comic Sans MS" panose="030F0702030302020204" pitchFamily="66" charset="0"/>
              </a:rPr>
              <a:t>What happens to your character in the story </a:t>
            </a:r>
          </a:p>
          <a:p>
            <a:pPr marL="285750" indent="-285750">
              <a:buFont typeface="Arial" panose="020B0604020202020204" pitchFamily="34" charset="0"/>
              <a:buChar char="•"/>
            </a:pPr>
            <a:r>
              <a:rPr lang="en-GB" sz="2400" dirty="0" smtClean="0">
                <a:latin typeface="Comic Sans MS" panose="030F0702030302020204" pitchFamily="66" charset="0"/>
              </a:rPr>
              <a:t>What is the main relationship with another character</a:t>
            </a:r>
          </a:p>
          <a:p>
            <a:pPr marL="285750" indent="-285750">
              <a:buFont typeface="Arial" panose="020B0604020202020204" pitchFamily="34" charset="0"/>
              <a:buChar char="•"/>
            </a:pPr>
            <a:r>
              <a:rPr lang="en-GB" sz="2400" dirty="0" smtClean="0">
                <a:latin typeface="Comic Sans MS" panose="030F0702030302020204" pitchFamily="66" charset="0"/>
              </a:rPr>
              <a:t>What does your character learn </a:t>
            </a:r>
          </a:p>
          <a:p>
            <a:r>
              <a:rPr lang="en-GB" sz="3200" dirty="0" smtClean="0"/>
              <a:t>  </a:t>
            </a:r>
          </a:p>
          <a:p>
            <a:endParaRPr lang="en-GB" sz="900" dirty="0"/>
          </a:p>
          <a:p>
            <a:endParaRPr lang="en-GB" dirty="0"/>
          </a:p>
        </p:txBody>
      </p:sp>
    </p:spTree>
    <p:extLst>
      <p:ext uri="{BB962C8B-B14F-4D97-AF65-F5344CB8AC3E}">
        <p14:creationId xmlns:p14="http://schemas.microsoft.com/office/powerpoint/2010/main" val="1845515732"/>
      </p:ext>
    </p:extLst>
  </p:cSld>
  <p:clrMapOvr>
    <a:masterClrMapping/>
  </p:clrMapOvr>
  <mc:AlternateContent xmlns:mc="http://schemas.openxmlformats.org/markup-compatibility/2006" xmlns:p14="http://schemas.microsoft.com/office/powerpoint/2010/main">
    <mc:Choice Requires="p14">
      <p:transition spd="slow" p14:dur="2000" advTm="49331"/>
    </mc:Choice>
    <mc:Fallback xmlns="">
      <p:transition spd="slow" advTm="4933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8" y="99885"/>
            <a:ext cx="10032275" cy="7017306"/>
          </a:xfrm>
          <a:prstGeom prst="rect">
            <a:avLst/>
          </a:prstGeom>
        </p:spPr>
        <p:txBody>
          <a:bodyPr wrap="square">
            <a:spAutoFit/>
          </a:bodyPr>
          <a:lstStyle/>
          <a:p>
            <a:r>
              <a:rPr lang="en-GB" sz="2000" dirty="0" smtClean="0">
                <a:latin typeface="Comic Sans MS" panose="030F0702030302020204" pitchFamily="66" charset="0"/>
              </a:rPr>
              <a:t>I answered the questions below about the main character in Charlotte’s Web – Wilbur.</a:t>
            </a:r>
          </a:p>
          <a:p>
            <a:endParaRPr lang="en-GB" sz="2000" dirty="0" smtClean="0">
              <a:latin typeface="Comic Sans MS" panose="030F0702030302020204" pitchFamily="66" charset="0"/>
            </a:endParaRPr>
          </a:p>
          <a:p>
            <a:r>
              <a:rPr lang="en-GB" sz="2000" b="1" dirty="0" smtClean="0">
                <a:latin typeface="Comic Sans MS" panose="030F0702030302020204" pitchFamily="66" charset="0"/>
              </a:rPr>
              <a:t>An example of this is in the Class Blog.</a:t>
            </a:r>
          </a:p>
          <a:p>
            <a:endParaRPr lang="en-GB" sz="2000" b="1" dirty="0">
              <a:latin typeface="Comic Sans MS" panose="030F0702030302020204" pitchFamily="66" charset="0"/>
            </a:endParaRPr>
          </a:p>
          <a:p>
            <a:r>
              <a:rPr lang="en-GB" sz="2000" b="1" dirty="0" smtClean="0">
                <a:latin typeface="Comic Sans MS" panose="030F0702030302020204" pitchFamily="66" charset="0"/>
              </a:rPr>
              <a:t>I recommend that you read mine first and then answer the questions below about your own character.</a:t>
            </a:r>
            <a:endParaRPr lang="en-GB" sz="2000" b="1" dirty="0">
              <a:latin typeface="Comic Sans MS" panose="030F0702030302020204" pitchFamily="66" charset="0"/>
            </a:endParaRPr>
          </a:p>
          <a:p>
            <a:endParaRPr lang="en-GB" sz="2000" b="1" i="1" dirty="0"/>
          </a:p>
          <a:p>
            <a:endParaRPr lang="en-GB" b="1" dirty="0"/>
          </a:p>
          <a:p>
            <a:r>
              <a:rPr lang="en-GB" sz="1400" b="1" dirty="0">
                <a:solidFill>
                  <a:srgbClr val="800080"/>
                </a:solidFill>
              </a:rPr>
              <a:t>How is the character first introduced by the author?</a:t>
            </a:r>
            <a:endParaRPr lang="en-GB" sz="1400" dirty="0">
              <a:solidFill>
                <a:srgbClr val="800080"/>
              </a:solidFill>
            </a:endParaRPr>
          </a:p>
          <a:p>
            <a:r>
              <a:rPr lang="en-GB" sz="1400" dirty="0">
                <a:solidFill>
                  <a:srgbClr val="800080"/>
                </a:solidFill>
              </a:rPr>
              <a:t> </a:t>
            </a:r>
          </a:p>
          <a:p>
            <a:r>
              <a:rPr lang="en-GB" sz="1400" b="1" dirty="0" smtClean="0">
                <a:solidFill>
                  <a:srgbClr val="800080"/>
                </a:solidFill>
              </a:rPr>
              <a:t>What </a:t>
            </a:r>
            <a:r>
              <a:rPr lang="en-GB" sz="1400" b="1" dirty="0">
                <a:solidFill>
                  <a:srgbClr val="800080"/>
                </a:solidFill>
              </a:rPr>
              <a:t>happens to this character in the story?</a:t>
            </a:r>
            <a:endParaRPr lang="en-GB" sz="1400" dirty="0">
              <a:solidFill>
                <a:srgbClr val="800080"/>
              </a:solidFill>
            </a:endParaRPr>
          </a:p>
          <a:p>
            <a:r>
              <a:rPr lang="en-GB" sz="1400" b="1" dirty="0">
                <a:solidFill>
                  <a:srgbClr val="800080"/>
                </a:solidFill>
              </a:rPr>
              <a:t> </a:t>
            </a:r>
            <a:endParaRPr lang="en-GB" sz="1400" dirty="0">
              <a:solidFill>
                <a:srgbClr val="800080"/>
              </a:solidFill>
            </a:endParaRPr>
          </a:p>
          <a:p>
            <a:r>
              <a:rPr lang="en-GB" sz="1400" b="1" dirty="0">
                <a:solidFill>
                  <a:srgbClr val="800080"/>
                </a:solidFill>
              </a:rPr>
              <a:t>What is his/her relation to the other characters?</a:t>
            </a:r>
            <a:endParaRPr lang="en-GB" sz="1400" dirty="0">
              <a:solidFill>
                <a:srgbClr val="800080"/>
              </a:solidFill>
            </a:endParaRPr>
          </a:p>
          <a:p>
            <a:endParaRPr lang="en-GB" sz="1400" b="1" dirty="0">
              <a:solidFill>
                <a:srgbClr val="800080"/>
              </a:solidFill>
            </a:endParaRPr>
          </a:p>
          <a:p>
            <a:r>
              <a:rPr lang="en-GB" sz="1400" b="1" dirty="0">
                <a:solidFill>
                  <a:srgbClr val="800080"/>
                </a:solidFill>
              </a:rPr>
              <a:t>How would you describe the physical description of your character.</a:t>
            </a:r>
            <a:endParaRPr lang="en-GB" sz="1400" dirty="0">
              <a:solidFill>
                <a:srgbClr val="800080"/>
              </a:solidFill>
            </a:endParaRPr>
          </a:p>
          <a:p>
            <a:r>
              <a:rPr lang="en-GB" sz="1400" b="1" dirty="0">
                <a:solidFill>
                  <a:srgbClr val="800080"/>
                </a:solidFill>
              </a:rPr>
              <a:t> </a:t>
            </a:r>
            <a:endParaRPr lang="en-GB" sz="1400" dirty="0">
              <a:solidFill>
                <a:srgbClr val="800080"/>
              </a:solidFill>
            </a:endParaRPr>
          </a:p>
          <a:p>
            <a:r>
              <a:rPr lang="en-GB" sz="1400" b="1" dirty="0">
                <a:solidFill>
                  <a:srgbClr val="800080"/>
                </a:solidFill>
              </a:rPr>
              <a:t> How does your character speak?</a:t>
            </a:r>
            <a:endParaRPr lang="en-GB" sz="1400" dirty="0">
              <a:solidFill>
                <a:srgbClr val="800080"/>
              </a:solidFill>
            </a:endParaRPr>
          </a:p>
          <a:p>
            <a:r>
              <a:rPr lang="en-GB" sz="1400" b="1" dirty="0">
                <a:solidFill>
                  <a:srgbClr val="800080"/>
                </a:solidFill>
              </a:rPr>
              <a:t> </a:t>
            </a:r>
            <a:endParaRPr lang="en-GB" sz="1400" dirty="0">
              <a:solidFill>
                <a:srgbClr val="800080"/>
              </a:solidFill>
            </a:endParaRPr>
          </a:p>
          <a:p>
            <a:r>
              <a:rPr lang="en-GB" sz="1400" b="1" dirty="0">
                <a:solidFill>
                  <a:srgbClr val="800080"/>
                </a:solidFill>
              </a:rPr>
              <a:t> What is your character’s behaviour like?</a:t>
            </a:r>
            <a:endParaRPr lang="en-GB" sz="1400" dirty="0">
              <a:solidFill>
                <a:srgbClr val="800080"/>
              </a:solidFill>
            </a:endParaRPr>
          </a:p>
          <a:p>
            <a:r>
              <a:rPr lang="en-GB" sz="1400" b="1" dirty="0">
                <a:solidFill>
                  <a:srgbClr val="800080"/>
                </a:solidFill>
              </a:rPr>
              <a:t> </a:t>
            </a:r>
            <a:endParaRPr lang="en-GB" sz="1400" dirty="0">
              <a:solidFill>
                <a:srgbClr val="800080"/>
              </a:solidFill>
            </a:endParaRPr>
          </a:p>
          <a:p>
            <a:r>
              <a:rPr lang="en-GB" sz="1400" b="1" dirty="0">
                <a:solidFill>
                  <a:srgbClr val="800080"/>
                </a:solidFill>
              </a:rPr>
              <a:t>Find a quote from the novel which backs up your character analysis</a:t>
            </a:r>
            <a:r>
              <a:rPr lang="en-GB" sz="1400" b="1" dirty="0" smtClean="0">
                <a:solidFill>
                  <a:srgbClr val="800080"/>
                </a:solidFill>
              </a:rPr>
              <a:t>.</a:t>
            </a:r>
          </a:p>
          <a:p>
            <a:endParaRPr lang="en-GB" sz="1400" b="1" dirty="0">
              <a:solidFill>
                <a:srgbClr val="800080"/>
              </a:solidFill>
            </a:endParaRPr>
          </a:p>
          <a:p>
            <a:r>
              <a:rPr lang="en-GB" sz="1600" b="1" dirty="0" smtClean="0"/>
              <a:t>Please come to the Literacy Circle Team Lesson next Tuesday with your Character Analysis questions answered. </a:t>
            </a:r>
            <a:endParaRPr lang="en-GB" sz="1600" dirty="0"/>
          </a:p>
          <a:p>
            <a:r>
              <a:rPr lang="en-GB" sz="1600" b="1" dirty="0"/>
              <a:t> </a:t>
            </a:r>
            <a:endParaRPr lang="en-GB" sz="1600" dirty="0"/>
          </a:p>
          <a:p>
            <a:endParaRPr lang="en-GB" sz="1400" dirty="0"/>
          </a:p>
          <a:p>
            <a:endParaRPr lang="en-GB" sz="1400" dirty="0"/>
          </a:p>
        </p:txBody>
      </p:sp>
    </p:spTree>
    <p:extLst>
      <p:ext uri="{BB962C8B-B14F-4D97-AF65-F5344CB8AC3E}">
        <p14:creationId xmlns:p14="http://schemas.microsoft.com/office/powerpoint/2010/main" val="3184697323"/>
      </p:ext>
    </p:extLst>
  </p:cSld>
  <p:clrMapOvr>
    <a:masterClrMapping/>
  </p:clrMapOvr>
  <mc:AlternateContent xmlns:mc="http://schemas.openxmlformats.org/markup-compatibility/2006" xmlns:p14="http://schemas.microsoft.com/office/powerpoint/2010/main">
    <mc:Choice Requires="p14">
      <p:transition spd="slow" p14:dur="2000" advTm="71739"/>
    </mc:Choice>
    <mc:Fallback xmlns="">
      <p:transition spd="slow" advTm="7173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2618" y="546266"/>
            <a:ext cx="8592737" cy="4462760"/>
          </a:xfrm>
          <a:prstGeom prst="rect">
            <a:avLst/>
          </a:prstGeom>
          <a:noFill/>
        </p:spPr>
        <p:txBody>
          <a:bodyPr wrap="none" rtlCol="0">
            <a:spAutoFit/>
          </a:bodyPr>
          <a:lstStyle/>
          <a:p>
            <a:r>
              <a:rPr lang="en-GB" dirty="0" smtClean="0"/>
              <a:t>Comprehension - Poetry</a:t>
            </a:r>
          </a:p>
          <a:p>
            <a:endParaRPr lang="en-GB" dirty="0"/>
          </a:p>
          <a:p>
            <a:r>
              <a:rPr lang="en-GB" sz="3200" b="1" dirty="0" smtClean="0">
                <a:solidFill>
                  <a:srgbClr val="009900"/>
                </a:solidFill>
              </a:rPr>
              <a:t>‘Mrs Mather’, by Colin McNaughton</a:t>
            </a:r>
          </a:p>
          <a:p>
            <a:endParaRPr lang="en-GB" dirty="0"/>
          </a:p>
          <a:p>
            <a:r>
              <a:rPr lang="en-GB" dirty="0" smtClean="0"/>
              <a:t>This is a poem by a well known children’s poet called Colin McNaughton.</a:t>
            </a:r>
          </a:p>
          <a:p>
            <a:r>
              <a:rPr lang="en-GB" dirty="0" smtClean="0"/>
              <a:t>In the poem there is a lovely rhyming pattern, but the </a:t>
            </a:r>
            <a:r>
              <a:rPr lang="en-GB" dirty="0" err="1" smtClean="0"/>
              <a:t>peom’s</a:t>
            </a:r>
            <a:r>
              <a:rPr lang="en-GB" dirty="0" smtClean="0"/>
              <a:t> real strength lies</a:t>
            </a:r>
          </a:p>
          <a:p>
            <a:r>
              <a:rPr lang="en-GB" dirty="0" smtClean="0"/>
              <a:t>In its use of short, powerful lines e.g., Cold sweat.</a:t>
            </a:r>
          </a:p>
          <a:p>
            <a:endParaRPr lang="en-GB" dirty="0"/>
          </a:p>
          <a:p>
            <a:r>
              <a:rPr lang="en-GB" dirty="0" smtClean="0"/>
              <a:t>Read over the poem (twice)  - you must read it twice and you must READ ALOUD!</a:t>
            </a:r>
          </a:p>
          <a:p>
            <a:endParaRPr lang="en-GB" dirty="0"/>
          </a:p>
          <a:p>
            <a:r>
              <a:rPr lang="en-GB" dirty="0" smtClean="0"/>
              <a:t>On the worksheet is the poem and the questions – please answer A and B.  </a:t>
            </a:r>
          </a:p>
          <a:p>
            <a:endParaRPr lang="en-GB" dirty="0"/>
          </a:p>
          <a:p>
            <a:r>
              <a:rPr lang="en-GB" dirty="0" smtClean="0"/>
              <a:t>Remember to write your answers in sentences where possible.</a:t>
            </a:r>
          </a:p>
          <a:p>
            <a:endParaRPr lang="en-GB" dirty="0"/>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6407637"/>
      </p:ext>
    </p:extLst>
  </p:cSld>
  <p:clrMapOvr>
    <a:masterClrMapping/>
  </p:clrMapOvr>
  <mc:AlternateContent xmlns:mc="http://schemas.openxmlformats.org/markup-compatibility/2006" xmlns:p14="http://schemas.microsoft.com/office/powerpoint/2010/main">
    <mc:Choice Requires="p14">
      <p:transition spd="slow" p14:dur="2000" advTm="70269"/>
    </mc:Choice>
    <mc:Fallback xmlns="">
      <p:transition spd="slow" advTm="7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897" y="1136469"/>
            <a:ext cx="8948057" cy="646331"/>
          </a:xfrm>
          <a:prstGeom prst="rect">
            <a:avLst/>
          </a:prstGeom>
          <a:noFill/>
        </p:spPr>
        <p:txBody>
          <a:bodyPr wrap="square" rtlCol="0">
            <a:spAutoFit/>
          </a:bodyPr>
          <a:lstStyle/>
          <a:p>
            <a:endParaRPr lang="en-GB" b="1" dirty="0"/>
          </a:p>
          <a:p>
            <a:endParaRPr lang="en-GB" dirty="0"/>
          </a:p>
        </p:txBody>
      </p:sp>
      <p:sp>
        <p:nvSpPr>
          <p:cNvPr id="3" name="TextBox 2"/>
          <p:cNvSpPr txBox="1"/>
          <p:nvPr/>
        </p:nvSpPr>
        <p:spPr>
          <a:xfrm>
            <a:off x="287383" y="222069"/>
            <a:ext cx="10763794" cy="7048083"/>
          </a:xfrm>
          <a:prstGeom prst="rect">
            <a:avLst/>
          </a:prstGeom>
          <a:noFill/>
        </p:spPr>
        <p:txBody>
          <a:bodyPr wrap="square" rtlCol="0">
            <a:spAutoFit/>
          </a:bodyPr>
          <a:lstStyle/>
          <a:p>
            <a:r>
              <a:rPr lang="en-GB" sz="3200" dirty="0" smtClean="0"/>
              <a:t>Writing Task</a:t>
            </a:r>
          </a:p>
          <a:p>
            <a:endParaRPr lang="en-GB" dirty="0"/>
          </a:p>
          <a:p>
            <a:r>
              <a:rPr lang="en-GB" sz="2000" dirty="0" smtClean="0"/>
              <a:t>Your task this week is to write your own poem.  In the poem ‘Mrs Mather’ the author has used short adjective phrases to describe how scared the boy is feeling, scared stiff, thumping heart.  He has used adjectives in every phrase.  In your poem you must use adjectives in every line.</a:t>
            </a:r>
          </a:p>
          <a:p>
            <a:endParaRPr lang="en-GB" sz="2000" dirty="0"/>
          </a:p>
          <a:p>
            <a:r>
              <a:rPr lang="en-GB" sz="2000" dirty="0" smtClean="0"/>
              <a:t>Imagine you wake up in the middle of the night and see an alien spacecraft hovering outside </a:t>
            </a:r>
          </a:p>
          <a:p>
            <a:r>
              <a:rPr lang="en-GB" sz="2000" dirty="0"/>
              <a:t>y</a:t>
            </a:r>
            <a:r>
              <a:rPr lang="en-GB" sz="2000" dirty="0" smtClean="0"/>
              <a:t>our bedroom window.  The door of the spacecraft is opening slowly….</a:t>
            </a:r>
          </a:p>
          <a:p>
            <a:endParaRPr lang="en-GB" sz="2000" dirty="0"/>
          </a:p>
          <a:p>
            <a:endParaRPr lang="en-GB" sz="2000" dirty="0" smtClean="0"/>
          </a:p>
          <a:p>
            <a:endParaRPr lang="en-GB" sz="2000" dirty="0"/>
          </a:p>
          <a:p>
            <a:endParaRPr lang="en-GB" sz="2000" dirty="0" smtClean="0"/>
          </a:p>
          <a:p>
            <a:endParaRPr lang="en-GB" sz="2000" dirty="0"/>
          </a:p>
          <a:p>
            <a:endParaRPr lang="en-GB" sz="2000" dirty="0" smtClean="0"/>
          </a:p>
          <a:p>
            <a:endParaRPr lang="en-GB" sz="2000" dirty="0" smtClean="0"/>
          </a:p>
          <a:p>
            <a:endParaRPr lang="en-GB" sz="2000" dirty="0"/>
          </a:p>
          <a:p>
            <a:r>
              <a:rPr lang="en-GB" sz="2000" dirty="0" smtClean="0"/>
              <a:t>Write a poem about how you feel, using short phrases as in the ‘Mrs Mather’ poem.  </a:t>
            </a:r>
          </a:p>
          <a:p>
            <a:r>
              <a:rPr lang="en-GB" sz="2000" dirty="0" smtClean="0"/>
              <a:t>Aim to have at lease 3 verses and at least 4 lines in each verse.</a:t>
            </a:r>
          </a:p>
          <a:p>
            <a:endParaRPr lang="en-GB" sz="2000" dirty="0"/>
          </a:p>
          <a:p>
            <a:endParaRPr lang="en-GB" sz="2400" dirty="0" smtClean="0"/>
          </a:p>
          <a:p>
            <a:endParaRPr lang="en-GB" dirty="0"/>
          </a:p>
        </p:txBody>
      </p:sp>
      <p:pic>
        <p:nvPicPr>
          <p:cNvPr id="5" name="Picture 4" descr="spaceship - First instance of the flying saucer as a spac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2306" y="3236849"/>
            <a:ext cx="2419706" cy="195025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0315729"/>
      </p:ext>
    </p:extLst>
  </p:cSld>
  <p:clrMapOvr>
    <a:masterClrMapping/>
  </p:clrMapOvr>
  <mc:AlternateContent xmlns:mc="http://schemas.openxmlformats.org/markup-compatibility/2006" xmlns:p14="http://schemas.microsoft.com/office/powerpoint/2010/main">
    <mc:Choice Requires="p14">
      <p:transition spd="slow" p14:dur="2000" advTm="63467"/>
    </mc:Choice>
    <mc:Fallback xmlns="">
      <p:transition spd="slow" advTm="6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113" y="374993"/>
            <a:ext cx="9152709" cy="584775"/>
          </a:xfrm>
          <a:prstGeom prst="rect">
            <a:avLst/>
          </a:prstGeom>
        </p:spPr>
        <p:txBody>
          <a:bodyPr wrap="square">
            <a:spAutoFit/>
          </a:bodyPr>
          <a:lstStyle/>
          <a:p>
            <a:endParaRPr lang="en-GB" sz="1600" dirty="0">
              <a:solidFill>
                <a:srgbClr val="FF3399"/>
              </a:solidFill>
              <a:latin typeface="Comic Sans MS" panose="030F0702030302020204" pitchFamily="66" charset="0"/>
            </a:endParaRPr>
          </a:p>
          <a:p>
            <a:endParaRPr lang="en-GB" sz="1600" dirty="0">
              <a:solidFill>
                <a:srgbClr val="FF3399"/>
              </a:solidFill>
              <a:latin typeface="Comic Sans MS" panose="030F0702030302020204" pitchFamily="66" charset="0"/>
            </a:endParaRPr>
          </a:p>
        </p:txBody>
      </p:sp>
      <p:sp>
        <p:nvSpPr>
          <p:cNvPr id="3" name="TextBox 2"/>
          <p:cNvSpPr txBox="1"/>
          <p:nvPr/>
        </p:nvSpPr>
        <p:spPr>
          <a:xfrm>
            <a:off x="2847703" y="2547257"/>
            <a:ext cx="5935343" cy="369332"/>
          </a:xfrm>
          <a:prstGeom prst="rect">
            <a:avLst/>
          </a:prstGeom>
          <a:noFill/>
        </p:spPr>
        <p:txBody>
          <a:bodyPr wrap="none" rtlCol="0">
            <a:spAutoFit/>
          </a:bodyPr>
          <a:lstStyle/>
          <a:p>
            <a:r>
              <a:rPr lang="en-GB" dirty="0"/>
              <a:t>https://sway.office.com/xlsRkYYWwouqDTAr?ref=email</a:t>
            </a:r>
          </a:p>
        </p:txBody>
      </p:sp>
      <p:sp>
        <p:nvSpPr>
          <p:cNvPr id="5" name="TextBox 4"/>
          <p:cNvSpPr txBox="1"/>
          <p:nvPr/>
        </p:nvSpPr>
        <p:spPr>
          <a:xfrm>
            <a:off x="529045" y="313437"/>
            <a:ext cx="9475158" cy="1754326"/>
          </a:xfrm>
          <a:prstGeom prst="rect">
            <a:avLst/>
          </a:prstGeom>
          <a:noFill/>
        </p:spPr>
        <p:txBody>
          <a:bodyPr wrap="none" rtlCol="0">
            <a:spAutoFit/>
          </a:bodyPr>
          <a:lstStyle/>
          <a:p>
            <a:r>
              <a:rPr lang="en-GB" dirty="0" smtClean="0"/>
              <a:t>LANGUAGES –SPANISH</a:t>
            </a:r>
          </a:p>
          <a:p>
            <a:endParaRPr lang="en-GB" dirty="0"/>
          </a:p>
          <a:p>
            <a:r>
              <a:rPr lang="en-GB" dirty="0" smtClean="0"/>
              <a:t>Below is the link to a sway about all things Spanish.  You will really enjoy this </a:t>
            </a:r>
          </a:p>
          <a:p>
            <a:r>
              <a:rPr lang="en-GB" dirty="0"/>
              <a:t>b</a:t>
            </a:r>
            <a:r>
              <a:rPr lang="en-GB" dirty="0" smtClean="0"/>
              <a:t>ecause you will recognise some of the Spanish words and there are lots of interesting </a:t>
            </a:r>
          </a:p>
          <a:p>
            <a:r>
              <a:rPr lang="en-GB" dirty="0"/>
              <a:t>f</a:t>
            </a:r>
            <a:r>
              <a:rPr lang="en-GB" dirty="0" smtClean="0"/>
              <a:t>acts about Spain. At the end of the sway there is a bedtime story –The Three Little Pigs- </a:t>
            </a:r>
          </a:p>
          <a:p>
            <a:r>
              <a:rPr lang="en-GB" dirty="0"/>
              <a:t>r</a:t>
            </a:r>
            <a:r>
              <a:rPr lang="en-GB" dirty="0" smtClean="0"/>
              <a:t>ead to you in Spanish.</a:t>
            </a:r>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045" y="3344090"/>
            <a:ext cx="4193178" cy="323958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6233352"/>
      </p:ext>
    </p:extLst>
  </p:cSld>
  <p:clrMapOvr>
    <a:masterClrMapping/>
  </p:clrMapOvr>
  <mc:AlternateContent xmlns:mc="http://schemas.openxmlformats.org/markup-compatibility/2006" xmlns:p14="http://schemas.microsoft.com/office/powerpoint/2010/main">
    <mc:Choice Requires="p14">
      <p:transition spd="slow" p14:dur="2000" advTm="57173"/>
    </mc:Choice>
    <mc:Fallback xmlns="">
      <p:transition spd="slow" advTm="5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3067</TotalTime>
  <Words>1944</Words>
  <Application>Microsoft Office PowerPoint</Application>
  <PresentationFormat>Widescreen</PresentationFormat>
  <Paragraphs>242</Paragraphs>
  <Slides>28</Slides>
  <Notes>0</Notes>
  <HiddenSlides>0</HiddenSlides>
  <MMClips>15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Calibri</vt:lpstr>
      <vt:lpstr>Comic Sans MS</vt:lpstr>
      <vt:lpstr>Times New Roman</vt:lpstr>
      <vt:lpstr>Trebuchet MS</vt:lpstr>
      <vt:lpstr>Wingdings 3</vt:lpstr>
      <vt:lpstr>Facet</vt:lpstr>
      <vt:lpstr>Acrobat Document</vt:lpstr>
      <vt:lpstr>P5 WEEKLY DIARY   WEEK COMMENCING  Monday 11th April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H5 page 104  - Revision   A triangle is a 2D shape and it has 3 sides.  An isosceles triangle has only 2 equal sides, an equilateral triangle has 3 equal sides and a scalene triangle’s sides are all different lengths.  LI – I can identify an equilateral triangle and an isosceles triangle by the length of their sides.  I am learning about the properties of a triangle.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PowerPoint Presentation</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P5 WEEKLY DIARY   WEEK COMMENCING  30th March 2020</dc:title>
  <dc:creator>Jane Peters</dc:creator>
  <cp:lastModifiedBy>Jane Peters</cp:lastModifiedBy>
  <cp:revision>121</cp:revision>
  <dcterms:created xsi:type="dcterms:W3CDTF">2020-03-29T16:28:30Z</dcterms:created>
  <dcterms:modified xsi:type="dcterms:W3CDTF">2020-05-11T08:03:08Z</dcterms:modified>
</cp:coreProperties>
</file>