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64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11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866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072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78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5162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8403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002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3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398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0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3724D-6A19-41CC-9784-30B5395A553A}" type="datetimeFigureOut">
              <a:rPr lang="en-GB" smtClean="0"/>
              <a:t>27/04/2020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2B8F2-4F16-4AD6-A277-3EC6BE0881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576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8456" y="561703"/>
            <a:ext cx="87521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rgbClr val="00B0F0"/>
                </a:solidFill>
                <a:latin typeface="Comic Sans MS" panose="030F0702030302020204" pitchFamily="66" charset="0"/>
              </a:rPr>
              <a:t>Guidance for H5 pages 68 and 69</a:t>
            </a:r>
            <a:endParaRPr lang="en-GB" sz="4000" dirty="0">
              <a:solidFill>
                <a:srgbClr val="00B0F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380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418012" y="209006"/>
                <a:ext cx="11521439" cy="6301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Page 68  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R</a:t>
                </a:r>
                <a:r>
                  <a:rPr lang="en-GB" dirty="0" smtClean="0">
                    <a:latin typeface="Comic Sans MS" panose="030F0702030302020204" pitchFamily="66" charset="0"/>
                  </a:rPr>
                  <a:t>emember our number placement chart.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For </a:t>
                </a:r>
                <a:r>
                  <a:rPr lang="en-GB" b="1" dirty="0" smtClean="0">
                    <a:latin typeface="Comic Sans MS" panose="030F0702030302020204" pitchFamily="66" charset="0"/>
                  </a:rPr>
                  <a:t>Question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1 we know that for a complete tower</a:t>
                </a: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it has 10 cubes. 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For Alan’s towers we can see that he has 3 whole towers</a:t>
                </a: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and that he has a smaller tower (7 out of 10 cubes).</a:t>
                </a: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So we can say that he has 3 and seven tenths.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We can write this as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.  If we look at our chart we can see where the 7 would go.  It would go in the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t</a:t>
                </a:r>
                <a:r>
                  <a:rPr lang="en-GB" dirty="0" smtClean="0">
                    <a:latin typeface="Comic Sans MS" panose="030F0702030302020204" pitchFamily="66" charset="0"/>
                  </a:rPr>
                  <a:t>enths column so it could also be written as 3.7.</a:t>
                </a:r>
              </a:p>
              <a:p>
                <a:endParaRPr lang="en-GB" dirty="0" smtClean="0"/>
              </a:p>
              <a:p>
                <a:endParaRPr lang="en-GB" dirty="0"/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For </a:t>
                </a:r>
                <a:r>
                  <a:rPr lang="en-GB" b="1" dirty="0" smtClean="0">
                    <a:latin typeface="Comic Sans MS" panose="030F0702030302020204" pitchFamily="66" charset="0"/>
                  </a:rPr>
                  <a:t>Question 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just count along the markers – for 2a. we can see that the marker hasn’t reached 1.0 yet so our answer would be 0.3.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For Question 3 all your answers will have a decimal point.  If you see a whole number for example if it asked you to write ‘four’ in decimal form  - we would write 4.0.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012" y="209006"/>
                <a:ext cx="11521439" cy="6301149"/>
              </a:xfrm>
              <a:prstGeom prst="rect">
                <a:avLst/>
              </a:prstGeom>
              <a:blipFill>
                <a:blip r:embed="rId2"/>
                <a:stretch>
                  <a:fillRect l="-476" t="-3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272786"/>
              </p:ext>
            </p:extLst>
          </p:nvPr>
        </p:nvGraphicFramePr>
        <p:xfrm>
          <a:off x="6936377" y="390656"/>
          <a:ext cx="367646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833">
                  <a:extLst>
                    <a:ext uri="{9D8B030D-6E8A-4147-A177-3AD203B41FA5}">
                      <a16:colId xmlns:a16="http://schemas.microsoft.com/office/drawing/2014/main" val="249946751"/>
                    </a:ext>
                  </a:extLst>
                </a:gridCol>
                <a:gridCol w="905717">
                  <a:extLst>
                    <a:ext uri="{9D8B030D-6E8A-4147-A177-3AD203B41FA5}">
                      <a16:colId xmlns:a16="http://schemas.microsoft.com/office/drawing/2014/main" val="2668896794"/>
                    </a:ext>
                  </a:extLst>
                </a:gridCol>
                <a:gridCol w="282319">
                  <a:extLst>
                    <a:ext uri="{9D8B030D-6E8A-4147-A177-3AD203B41FA5}">
                      <a16:colId xmlns:a16="http://schemas.microsoft.com/office/drawing/2014/main" val="3051352551"/>
                    </a:ext>
                  </a:extLst>
                </a:gridCol>
                <a:gridCol w="1371599">
                  <a:extLst>
                    <a:ext uri="{9D8B030D-6E8A-4147-A177-3AD203B41FA5}">
                      <a16:colId xmlns:a16="http://schemas.microsoft.com/office/drawing/2014/main" val="15637139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Tens</a:t>
                      </a:r>
                      <a:r>
                        <a:rPr lang="en-GB" baseline="0" dirty="0" smtClean="0"/>
                        <a:t>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Units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tenths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19981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255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71432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9848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25705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143692"/>
                <a:ext cx="12130244" cy="697319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dirty="0" smtClean="0">
                    <a:latin typeface="Comic Sans MS" panose="030F0702030302020204" pitchFamily="66" charset="0"/>
                  </a:rPr>
                  <a:t>Page 69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For </a:t>
                </a:r>
                <a:r>
                  <a:rPr lang="en-GB" b="1" dirty="0" smtClean="0">
                    <a:latin typeface="Comic Sans MS" panose="030F0702030302020204" pitchFamily="66" charset="0"/>
                  </a:rPr>
                  <a:t>Question 1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– REMEMBER if you see an improper fraction  e.g., forty three tenths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43</m:t>
                        </m:r>
                      </m:num>
                      <m:den>
                        <m:r>
                          <a:rPr lang="en-GB" b="0" i="1" dirty="0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, I would 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c</a:t>
                </a:r>
                <a:r>
                  <a:rPr lang="en-GB" dirty="0" smtClean="0">
                    <a:latin typeface="Comic Sans MS" panose="030F0702030302020204" pitchFamily="66" charset="0"/>
                  </a:rPr>
                  <a:t>hange that to a mixed number so 4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dirty="0" smtClean="0">
                    <a:latin typeface="Comic Sans MS" panose="030F0702030302020204" pitchFamily="66" charset="0"/>
                  </a:rPr>
                  <a:t> - we can see not that they are the same number.</a:t>
                </a: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For </a:t>
                </a:r>
                <a:r>
                  <a:rPr lang="en-GB" b="1" dirty="0" smtClean="0">
                    <a:latin typeface="Comic Sans MS" panose="030F0702030302020204" pitchFamily="66" charset="0"/>
                  </a:rPr>
                  <a:t>Question 2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sometimes it is easier to forget the decimal point is there!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 e.g., 2 a. we know that 2,4,6,8,10, 12 so 0.2, 0.4, 0.6, </a:t>
                </a:r>
                <a:r>
                  <a:rPr lang="en-GB" b="1" dirty="0" smtClean="0">
                    <a:latin typeface="Comic Sans MS" panose="030F0702030302020204" pitchFamily="66" charset="0"/>
                  </a:rPr>
                  <a:t>0.8, 1.0, 1.2 </a:t>
                </a:r>
              </a:p>
              <a:p>
                <a:endParaRPr lang="en-GB" b="1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For 2f. the best way to deal with this is to look at 2.9 and 3.9 (they are closest to one another). Ask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y</a:t>
                </a:r>
                <a:r>
                  <a:rPr lang="en-GB" dirty="0" smtClean="0">
                    <a:latin typeface="Comic Sans MS" panose="030F0702030302020204" pitchFamily="66" charset="0"/>
                  </a:rPr>
                  <a:t>ourself what is the number halfway between 2.9 and 3.9 – the answer is 3.4, now you can see that the </a:t>
                </a:r>
              </a:p>
              <a:p>
                <a:r>
                  <a:rPr lang="en-GB" dirty="0">
                    <a:latin typeface="Comic Sans MS" panose="030F0702030302020204" pitchFamily="66" charset="0"/>
                  </a:rPr>
                  <a:t>d</a:t>
                </a:r>
                <a:r>
                  <a:rPr lang="en-GB" dirty="0" smtClean="0">
                    <a:latin typeface="Comic Sans MS" panose="030F0702030302020204" pitchFamily="66" charset="0"/>
                  </a:rPr>
                  <a:t>ifference between the numbers is </a:t>
                </a:r>
                <a:r>
                  <a:rPr lang="en-GB" b="1" dirty="0" smtClean="0">
                    <a:latin typeface="Comic Sans MS" panose="030F0702030302020204" pitchFamily="66" charset="0"/>
                  </a:rPr>
                  <a:t>0.5</a:t>
                </a:r>
                <a:r>
                  <a:rPr lang="en-GB" dirty="0" smtClean="0">
                    <a:latin typeface="Comic Sans MS" panose="030F0702030302020204" pitchFamily="66" charset="0"/>
                  </a:rPr>
                  <a:t>.  So add this onto 1.4 and you get 1.9, add 0.5 onto 1.9 and you get</a:t>
                </a: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2.4.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For </a:t>
                </a:r>
                <a:r>
                  <a:rPr lang="en-GB" b="1" dirty="0" smtClean="0">
                    <a:latin typeface="Comic Sans MS" panose="030F0702030302020204" pitchFamily="66" charset="0"/>
                  </a:rPr>
                  <a:t>Question 3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again it can be easier to think of the numbers without decimals points </a:t>
                </a:r>
                <a:r>
                  <a:rPr lang="en-GB" dirty="0" err="1" smtClean="0">
                    <a:latin typeface="Comic Sans MS" panose="030F0702030302020204" pitchFamily="66" charset="0"/>
                  </a:rPr>
                  <a:t>e.g</a:t>
                </a:r>
                <a:r>
                  <a:rPr lang="en-GB" dirty="0" smtClean="0">
                    <a:latin typeface="Comic Sans MS" panose="030F0702030302020204" pitchFamily="66" charset="0"/>
                  </a:rPr>
                  <a:t>, the number between</a:t>
                </a: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84 and 86 is 85 so the answer to 3a. is 8.5!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For </a:t>
                </a:r>
                <a:r>
                  <a:rPr lang="en-GB" b="1" dirty="0" smtClean="0">
                    <a:latin typeface="Comic Sans MS" panose="030F0702030302020204" pitchFamily="66" charset="0"/>
                  </a:rPr>
                  <a:t>Question 4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read the question carefully – they are asking for one number only – you are asked to:</a:t>
                </a: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Write </a:t>
                </a:r>
                <a:r>
                  <a:rPr lang="en-GB" b="1" dirty="0" smtClean="0">
                    <a:latin typeface="Comic Sans MS" panose="030F0702030302020204" pitchFamily="66" charset="0"/>
                  </a:rPr>
                  <a:t>a</a:t>
                </a:r>
                <a:r>
                  <a:rPr lang="en-GB" dirty="0" smtClean="0">
                    <a:latin typeface="Comic Sans MS" panose="030F0702030302020204" pitchFamily="66" charset="0"/>
                  </a:rPr>
                  <a:t> number between.  So, for 4a.  There are 3 numbers between 3.6 and 4.0.  You only need to write down </a:t>
                </a:r>
              </a:p>
              <a:p>
                <a:r>
                  <a:rPr lang="en-GB" dirty="0" smtClean="0">
                    <a:latin typeface="Comic Sans MS" panose="030F0702030302020204" pitchFamily="66" charset="0"/>
                  </a:rPr>
                  <a:t>one!! </a:t>
                </a:r>
              </a:p>
              <a:p>
                <a:endParaRPr lang="en-GB" dirty="0">
                  <a:latin typeface="Comic Sans MS" panose="030F0702030302020204" pitchFamily="66" charset="0"/>
                </a:endParaRPr>
              </a:p>
              <a:p>
                <a:endParaRPr lang="en-GB" dirty="0" smtClean="0">
                  <a:latin typeface="Comic Sans MS" panose="030F0702030302020204" pitchFamily="66" charset="0"/>
                </a:endParaRPr>
              </a:p>
              <a:p>
                <a:endParaRPr lang="en-GB" b="1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143692"/>
                <a:ext cx="12130244" cy="6973191"/>
              </a:xfrm>
              <a:prstGeom prst="rect">
                <a:avLst/>
              </a:prstGeom>
              <a:blipFill>
                <a:blip r:embed="rId2"/>
                <a:stretch>
                  <a:fillRect l="-402" t="-43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6554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440</Words>
  <Application>Microsoft Office PowerPoint</Application>
  <PresentationFormat>Widescreen</PresentationFormat>
  <Paragraphs>50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Peters</dc:creator>
  <cp:lastModifiedBy>Jane Peters</cp:lastModifiedBy>
  <cp:revision>6</cp:revision>
  <dcterms:created xsi:type="dcterms:W3CDTF">2020-04-27T19:28:41Z</dcterms:created>
  <dcterms:modified xsi:type="dcterms:W3CDTF">2020-04-27T20:09:44Z</dcterms:modified>
</cp:coreProperties>
</file>