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4"/>
  </p:sldMasterIdLst>
  <p:notesMasterIdLst>
    <p:notesMasterId r:id="rId14"/>
  </p:notesMasterIdLst>
  <p:handoutMasterIdLst>
    <p:handoutMasterId r:id="rId15"/>
  </p:handoutMasterIdLst>
  <p:sldIdLst>
    <p:sldId id="256" r:id="rId5"/>
    <p:sldId id="285" r:id="rId6"/>
    <p:sldId id="286" r:id="rId7"/>
    <p:sldId id="284" r:id="rId8"/>
    <p:sldId id="287" r:id="rId9"/>
    <p:sldId id="288" r:id="rId10"/>
    <p:sldId id="289" r:id="rId11"/>
    <p:sldId id="270" r:id="rId12"/>
    <p:sldId id="290"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39DEA-969E-483F-86BF-B7DB26A24A7A}" v="2" dt="2019-10-17T14:09:51.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343" autoAdjust="0"/>
  </p:normalViewPr>
  <p:slideViewPr>
    <p:cSldViewPr snapToGrid="0">
      <p:cViewPr varScale="1">
        <p:scale>
          <a:sx n="41" d="100"/>
          <a:sy n="41" d="100"/>
        </p:scale>
        <p:origin x="101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A237EF4-97C1-4047-AEDD-C6663937BB4D}" type="datetimeFigureOut">
              <a:rPr lang="en-GB" smtClean="0"/>
              <a:t>20/04/2020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D0C45C1-346C-48BE-B8D7-C66E3489260E}" type="slidenum">
              <a:rPr lang="en-GB" smtClean="0"/>
              <a:t>‹#›</a:t>
            </a:fld>
            <a:endParaRPr lang="en-GB"/>
          </a:p>
        </p:txBody>
      </p:sp>
    </p:spTree>
    <p:extLst>
      <p:ext uri="{BB962C8B-B14F-4D97-AF65-F5344CB8AC3E}">
        <p14:creationId xmlns:p14="http://schemas.microsoft.com/office/powerpoint/2010/main" val="24351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36A3BD-B414-4DCC-83DE-61493D1B74F1}" type="datetimeFigureOut">
              <a:rPr lang="en-GB" smtClean="0"/>
              <a:t>20/04/2020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AB2255-0093-4A29-9F64-A97048BFB2B5}" type="slidenum">
              <a:rPr lang="en-GB" smtClean="0"/>
              <a:t>‹#›</a:t>
            </a:fld>
            <a:endParaRPr lang="en-GB"/>
          </a:p>
        </p:txBody>
      </p:sp>
    </p:spTree>
    <p:extLst>
      <p:ext uri="{BB962C8B-B14F-4D97-AF65-F5344CB8AC3E}">
        <p14:creationId xmlns:p14="http://schemas.microsoft.com/office/powerpoint/2010/main" val="201853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223289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8</a:t>
            </a:fld>
            <a:endParaRPr lang="en-GB"/>
          </a:p>
        </p:txBody>
      </p:sp>
    </p:spTree>
    <p:extLst>
      <p:ext uri="{BB962C8B-B14F-4D97-AF65-F5344CB8AC3E}">
        <p14:creationId xmlns:p14="http://schemas.microsoft.com/office/powerpoint/2010/main" val="127441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61487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14198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48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400474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7119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944405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11672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18259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68673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46372-58A1-4A25-9E29-0514F01256B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76041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D46372-58A1-4A25-9E29-0514F01256BC}"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97340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D46372-58A1-4A25-9E29-0514F01256BC}"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73545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D46372-58A1-4A25-9E29-0514F01256BC}"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83884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6372-58A1-4A25-9E29-0514F01256BC}"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360007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D46372-58A1-4A25-9E29-0514F01256BC}"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13611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7D46372-58A1-4A25-9E29-0514F01256BC}"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73C4E5-D498-4579-9D23-4C381FDC68A7}" type="slidenum">
              <a:rPr lang="en-GB" smtClean="0"/>
              <a:t>‹#›</a:t>
            </a:fld>
            <a:endParaRPr lang="en-GB"/>
          </a:p>
        </p:txBody>
      </p:sp>
    </p:spTree>
    <p:extLst>
      <p:ext uri="{BB962C8B-B14F-4D97-AF65-F5344CB8AC3E}">
        <p14:creationId xmlns:p14="http://schemas.microsoft.com/office/powerpoint/2010/main" val="5996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D46372-58A1-4A25-9E29-0514F01256BC}" type="datetimeFigureOut">
              <a:rPr lang="en-GB" smtClean="0"/>
              <a:t>20/04/2020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473C4E5-D498-4579-9D23-4C381FDC68A7}" type="slidenum">
              <a:rPr lang="en-GB" smtClean="0"/>
              <a:t>‹#›</a:t>
            </a:fld>
            <a:endParaRPr lang="en-GB"/>
          </a:p>
        </p:txBody>
      </p:sp>
    </p:spTree>
    <p:extLst>
      <p:ext uri="{BB962C8B-B14F-4D97-AF65-F5344CB8AC3E}">
        <p14:creationId xmlns:p14="http://schemas.microsoft.com/office/powerpoint/2010/main" val="133043907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ictgames.com/mobilePage/mostlyPost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485" y="1765427"/>
            <a:ext cx="7449045" cy="1729212"/>
          </a:xfrm>
        </p:spPr>
        <p:txBody>
          <a:bodyPr>
            <a:normAutofit fontScale="90000"/>
          </a:bodyPr>
          <a:lstStyle/>
          <a:p>
            <a:pPr algn="l"/>
            <a:r>
              <a:rPr lang="en-GB" sz="4400" dirty="0" smtClean="0"/>
              <a:t/>
            </a:r>
            <a:br>
              <a:rPr lang="en-GB" sz="4400" dirty="0" smtClean="0"/>
            </a:br>
            <a:r>
              <a:rPr lang="en-GB" sz="4400" dirty="0"/>
              <a:t/>
            </a:r>
            <a:br>
              <a:rPr lang="en-GB" sz="4400" dirty="0"/>
            </a:br>
            <a:r>
              <a:rPr lang="en-GB" sz="4400" dirty="0" smtClean="0"/>
              <a:t>Linlithgow Bridge Primary School P5 Home Learning</a:t>
            </a:r>
            <a:br>
              <a:rPr lang="en-GB" sz="4400" dirty="0" smtClean="0"/>
            </a:br>
            <a:r>
              <a:rPr lang="en-GB" sz="4400" dirty="0" smtClean="0"/>
              <a:t/>
            </a:r>
            <a:br>
              <a:rPr lang="en-GB" sz="4400" dirty="0" smtClean="0"/>
            </a:br>
            <a:r>
              <a:rPr lang="en-GB" sz="4400" dirty="0" smtClean="0"/>
              <a:t> Friday 24 April</a:t>
            </a:r>
            <a:endParaRPr lang="en-GB" sz="4400" dirty="0"/>
          </a:p>
        </p:txBody>
      </p:sp>
      <p:sp>
        <p:nvSpPr>
          <p:cNvPr id="3" name="Subtitle 2"/>
          <p:cNvSpPr>
            <a:spLocks noGrp="1"/>
          </p:cNvSpPr>
          <p:nvPr>
            <p:ph type="subTitle" idx="1"/>
          </p:nvPr>
        </p:nvSpPr>
        <p:spPr>
          <a:xfrm>
            <a:off x="271462" y="3714750"/>
            <a:ext cx="11687175" cy="2857499"/>
          </a:xfrm>
        </p:spPr>
        <p:txBody>
          <a:bodyPr>
            <a:normAutofit/>
          </a:bodyPr>
          <a:lstStyle/>
          <a:p>
            <a:r>
              <a:rPr lang="en-GB" sz="2000" dirty="0" smtClean="0">
                <a:solidFill>
                  <a:schemeClr val="bg1"/>
                </a:solidFill>
              </a:rPr>
              <a:t>                                          </a:t>
            </a:r>
            <a:endParaRPr lang="en-GB" sz="2400" dirty="0" smtClean="0">
              <a:solidFill>
                <a:schemeClr val="bg1"/>
              </a:solidFill>
            </a:endParaRPr>
          </a:p>
          <a:p>
            <a:pPr algn="l"/>
            <a:r>
              <a:rPr lang="en-GB" sz="2400" b="1" dirty="0" smtClean="0">
                <a:solidFill>
                  <a:schemeClr val="accent1">
                    <a:lumMod val="50000"/>
                  </a:schemeClr>
                </a:solidFill>
              </a:rPr>
              <a:t>                </a:t>
            </a:r>
            <a:r>
              <a:rPr lang="en-GB" sz="2400" b="1" i="1" dirty="0" smtClean="0">
                <a:solidFill>
                  <a:schemeClr val="accent1">
                    <a:lumMod val="50000"/>
                  </a:schemeClr>
                </a:solidFill>
              </a:rPr>
              <a:t>TREASURE YESTERDAY</a:t>
            </a:r>
          </a:p>
          <a:p>
            <a:pPr algn="l"/>
            <a:r>
              <a:rPr lang="en-GB" sz="2400" b="1" i="1" dirty="0" smtClean="0">
                <a:solidFill>
                  <a:schemeClr val="accent1">
                    <a:lumMod val="50000"/>
                  </a:schemeClr>
                </a:solidFill>
              </a:rPr>
              <a:t>                 LIVE FOR TODAY</a:t>
            </a:r>
          </a:p>
          <a:p>
            <a:pPr algn="l"/>
            <a:r>
              <a:rPr lang="en-GB" sz="2400" b="1" i="1" dirty="0" smtClean="0">
                <a:solidFill>
                  <a:schemeClr val="accent1">
                    <a:lumMod val="50000"/>
                  </a:schemeClr>
                </a:solidFill>
              </a:rPr>
              <a:t>                 DREAM OF TOMORROW</a:t>
            </a:r>
            <a:endParaRPr lang="en-GB" sz="2000" b="1" i="1" dirty="0">
              <a:solidFill>
                <a:schemeClr val="accent1">
                  <a:lumMod val="50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35785573"/>
              </p:ext>
            </p:extLst>
          </p:nvPr>
        </p:nvGraphicFramePr>
        <p:xfrm>
          <a:off x="6115049" y="2566660"/>
          <a:ext cx="7195940" cy="3445604"/>
        </p:xfrm>
        <a:graphic>
          <a:graphicData uri="http://schemas.openxmlformats.org/presentationml/2006/ole">
            <mc:AlternateContent xmlns:mc="http://schemas.openxmlformats.org/markup-compatibility/2006">
              <mc:Choice xmlns:v="urn:schemas-microsoft-com:vml" Requires="v">
                <p:oleObj spid="_x0000_s1190" name="Document" r:id="rId4" imgW="8059425" imgH="3859946" progId="Word.Document.8">
                  <p:embed/>
                </p:oleObj>
              </mc:Choice>
              <mc:Fallback>
                <p:oleObj name="Document" r:id="rId4" imgW="8059425" imgH="3859946" progId="Word.Document.8">
                  <p:embed/>
                  <p:pic>
                    <p:nvPicPr>
                      <p:cNvPr id="4" name="Object 3"/>
                      <p:cNvPicPr/>
                      <p:nvPr/>
                    </p:nvPicPr>
                    <p:blipFill>
                      <a:blip r:embed="rId5"/>
                      <a:stretch>
                        <a:fillRect/>
                      </a:stretch>
                    </p:blipFill>
                    <p:spPr>
                      <a:xfrm>
                        <a:off x="6115049" y="2566660"/>
                        <a:ext cx="7195940" cy="3445604"/>
                      </a:xfrm>
                      <a:prstGeom prst="rect">
                        <a:avLst/>
                      </a:prstGeom>
                    </p:spPr>
                  </p:pic>
                </p:oleObj>
              </mc:Fallback>
            </mc:AlternateContent>
          </a:graphicData>
        </a:graphic>
      </p:graphicFrame>
    </p:spTree>
    <p:extLst>
      <p:ext uri="{BB962C8B-B14F-4D97-AF65-F5344CB8AC3E}">
        <p14:creationId xmlns:p14="http://schemas.microsoft.com/office/powerpoint/2010/main" val="368724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Read through this </a:t>
            </a:r>
            <a:r>
              <a:rPr lang="en-GB" dirty="0" err="1" smtClean="0"/>
              <a:t>powerpoint</a:t>
            </a:r>
            <a:r>
              <a:rPr lang="en-GB" dirty="0" smtClean="0"/>
              <a:t> to see what your tasks are for today. </a:t>
            </a:r>
            <a:r>
              <a:rPr lang="en-GB" u="sng" dirty="0" smtClean="0"/>
              <a:t>Joe Wicks 9am</a:t>
            </a:r>
            <a:r>
              <a:rPr lang="en-GB" dirty="0" smtClean="0"/>
              <a:t>.</a:t>
            </a:r>
            <a:br>
              <a:rPr lang="en-GB" dirty="0" smtClean="0"/>
            </a:br>
            <a:r>
              <a:rPr lang="en-GB" dirty="0" smtClean="0"/>
              <a:t>Remember our school values below.  Some of your tasks today will be on resilience as we all have to be resilient to continue our education at home.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364862" y="3633539"/>
            <a:ext cx="3299793" cy="2373284"/>
          </a:xfrm>
          <a:prstGeom prst="rect">
            <a:avLst/>
          </a:prstGeom>
        </p:spPr>
      </p:pic>
    </p:spTree>
    <p:extLst>
      <p:ext uri="{BB962C8B-B14F-4D97-AF65-F5344CB8AC3E}">
        <p14:creationId xmlns:p14="http://schemas.microsoft.com/office/powerpoint/2010/main" val="284465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 the following:</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1000grams – 1Kilogram</a:t>
            </a:r>
          </a:p>
          <a:p>
            <a:r>
              <a:rPr lang="en-GB" sz="2400" dirty="0"/>
              <a:t> </a:t>
            </a:r>
            <a:r>
              <a:rPr lang="en-GB" sz="2400" dirty="0" smtClean="0"/>
              <a:t>500grams – ½ Kilogram</a:t>
            </a:r>
          </a:p>
          <a:p>
            <a:r>
              <a:rPr lang="en-GB" sz="2400" dirty="0"/>
              <a:t> </a:t>
            </a:r>
            <a:r>
              <a:rPr lang="en-GB" sz="2400" dirty="0" smtClean="0"/>
              <a:t>250grams – ¼ Kilogram</a:t>
            </a:r>
          </a:p>
          <a:p>
            <a:r>
              <a:rPr lang="en-GB" sz="2400" dirty="0"/>
              <a:t> </a:t>
            </a:r>
            <a:r>
              <a:rPr lang="en-GB" sz="2400" dirty="0" smtClean="0"/>
              <a:t>750grams – ¾ Kilogram</a:t>
            </a:r>
          </a:p>
          <a:p>
            <a:r>
              <a:rPr lang="en-GB" sz="2400" smtClean="0"/>
              <a:t>WRITE THESE IN YOUR JOTTER</a:t>
            </a:r>
            <a:endParaRPr lang="en-GB" sz="2400" dirty="0" smtClean="0"/>
          </a:p>
          <a:p>
            <a:r>
              <a:rPr lang="en-GB" sz="2400" dirty="0" smtClean="0"/>
              <a:t>Grams can be written as g and kilograms as kg</a:t>
            </a:r>
            <a:endParaRPr lang="en-GB" sz="2400" dirty="0"/>
          </a:p>
          <a:p>
            <a:r>
              <a:rPr lang="en-GB" sz="2400" dirty="0" smtClean="0"/>
              <a:t>A feather weighs much less than one gram</a:t>
            </a:r>
          </a:p>
          <a:p>
            <a:r>
              <a:rPr lang="en-GB" sz="2400" dirty="0" smtClean="0"/>
              <a:t>A tiger weighs approximately 240 kilograms</a:t>
            </a:r>
          </a:p>
          <a:p>
            <a:pPr marL="0" indent="0">
              <a:buNone/>
            </a:pPr>
            <a:endParaRPr lang="en-GB" sz="2400" dirty="0"/>
          </a:p>
        </p:txBody>
      </p:sp>
      <p:pic>
        <p:nvPicPr>
          <p:cNvPr id="4" name="Picture 3" descr="Withered Feather | All Resour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982" y="836686"/>
            <a:ext cx="2951018" cy="2417618"/>
          </a:xfrm>
          <a:prstGeom prst="rect">
            <a:avLst/>
          </a:prstGeom>
        </p:spPr>
      </p:pic>
      <p:pic>
        <p:nvPicPr>
          <p:cNvPr id="5" name="Picture 4" descr="Siberian tiger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509" y="4100975"/>
            <a:ext cx="3657600" cy="2639568"/>
          </a:xfrm>
          <a:prstGeom prst="rect">
            <a:avLst/>
          </a:prstGeom>
        </p:spPr>
      </p:pic>
    </p:spTree>
    <p:extLst>
      <p:ext uri="{BB962C8B-B14F-4D97-AF65-F5344CB8AC3E}">
        <p14:creationId xmlns:p14="http://schemas.microsoft.com/office/powerpoint/2010/main" val="331370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Maths for Today</a:t>
            </a:r>
            <a:br>
              <a:rPr lang="en-GB" dirty="0" smtClean="0"/>
            </a:br>
            <a:r>
              <a:rPr lang="en-GB" b="1" u="sng" dirty="0" smtClean="0"/>
              <a:t>Weight</a:t>
            </a:r>
            <a:endParaRPr lang="en-GB" b="1" u="sng" dirty="0"/>
          </a:p>
        </p:txBody>
      </p:sp>
      <p:sp>
        <p:nvSpPr>
          <p:cNvPr id="3" name="Content Placeholder 2"/>
          <p:cNvSpPr>
            <a:spLocks noGrp="1"/>
          </p:cNvSpPr>
          <p:nvPr>
            <p:ph idx="1"/>
          </p:nvPr>
        </p:nvSpPr>
        <p:spPr/>
        <p:txBody>
          <a:bodyPr>
            <a:normAutofit fontScale="62500" lnSpcReduction="20000"/>
          </a:bodyPr>
          <a:lstStyle/>
          <a:p>
            <a:r>
              <a:rPr lang="en-GB" sz="2600" b="1" dirty="0" smtClean="0">
                <a:solidFill>
                  <a:schemeClr val="tx1"/>
                </a:solidFill>
              </a:rPr>
              <a:t>Recently, in school we learned about measuring length</a:t>
            </a:r>
          </a:p>
          <a:p>
            <a:r>
              <a:rPr lang="en-GB" sz="2600" b="1" dirty="0" smtClean="0">
                <a:solidFill>
                  <a:schemeClr val="tx1"/>
                </a:solidFill>
              </a:rPr>
              <a:t>Today we are learning about weighing objects in grams and kilograms </a:t>
            </a:r>
          </a:p>
          <a:p>
            <a:pPr marL="0" indent="0">
              <a:buNone/>
            </a:pPr>
            <a:r>
              <a:rPr lang="en-GB" sz="2600" b="1" dirty="0" smtClean="0">
                <a:solidFill>
                  <a:schemeClr val="tx1"/>
                </a:solidFill>
              </a:rPr>
              <a:t>Tasks:</a:t>
            </a:r>
          </a:p>
          <a:p>
            <a:pPr>
              <a:buAutoNum type="arabicPeriod"/>
            </a:pPr>
            <a:r>
              <a:rPr lang="en-GB" sz="2600" b="1" dirty="0" smtClean="0">
                <a:solidFill>
                  <a:schemeClr val="tx1"/>
                </a:solidFill>
              </a:rPr>
              <a:t>Use the following link to learn more about weight</a:t>
            </a:r>
            <a:endParaRPr lang="en-GB" b="1" dirty="0" smtClean="0"/>
          </a:p>
          <a:p>
            <a:pPr marL="0" indent="0">
              <a:buNone/>
            </a:pPr>
            <a:r>
              <a:rPr lang="en-GB" sz="2600" dirty="0">
                <a:hlinkClick r:id="rId2"/>
              </a:rPr>
              <a:t>https://www.ictgames.com/mobilePage/mostlyPostie</a:t>
            </a:r>
            <a:r>
              <a:rPr lang="en-GB" sz="2600" dirty="0" smtClean="0">
                <a:hlinkClick r:id="rId2"/>
              </a:rPr>
              <a:t>/</a:t>
            </a:r>
            <a:endParaRPr lang="en-GB" sz="2600" dirty="0" smtClean="0"/>
          </a:p>
          <a:p>
            <a:pPr marL="0" indent="0">
              <a:buNone/>
            </a:pPr>
            <a:r>
              <a:rPr lang="en-GB" b="1" dirty="0" smtClean="0"/>
              <a:t>INSTRUCTIONS FOR MOSTLY POSTIE Read the Scales</a:t>
            </a:r>
          </a:p>
          <a:p>
            <a:pPr>
              <a:buFont typeface="Wingdings" panose="05000000000000000000" pitchFamily="2" charset="2"/>
              <a:buChar char="§"/>
            </a:pPr>
            <a:r>
              <a:rPr lang="en-GB" sz="2300" b="1" dirty="0" smtClean="0">
                <a:solidFill>
                  <a:schemeClr val="tx1"/>
                </a:solidFill>
              </a:rPr>
              <a:t>Choose your own level of difficulty</a:t>
            </a:r>
          </a:p>
          <a:p>
            <a:pPr>
              <a:buFont typeface="Wingdings" panose="05000000000000000000" pitchFamily="2" charset="2"/>
              <a:buChar char="§"/>
            </a:pPr>
            <a:r>
              <a:rPr lang="en-GB" sz="2300" b="1" dirty="0" smtClean="0">
                <a:solidFill>
                  <a:schemeClr val="tx1"/>
                </a:solidFill>
              </a:rPr>
              <a:t>Drag object to scales</a:t>
            </a:r>
          </a:p>
          <a:p>
            <a:pPr>
              <a:buFont typeface="Wingdings" panose="05000000000000000000" pitchFamily="2" charset="2"/>
              <a:buChar char="§"/>
            </a:pPr>
            <a:r>
              <a:rPr lang="en-GB" sz="2300" b="1" dirty="0" smtClean="0">
                <a:solidFill>
                  <a:schemeClr val="tx1"/>
                </a:solidFill>
              </a:rPr>
              <a:t>Read scales</a:t>
            </a:r>
          </a:p>
          <a:p>
            <a:pPr>
              <a:buFont typeface="Wingdings" panose="05000000000000000000" pitchFamily="2" charset="2"/>
              <a:buChar char="§"/>
            </a:pPr>
            <a:r>
              <a:rPr lang="en-GB" sz="2300" b="1" dirty="0" smtClean="0">
                <a:solidFill>
                  <a:schemeClr val="tx1"/>
                </a:solidFill>
              </a:rPr>
              <a:t>Type number of grams on scales</a:t>
            </a:r>
          </a:p>
          <a:p>
            <a:pPr>
              <a:buFont typeface="Wingdings" panose="05000000000000000000" pitchFamily="2" charset="2"/>
              <a:buChar char="§"/>
            </a:pPr>
            <a:r>
              <a:rPr lang="en-GB" sz="2300" b="1" dirty="0" smtClean="0">
                <a:solidFill>
                  <a:schemeClr val="tx1"/>
                </a:solidFill>
              </a:rPr>
              <a:t>Click to check</a:t>
            </a:r>
          </a:p>
          <a:p>
            <a:pPr>
              <a:buFont typeface="Wingdings" panose="05000000000000000000" pitchFamily="2" charset="2"/>
              <a:buChar char="§"/>
            </a:pPr>
            <a:r>
              <a:rPr lang="en-GB" sz="2300" b="1" dirty="0" smtClean="0">
                <a:solidFill>
                  <a:schemeClr val="tx1"/>
                </a:solidFill>
              </a:rPr>
              <a:t>Back to menu to change difficulty</a:t>
            </a:r>
          </a:p>
          <a:p>
            <a:pPr marL="0" indent="0">
              <a:buNone/>
            </a:pPr>
            <a:endParaRPr lang="en-GB" dirty="0" smtClean="0"/>
          </a:p>
          <a:p>
            <a:pPr marL="0" indent="0">
              <a:buNone/>
            </a:pPr>
            <a:endParaRPr lang="en-GB" dirty="0"/>
          </a:p>
        </p:txBody>
      </p:sp>
      <p:pic>
        <p:nvPicPr>
          <p:cNvPr id="4" name="Picture 3" descr="Free Stock Photo 1515-Learning Maths | freeimagesl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689" y="81696"/>
            <a:ext cx="4452511" cy="1848704"/>
          </a:xfrm>
          <a:prstGeom prst="rect">
            <a:avLst/>
          </a:prstGeom>
        </p:spPr>
      </p:pic>
    </p:spTree>
    <p:extLst>
      <p:ext uri="{BB962C8B-B14F-4D97-AF65-F5344CB8AC3E}">
        <p14:creationId xmlns:p14="http://schemas.microsoft.com/office/powerpoint/2010/main" val="288827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Page 83 of the Textbook is below in case you can’t find yours.  Write your answers in the best way for you.  If you can add to your CLASS NOTEBOOK, please do.  Otherwise, write the answers in your jotter</a:t>
            </a:r>
            <a:r>
              <a:rPr lang="en-GB" dirty="0" smtClean="0"/>
              <a:t>. </a:t>
            </a:r>
            <a:endParaRPr lang="en-GB" dirty="0"/>
          </a:p>
        </p:txBody>
      </p:sp>
      <p:pic>
        <p:nvPicPr>
          <p:cNvPr id="4" name="Content Placeholder 3" descr="C:\Users\hazel.clarke\Downloads\C1124E44-387D-4576-9C07-86EFA1AF22A6.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20129" y="2297724"/>
            <a:ext cx="3115133" cy="4072548"/>
          </a:xfrm>
          <a:prstGeom prst="rect">
            <a:avLst/>
          </a:prstGeom>
          <a:noFill/>
          <a:ln>
            <a:noFill/>
          </a:ln>
        </p:spPr>
      </p:pic>
    </p:spTree>
    <p:extLst>
      <p:ext uri="{BB962C8B-B14F-4D97-AF65-F5344CB8AC3E}">
        <p14:creationId xmlns:p14="http://schemas.microsoft.com/office/powerpoint/2010/main" val="364461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6117002"/>
              </p:ext>
            </p:extLst>
          </p:nvPr>
        </p:nvGraphicFramePr>
        <p:xfrm>
          <a:off x="2873078" y="2767756"/>
          <a:ext cx="4542134" cy="3815909"/>
        </p:xfrm>
        <a:graphic>
          <a:graphicData uri="http://schemas.openxmlformats.org/drawingml/2006/table">
            <a:tbl>
              <a:tblPr firstRow="1" firstCol="1" bandRow="1">
                <a:tableStyleId>{5C22544A-7EE6-4342-B048-85BDC9FD1C3A}</a:tableStyleId>
              </a:tblPr>
              <a:tblGrid>
                <a:gridCol w="1513877">
                  <a:extLst>
                    <a:ext uri="{9D8B030D-6E8A-4147-A177-3AD203B41FA5}">
                      <a16:colId xmlns:a16="http://schemas.microsoft.com/office/drawing/2014/main" val="3601370269"/>
                    </a:ext>
                  </a:extLst>
                </a:gridCol>
                <a:gridCol w="1513877">
                  <a:extLst>
                    <a:ext uri="{9D8B030D-6E8A-4147-A177-3AD203B41FA5}">
                      <a16:colId xmlns:a16="http://schemas.microsoft.com/office/drawing/2014/main" val="1328574449"/>
                    </a:ext>
                  </a:extLst>
                </a:gridCol>
                <a:gridCol w="1514380">
                  <a:extLst>
                    <a:ext uri="{9D8B030D-6E8A-4147-A177-3AD203B41FA5}">
                      <a16:colId xmlns:a16="http://schemas.microsoft.com/office/drawing/2014/main" val="3919808057"/>
                    </a:ext>
                  </a:extLst>
                </a:gridCol>
              </a:tblGrid>
              <a:tr h="839091">
                <a:tc>
                  <a:txBody>
                    <a:bodyPr/>
                    <a:lstStyle/>
                    <a:p>
                      <a:pPr>
                        <a:lnSpc>
                          <a:spcPct val="107000"/>
                        </a:lnSpc>
                        <a:spcAft>
                          <a:spcPts val="0"/>
                        </a:spcAft>
                      </a:pPr>
                      <a:r>
                        <a:rPr lang="en-GB" sz="2600">
                          <a:effectLst/>
                        </a:rPr>
                        <a:t>  Item</a:t>
                      </a:r>
                      <a:endParaRPr lang="en-GB" sz="800">
                        <a:effectLst/>
                      </a:endParaRPr>
                    </a:p>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400" dirty="0" smtClean="0">
                          <a:effectLst/>
                        </a:rPr>
                        <a:t>Estimate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dirty="0">
                          <a:effectLst/>
                        </a:rPr>
                        <a:t>  Actual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1852480086"/>
                  </a:ext>
                </a:extLst>
              </a:tr>
              <a:tr h="419547">
                <a:tc>
                  <a:txBody>
                    <a:bodyPr/>
                    <a:lstStyle/>
                    <a:p>
                      <a:pPr>
                        <a:lnSpc>
                          <a:spcPct val="107000"/>
                        </a:lnSpc>
                        <a:spcAft>
                          <a:spcPts val="0"/>
                        </a:spcAft>
                      </a:pPr>
                      <a:r>
                        <a:rPr lang="en-GB" sz="26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1221102436"/>
                  </a:ext>
                </a:extLst>
              </a:tr>
              <a:tr h="419547">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1559304667"/>
                  </a:ext>
                </a:extLst>
              </a:tr>
              <a:tr h="419547">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2104951982"/>
                  </a:ext>
                </a:extLst>
              </a:tr>
              <a:tr h="419547">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3404312552"/>
                  </a:ext>
                </a:extLst>
              </a:tr>
              <a:tr h="419547">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1706111760"/>
                  </a:ext>
                </a:extLst>
              </a:tr>
              <a:tr h="419547">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3485024224"/>
                  </a:ext>
                </a:extLst>
              </a:tr>
              <a:tr h="419547">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tc>
                  <a:txBody>
                    <a:bodyPr/>
                    <a:lstStyle/>
                    <a:p>
                      <a:pPr>
                        <a:lnSpc>
                          <a:spcPct val="107000"/>
                        </a:lnSpc>
                        <a:spcAft>
                          <a:spcPts val="0"/>
                        </a:spcAft>
                      </a:pPr>
                      <a:r>
                        <a:rPr lang="en-GB" sz="26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81" marR="50381" marT="0" marB="0"/>
                </a:tc>
                <a:extLst>
                  <a:ext uri="{0D108BD9-81ED-4DB2-BD59-A6C34878D82A}">
                    <a16:rowId xmlns:a16="http://schemas.microsoft.com/office/drawing/2014/main" val="4196560960"/>
                  </a:ext>
                </a:extLst>
              </a:tr>
            </a:tbl>
          </a:graphicData>
        </a:graphic>
      </p:graphicFrame>
      <p:sp>
        <p:nvSpPr>
          <p:cNvPr id="5" name="Rectangle 1"/>
          <p:cNvSpPr>
            <a:spLocks noChangeArrowheads="1"/>
          </p:cNvSpPr>
          <p:nvPr/>
        </p:nvSpPr>
        <p:spPr bwMode="auto">
          <a:xfrm>
            <a:off x="0" y="-2125890"/>
            <a:ext cx="1224085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Estimating and Measuring</a:t>
            </a:r>
            <a:endParaRPr kumimoji="0" lang="en-GB"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Ask an adult if you can look in the food cupboard/fridge.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 an item and estimate the weight.</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Write down the name of the item and its estimated weight but don’t be tempted to look on the package.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Finally, check the actual weight and </a:t>
            </a:r>
            <a:r>
              <a:rPr lang="en-GB" altLang="en-US" sz="2000" dirty="0" smtClean="0">
                <a:latin typeface="Calibri" panose="020F0502020204030204" pitchFamily="34" charset="0"/>
                <a:ea typeface="Calibri" panose="020F0502020204030204" pitchFamily="34" charset="0"/>
                <a:cs typeface="Times New Roman" panose="02020603050405020304" pitchFamily="18" charset="0"/>
              </a:rPr>
              <a:t>put</a:t>
            </a:r>
            <a:r>
              <a:rPr kumimoji="0" lang="en-GB" altLang="en-US" sz="20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answer on the estimation </a:t>
            </a:r>
            <a:r>
              <a:rPr kumimoji="0" lang="en-GB" altLang="en-US" sz="20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sheet</a:t>
            </a:r>
            <a:r>
              <a:rPr lang="en-GB" altLang="en-US" sz="2000" dirty="0">
                <a:latin typeface="Calibri" panose="020F0502020204030204" pitchFamily="34" charset="0"/>
                <a:ea typeface="Calibri" panose="020F0502020204030204" pitchFamily="34" charset="0"/>
                <a:cs typeface="Times New Roman" panose="02020603050405020304" pitchFamily="18" charset="0"/>
              </a:rPr>
              <a:t> </a:t>
            </a:r>
            <a:r>
              <a:rPr lang="en-GB" altLang="en-US" sz="2000" dirty="0" smtClean="0">
                <a:latin typeface="Calibri" panose="020F0502020204030204" pitchFamily="34" charset="0"/>
                <a:ea typeface="Calibri" panose="020F0502020204030204" pitchFamily="34" charset="0"/>
                <a:cs typeface="Times New Roman" panose="02020603050405020304" pitchFamily="18" charset="0"/>
              </a:rPr>
              <a:t>or in </a:t>
            </a:r>
            <a:r>
              <a:rPr lang="en-GB" altLang="en-US" sz="2000" smtClean="0">
                <a:latin typeface="Calibri" panose="020F0502020204030204" pitchFamily="34" charset="0"/>
                <a:ea typeface="Calibri" panose="020F0502020204030204" pitchFamily="34" charset="0"/>
                <a:cs typeface="Times New Roman" panose="02020603050405020304" pitchFamily="18" charset="0"/>
              </a:rPr>
              <a:t>your jotter.</a:t>
            </a:r>
            <a:endPar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by holding items in your hand will you become better at estimation.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did this for measuring length in school. There is a sheet</a:t>
            </a:r>
            <a:r>
              <a:rPr kumimoji="0" lang="en-GB" altLang="en-US" sz="20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you to print if you would like to, </a:t>
            </a:r>
            <a:r>
              <a:rPr lang="en-GB" altLang="en-US" sz="2000" dirty="0" smtClean="0">
                <a:latin typeface="Calibri" panose="020F0502020204030204" pitchFamily="34" charset="0"/>
                <a:ea typeface="Calibri" panose="020F0502020204030204" pitchFamily="34" charset="0"/>
                <a:cs typeface="Times New Roman" panose="02020603050405020304" pitchFamily="18" charset="0"/>
              </a:rPr>
              <a:t>CALLED ESTIMATION</a:t>
            </a:r>
            <a:endParaRPr kumimoji="0" lang="en-GB" altLang="en-US" sz="20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468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a:r>
            <a:r>
              <a:rPr lang="en-GB" dirty="0" smtClean="0"/>
              <a:t>Scales – only do this if you would like extra tasks.</a:t>
            </a:r>
            <a:endParaRPr lang="en-GB" dirty="0"/>
          </a:p>
        </p:txBody>
      </p:sp>
      <p:sp>
        <p:nvSpPr>
          <p:cNvPr id="3" name="Content Placeholder 2"/>
          <p:cNvSpPr>
            <a:spLocks noGrp="1"/>
          </p:cNvSpPr>
          <p:nvPr>
            <p:ph idx="1"/>
          </p:nvPr>
        </p:nvSpPr>
        <p:spPr/>
        <p:txBody>
          <a:bodyPr>
            <a:normAutofit/>
          </a:bodyPr>
          <a:lstStyle/>
          <a:p>
            <a:r>
              <a:rPr lang="en-GB" sz="2400" dirty="0" smtClean="0"/>
              <a:t>Choose the READING SCALES worksheets, there are three levels of difficulty.  Choose the one which best suits you or maybe begin with the easiest and then level 2 or 3. Upload answers if possible.</a:t>
            </a:r>
          </a:p>
          <a:p>
            <a:pPr marL="0" indent="0">
              <a:buNone/>
            </a:pPr>
            <a:endParaRPr lang="en-GB" sz="2400" dirty="0"/>
          </a:p>
        </p:txBody>
      </p:sp>
      <p:pic>
        <p:nvPicPr>
          <p:cNvPr id="4" name="Picture 3" descr="File:Kitchen scale 20101110.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1913">
            <a:off x="952990" y="4063656"/>
            <a:ext cx="4001965" cy="2662758"/>
          </a:xfrm>
          <a:prstGeom prst="rect">
            <a:avLst/>
          </a:prstGeom>
        </p:spPr>
      </p:pic>
      <p:pic>
        <p:nvPicPr>
          <p:cNvPr id="5" name="Picture 4" descr="mathematics - What weight of Weighing scale bars shop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5715">
            <a:off x="6297491" y="3821993"/>
            <a:ext cx="4286250" cy="2847975"/>
          </a:xfrm>
          <a:prstGeom prst="rect">
            <a:avLst/>
          </a:prstGeom>
        </p:spPr>
      </p:pic>
    </p:spTree>
    <p:extLst>
      <p:ext uri="{BB962C8B-B14F-4D97-AF65-F5344CB8AC3E}">
        <p14:creationId xmlns:p14="http://schemas.microsoft.com/office/powerpoint/2010/main" val="3664019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our School Vision and Values</a:t>
            </a:r>
            <a:endParaRPr lang="en-GB" dirty="0"/>
          </a:p>
        </p:txBody>
      </p:sp>
      <p:sp>
        <p:nvSpPr>
          <p:cNvPr id="3" name="Content Placeholder 2"/>
          <p:cNvSpPr>
            <a:spLocks noGrp="1"/>
          </p:cNvSpPr>
          <p:nvPr>
            <p:ph idx="1"/>
          </p:nvPr>
        </p:nvSpPr>
        <p:spPr>
          <a:xfrm>
            <a:off x="2790092" y="2057400"/>
            <a:ext cx="9233800" cy="4419600"/>
          </a:xfrm>
        </p:spPr>
        <p:txBody>
          <a:bodyPr>
            <a:normAutofit/>
          </a:bodyPr>
          <a:lstStyle/>
          <a:p>
            <a:pPr marL="0" indent="0">
              <a:buNone/>
            </a:pPr>
            <a:endParaRPr lang="en-GB" sz="3200" dirty="0" smtClean="0"/>
          </a:p>
          <a:p>
            <a:r>
              <a:rPr lang="en-GB" sz="3200" dirty="0" smtClean="0"/>
              <a:t>Values – Respect, Honesty, Resilience, Kindness and Equality</a:t>
            </a:r>
          </a:p>
          <a:p>
            <a:r>
              <a:rPr lang="en-GB" sz="3200" dirty="0" smtClean="0"/>
              <a:t>LBPS – Learn, Belong, Progress, Succeed </a:t>
            </a:r>
          </a:p>
          <a:p>
            <a:r>
              <a:rPr lang="en-GB" sz="3200" dirty="0" smtClean="0"/>
              <a:t>Treasure yesterday, Live for today, Dream of Tomorrow - motto</a:t>
            </a:r>
          </a:p>
          <a:p>
            <a:r>
              <a:rPr lang="en-GB" sz="3200" dirty="0" smtClean="0"/>
              <a:t>Ready, Respectful, Safe  RRS</a:t>
            </a:r>
            <a:endParaRPr lang="en-GB" sz="3200" dirty="0"/>
          </a:p>
        </p:txBody>
      </p:sp>
      <p:pic>
        <p:nvPicPr>
          <p:cNvPr id="5" name="Picture 4" descr="File:Safeplacelogo.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083" y="994114"/>
            <a:ext cx="3030415" cy="14771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0898" y="2639165"/>
            <a:ext cx="4187484" cy="2374495"/>
          </a:xfrm>
          <a:prstGeom prst="rect">
            <a:avLst/>
          </a:prstGeom>
        </p:spPr>
      </p:pic>
    </p:spTree>
    <p:extLst>
      <p:ext uri="{BB962C8B-B14F-4D97-AF65-F5344CB8AC3E}">
        <p14:creationId xmlns:p14="http://schemas.microsoft.com/office/powerpoint/2010/main" val="259605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a:t>
            </a:r>
            <a:endParaRPr lang="en-GB" dirty="0"/>
          </a:p>
        </p:txBody>
      </p:sp>
      <p:sp>
        <p:nvSpPr>
          <p:cNvPr id="3" name="Content Placeholder 2"/>
          <p:cNvSpPr>
            <a:spLocks noGrp="1"/>
          </p:cNvSpPr>
          <p:nvPr>
            <p:ph idx="1"/>
          </p:nvPr>
        </p:nvSpPr>
        <p:spPr>
          <a:xfrm>
            <a:off x="677334" y="2160588"/>
            <a:ext cx="8596668" cy="3880773"/>
          </a:xfrm>
        </p:spPr>
        <p:txBody>
          <a:bodyPr>
            <a:normAutofit/>
          </a:bodyPr>
          <a:lstStyle/>
          <a:p>
            <a:r>
              <a:rPr lang="en-GB" sz="2400" dirty="0" smtClean="0"/>
              <a:t>One of our School Values is Resilience</a:t>
            </a:r>
          </a:p>
          <a:p>
            <a:r>
              <a:rPr lang="en-GB" sz="2400" smtClean="0"/>
              <a:t>WATCH THE RESILIENCE POWERPOINT </a:t>
            </a:r>
            <a:r>
              <a:rPr lang="en-GB" sz="2400" dirty="0" smtClean="0"/>
              <a:t>and try to answer the questions as you go</a:t>
            </a:r>
          </a:p>
          <a:p>
            <a:r>
              <a:rPr lang="en-GB" sz="2400" dirty="0" smtClean="0"/>
              <a:t>Really think about what you could do to become more resilient</a:t>
            </a:r>
          </a:p>
          <a:p>
            <a:endParaRPr lang="en-GB" sz="2400" dirty="0"/>
          </a:p>
        </p:txBody>
      </p:sp>
      <p:pic>
        <p:nvPicPr>
          <p:cNvPr id="4" name="Picture 3" descr="Can Resilience be Taught? | LeadershipWatc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677" y="0"/>
            <a:ext cx="3657600" cy="2200656"/>
          </a:xfrm>
          <a:prstGeom prst="rect">
            <a:avLst/>
          </a:prstGeom>
        </p:spPr>
      </p:pic>
      <p:pic>
        <p:nvPicPr>
          <p:cNvPr id="5" name="Picture 4" descr="Continuing Education Resources: Resili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1740">
            <a:off x="8575172" y="3451176"/>
            <a:ext cx="3158098" cy="2676525"/>
          </a:xfrm>
          <a:prstGeom prst="rect">
            <a:avLst/>
          </a:prstGeom>
        </p:spPr>
      </p:pic>
      <p:pic>
        <p:nvPicPr>
          <p:cNvPr id="7" name="Picture 6" descr="Governing Through Resilience: Implications for Solidarity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142" y="4100975"/>
            <a:ext cx="4219051" cy="2157047"/>
          </a:xfrm>
          <a:prstGeom prst="rect">
            <a:avLst/>
          </a:prstGeom>
        </p:spPr>
      </p:pic>
    </p:spTree>
    <p:extLst>
      <p:ext uri="{BB962C8B-B14F-4D97-AF65-F5344CB8AC3E}">
        <p14:creationId xmlns:p14="http://schemas.microsoft.com/office/powerpoint/2010/main" val="231074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7F376F91486C4DA5E992A1589CA055" ma:contentTypeVersion="5" ma:contentTypeDescription="Create a new document." ma:contentTypeScope="" ma:versionID="f6461d222929391c22b098f78eac482b">
  <xsd:schema xmlns:xsd="http://www.w3.org/2001/XMLSchema" xmlns:xs="http://www.w3.org/2001/XMLSchema" xmlns:p="http://schemas.microsoft.com/office/2006/metadata/properties" xmlns:ns2="82b90619-7f8e-4aff-a8c9-296f10e02ba5" xmlns:ns3="b9d66e2e-71aa-4c26-8eaa-886762ccf509" targetNamespace="http://schemas.microsoft.com/office/2006/metadata/properties" ma:root="true" ma:fieldsID="010d0faaf08d063bc7e948a81cae8d0b" ns2:_="" ns3:_="">
    <xsd:import namespace="82b90619-7f8e-4aff-a8c9-296f10e02ba5"/>
    <xsd:import namespace="b9d66e2e-71aa-4c26-8eaa-886762ccf5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90619-7f8e-4aff-a8c9-296f10e02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d66e2e-71aa-4c26-8eaa-886762ccf5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24B8C4-2E9D-4DD0-A233-06596F3D175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9d66e2e-71aa-4c26-8eaa-886762ccf509"/>
    <ds:schemaRef ds:uri="http://purl.org/dc/elements/1.1/"/>
    <ds:schemaRef ds:uri="http://schemas.microsoft.com/office/2006/metadata/properties"/>
    <ds:schemaRef ds:uri="82b90619-7f8e-4aff-a8c9-296f10e02ba5"/>
    <ds:schemaRef ds:uri="http://www.w3.org/XML/1998/namespace"/>
  </ds:schemaRefs>
</ds:datastoreItem>
</file>

<file path=customXml/itemProps2.xml><?xml version="1.0" encoding="utf-8"?>
<ds:datastoreItem xmlns:ds="http://schemas.openxmlformats.org/officeDocument/2006/customXml" ds:itemID="{3D981B8A-9D86-4F52-A893-154EAEBF1B3F}">
  <ds:schemaRefs>
    <ds:schemaRef ds:uri="http://schemas.microsoft.com/sharepoint/v3/contenttype/forms"/>
  </ds:schemaRefs>
</ds:datastoreItem>
</file>

<file path=customXml/itemProps3.xml><?xml version="1.0" encoding="utf-8"?>
<ds:datastoreItem xmlns:ds="http://schemas.openxmlformats.org/officeDocument/2006/customXml" ds:itemID="{7D0BCB6A-6387-453A-BE68-BFBA88890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b90619-7f8e-4aff-a8c9-296f10e02ba5"/>
    <ds:schemaRef ds:uri="b9d66e2e-71aa-4c26-8eaa-886762ccf5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2180</TotalTime>
  <Words>502</Words>
  <Application>Microsoft Office PowerPoint</Application>
  <PresentationFormat>Widescreen</PresentationFormat>
  <Paragraphs>79</Paragraphs>
  <Slides>9</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Times New Roman</vt:lpstr>
      <vt:lpstr>Trebuchet MS</vt:lpstr>
      <vt:lpstr>Wingdings</vt:lpstr>
      <vt:lpstr>Wingdings 3</vt:lpstr>
      <vt:lpstr>Facet</vt:lpstr>
      <vt:lpstr>Document</vt:lpstr>
      <vt:lpstr>  Linlithgow Bridge Primary School P5 Home Learning   Friday 24 April</vt:lpstr>
      <vt:lpstr>Read through this powerpoint to see what your tasks are for today. Joe Wicks 9am. Remember our school values below.  Some of your tasks today will be on resilience as we all have to be resilient to continue our education at home.</vt:lpstr>
      <vt:lpstr>Learn the following:</vt:lpstr>
      <vt:lpstr>Maths for Today Weight</vt:lpstr>
      <vt:lpstr>Page 83 of the Textbook is below in case you can’t find yours.  Write your answers in the best way for you.  If you can add to your CLASS NOTEBOOK, please do.  Otherwise, write the answers in your jotter. </vt:lpstr>
      <vt:lpstr>PowerPoint Presentation</vt:lpstr>
      <vt:lpstr>Reading Scales – only do this if you would like extra tasks.</vt:lpstr>
      <vt:lpstr>Remember our School Vision and Values</vt:lpstr>
      <vt:lpstr>Resilience</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and Monitoring Health and Wellbeing</dc:title>
  <dc:creator>hazel.clarke</dc:creator>
  <cp:lastModifiedBy>Hazel Clarke</cp:lastModifiedBy>
  <cp:revision>188</cp:revision>
  <cp:lastPrinted>2020-02-06T10:13:02Z</cp:lastPrinted>
  <dcterms:created xsi:type="dcterms:W3CDTF">2019-03-13T09:18:30Z</dcterms:created>
  <dcterms:modified xsi:type="dcterms:W3CDTF">2020-04-20T08:06:45Z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0x010100D57F376F91486C4DA5E992A1589CA055</vt:lpwstr>
  </property>
</Properties>
</file>