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89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6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160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8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3233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251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5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7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59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01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45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3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3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3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02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64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1C0E-EE48-4808-98BF-0498A72DCE82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B7409F-4948-4AE1-9D3C-9706EB741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70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endParaRPr lang="en-GB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88610" y="145039"/>
                <a:ext cx="9282854" cy="1096899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GB" sz="3200" b="1" u="sng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H5 page 66</a:t>
                </a:r>
              </a:p>
              <a:p>
                <a:pPr algn="l"/>
                <a:r>
                  <a:rPr lang="en-GB" sz="2000" b="1" u="sng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 can find a fraction of an amount of something.</a:t>
                </a:r>
              </a:p>
              <a:p>
                <a:pPr algn="l"/>
                <a:r>
                  <a:rPr lang="en-GB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Question 1</a:t>
                </a:r>
                <a:r>
                  <a:rPr lang="en-GB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asks you to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b="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of the number of bears – there are 12 bears.</a:t>
                </a:r>
              </a:p>
              <a:p>
                <a:pPr algn="l"/>
                <a:r>
                  <a:rPr lang="en-GB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b="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of 12 is asking us to divide 12 by 6, it is the same as saying 12 ÷ 6 </a:t>
                </a:r>
              </a:p>
              <a:p>
                <a:pPr algn="l"/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l"/>
                <a:r>
                  <a:rPr lang="en-GB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12 ÷ 6 = 2 ,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b="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of 12 = 2</a:t>
                </a:r>
              </a:p>
              <a:p>
                <a:pPr algn="l"/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l"/>
                <a:r>
                  <a:rPr lang="en-GB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Question 2</a:t>
                </a:r>
                <a:r>
                  <a:rPr lang="en-GB" b="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is exactly the same – they are just asking you to divide numbers by the denominators!!  So, e.g.,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b="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of 60 is the same as saying 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60 </a:t>
                </a:r>
                <a:r>
                  <a:rPr lang="en-GB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÷ 6. </a:t>
                </a:r>
              </a:p>
              <a:p>
                <a:pPr algn="l"/>
                <a:r>
                  <a:rPr lang="en-GB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Remember that one seventh is the same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b="0" dirty="0" smtClean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l"/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                         one ninth is the same as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b="0" dirty="0" smtClean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l"/>
                <a:r>
                  <a:rPr lang="en-GB" b="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So </a:t>
                </a:r>
                <a:r>
                  <a:rPr lang="en-GB" b="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</a:t>
                </a:r>
                <a:r>
                  <a:rPr lang="en-GB" b="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Question </a:t>
                </a:r>
                <a:r>
                  <a:rPr lang="en-GB" b="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2 p. one eighth</a:t>
                </a:r>
                <a:r>
                  <a:rPr lang="en-GB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of 8</a:t>
                </a:r>
                <a:r>
                  <a:rPr lang="en-GB" b="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is the same as saying,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b="0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of 8 which is the same as saying </a:t>
                </a:r>
              </a:p>
              <a:p>
                <a:pPr algn="l"/>
                <a:r>
                  <a:rPr lang="en-GB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8 ÷ 8 = 1.  Remember you are dividing the whole  number by the denominator.</a:t>
                </a:r>
                <a:endParaRPr lang="en-GB" b="0" dirty="0" smtClean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l"/>
                <a:endParaRPr lang="en-GB" b="0" dirty="0" smtClean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l"/>
                <a:endParaRPr lang="en-GB" dirty="0" smtClean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l"/>
                <a:endParaRPr lang="en-GB" dirty="0" smtClean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l"/>
                <a:endParaRPr lang="en-GB" b="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l"/>
                <a:endParaRPr lang="en-GB" b="0" dirty="0" smtClean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l"/>
                <a:endParaRPr lang="en-GB" dirty="0" smtClean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l"/>
                <a:endParaRPr lang="en-GB" sz="3200" b="1" u="sng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88610" y="145039"/>
                <a:ext cx="9282854" cy="1096899"/>
              </a:xfrm>
              <a:blipFill>
                <a:blip r:embed="rId2"/>
                <a:stretch>
                  <a:fillRect l="-1641" t="-7222" b="-49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6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0925" y="351006"/>
            <a:ext cx="1004098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H5 page </a:t>
            </a:r>
            <a:r>
              <a:rPr lang="en-GB" sz="2800" b="1" dirty="0" smtClean="0">
                <a:latin typeface="Comic Sans MS" panose="030F0702030302020204" pitchFamily="66" charset="0"/>
              </a:rPr>
              <a:t>71</a:t>
            </a:r>
            <a:endParaRPr lang="en-GB" sz="2800" b="1" dirty="0">
              <a:latin typeface="Comic Sans MS" panose="030F0702030302020204" pitchFamily="66" charset="0"/>
            </a:endParaRPr>
          </a:p>
          <a:p>
            <a:endParaRPr lang="en-GB" b="1" u="sng" dirty="0">
              <a:latin typeface="Comic Sans MS" panose="030F0702030302020204" pitchFamily="66" charset="0"/>
            </a:endParaRPr>
          </a:p>
          <a:p>
            <a:r>
              <a:rPr lang="en-GB" b="1" u="sng" dirty="0">
                <a:latin typeface="Comic Sans MS" panose="030F0702030302020204" pitchFamily="66" charset="0"/>
              </a:rPr>
              <a:t>I can add decimal numbers … </a:t>
            </a:r>
            <a:r>
              <a:rPr lang="en-GB" b="1" u="sng" dirty="0" smtClean="0">
                <a:latin typeface="Comic Sans MS" panose="030F0702030302020204" pitchFamily="66" charset="0"/>
              </a:rPr>
              <a:t>0.1 </a:t>
            </a:r>
            <a:r>
              <a:rPr lang="en-GB" b="1" u="sng" dirty="0">
                <a:latin typeface="Comic Sans MS" panose="030F0702030302020204" pitchFamily="66" charset="0"/>
              </a:rPr>
              <a:t>+ </a:t>
            </a:r>
            <a:r>
              <a:rPr lang="en-GB" b="1" u="sng" dirty="0" smtClean="0">
                <a:latin typeface="Comic Sans MS" panose="030F0702030302020204" pitchFamily="66" charset="0"/>
              </a:rPr>
              <a:t>0.1 </a:t>
            </a:r>
            <a:endParaRPr lang="en-GB" b="1" u="sng" dirty="0">
              <a:latin typeface="Comic Sans MS" panose="030F0702030302020204" pitchFamily="66" charset="0"/>
            </a:endParaRPr>
          </a:p>
          <a:p>
            <a:endParaRPr lang="en-GB" b="1" u="sng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For example 0.4 + 0.3 = 0.7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REMEMBER 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The number to the right of the decimal point is tenths.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To add the tenths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Write the total as a decimal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Question 2 asks you to double the decimals.  For question 2d. it is 0.7 + 0.7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remember when you go over 9 on a number placement chart- it bumps the number one up to the left so it becomes 1.4 – remember if you were counting along a number line and you started at 0.7 and wanted to add 0.7  ..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0.7, 0.8, 0.9. 1.0, 1.1, 1.2, 1.3, 1.4  you would count on to 1.4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For Qu. 4 c.  0.9 + 5.1  we add the tenths first so, 0.1 + 0.9  the answer is goes over 9 so it becomes 1.0, which is 1 and we add that to the 5.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REMEMBER TO ‘INCREASE’ SOMETHING MEANS TO ADD IT ON!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" y="327392"/>
            <a:ext cx="954459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H5 page </a:t>
            </a:r>
            <a:r>
              <a:rPr lang="en-GB" sz="2800" b="1" dirty="0" smtClean="0">
                <a:latin typeface="Comic Sans MS" panose="030F0702030302020204" pitchFamily="66" charset="0"/>
              </a:rPr>
              <a:t>72</a:t>
            </a:r>
          </a:p>
          <a:p>
            <a:endParaRPr lang="en-GB" sz="2800" b="1" dirty="0" smtClean="0">
              <a:latin typeface="Comic Sans MS" panose="030F0702030302020204" pitchFamily="66" charset="0"/>
            </a:endParaRPr>
          </a:p>
          <a:p>
            <a:r>
              <a:rPr lang="en-GB" sz="2800" b="1" dirty="0" smtClean="0">
                <a:latin typeface="Comic Sans MS" panose="030F0702030302020204" pitchFamily="66" charset="0"/>
              </a:rPr>
              <a:t>Number placement chart</a:t>
            </a:r>
          </a:p>
          <a:p>
            <a:endParaRPr lang="en-GB" sz="2800" b="1" dirty="0">
              <a:latin typeface="Comic Sans MS" panose="030F0702030302020204" pitchFamily="66" charset="0"/>
            </a:endParaRPr>
          </a:p>
          <a:p>
            <a:endParaRPr lang="en-GB" sz="2800" b="1" dirty="0">
              <a:latin typeface="Comic Sans MS" panose="030F0702030302020204" pitchFamily="66" charset="0"/>
            </a:endParaRPr>
          </a:p>
          <a:p>
            <a:endParaRPr lang="en-GB" b="1" u="sng" dirty="0">
              <a:latin typeface="Comic Sans MS" panose="030F0702030302020204" pitchFamily="66" charset="0"/>
            </a:endParaRPr>
          </a:p>
          <a:p>
            <a:r>
              <a:rPr lang="en-GB" b="1" u="sng" dirty="0">
                <a:latin typeface="Comic Sans MS" panose="030F0702030302020204" pitchFamily="66" charset="0"/>
              </a:rPr>
              <a:t>I can </a:t>
            </a:r>
            <a:r>
              <a:rPr lang="en-GB" b="1" u="sng" dirty="0" smtClean="0">
                <a:latin typeface="Comic Sans MS" panose="030F0702030302020204" pitchFamily="66" charset="0"/>
              </a:rPr>
              <a:t>add decimal numbers … 1.1 + 1.1 </a:t>
            </a:r>
          </a:p>
          <a:p>
            <a:endParaRPr lang="en-GB" b="1" u="sng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Remember to :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Add the units first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Add the tenths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Add the totals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For example: 3.8 + 3.4 =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Add the units first 3 + 3 = 6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Add the tenths next 0.8 + 0.4 = 1.2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Add 6 + 1.2 = </a:t>
            </a:r>
            <a:r>
              <a:rPr lang="en-GB" dirty="0" smtClean="0">
                <a:latin typeface="Comic Sans MS" panose="030F0702030302020204" pitchFamily="66" charset="0"/>
              </a:rPr>
              <a:t>7.2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b="1" u="sng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212171"/>
              </p:ext>
            </p:extLst>
          </p:nvPr>
        </p:nvGraphicFramePr>
        <p:xfrm>
          <a:off x="300445" y="1790820"/>
          <a:ext cx="322652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691">
                  <a:extLst>
                    <a:ext uri="{9D8B030D-6E8A-4147-A177-3AD203B41FA5}">
                      <a16:colId xmlns:a16="http://schemas.microsoft.com/office/drawing/2014/main" val="937225703"/>
                    </a:ext>
                  </a:extLst>
                </a:gridCol>
                <a:gridCol w="870104">
                  <a:extLst>
                    <a:ext uri="{9D8B030D-6E8A-4147-A177-3AD203B41FA5}">
                      <a16:colId xmlns:a16="http://schemas.microsoft.com/office/drawing/2014/main" val="156620844"/>
                    </a:ext>
                  </a:extLst>
                </a:gridCol>
                <a:gridCol w="300446">
                  <a:extLst>
                    <a:ext uri="{9D8B030D-6E8A-4147-A177-3AD203B41FA5}">
                      <a16:colId xmlns:a16="http://schemas.microsoft.com/office/drawing/2014/main" val="3603342853"/>
                    </a:ext>
                  </a:extLst>
                </a:gridCol>
                <a:gridCol w="1306284">
                  <a:extLst>
                    <a:ext uri="{9D8B030D-6E8A-4147-A177-3AD203B41FA5}">
                      <a16:colId xmlns:a16="http://schemas.microsoft.com/office/drawing/2014/main" val="2733116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Tens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  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Units </a:t>
                      </a:r>
                    </a:p>
                    <a:p>
                      <a:r>
                        <a:rPr lang="en-GB" dirty="0" smtClean="0"/>
                        <a:t>  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Tenths</a:t>
                      </a:r>
                    </a:p>
                    <a:p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333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50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570" y="117567"/>
            <a:ext cx="9144001" cy="892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H5 page </a:t>
            </a:r>
            <a:r>
              <a:rPr lang="en-GB" b="1" dirty="0" smtClean="0">
                <a:latin typeface="Comic Sans MS" panose="030F0702030302020204" pitchFamily="66" charset="0"/>
              </a:rPr>
              <a:t>73</a:t>
            </a:r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sz="1600" b="1" u="sng" dirty="0" smtClean="0">
                <a:latin typeface="Comic Sans MS" panose="030F0702030302020204" pitchFamily="66" charset="0"/>
              </a:rPr>
              <a:t>I </a:t>
            </a:r>
            <a:r>
              <a:rPr lang="en-GB" sz="1600" b="1" u="sng" dirty="0">
                <a:latin typeface="Comic Sans MS" panose="030F0702030302020204" pitchFamily="66" charset="0"/>
              </a:rPr>
              <a:t>can </a:t>
            </a:r>
            <a:r>
              <a:rPr lang="en-GB" sz="1600" b="1" u="sng" dirty="0" smtClean="0">
                <a:latin typeface="Comic Sans MS" panose="030F0702030302020204" pitchFamily="66" charset="0"/>
              </a:rPr>
              <a:t>subtract </a:t>
            </a:r>
            <a:r>
              <a:rPr lang="en-GB" sz="1600" b="1" u="sng" dirty="0">
                <a:latin typeface="Comic Sans MS" panose="030F0702030302020204" pitchFamily="66" charset="0"/>
              </a:rPr>
              <a:t>decimal </a:t>
            </a:r>
            <a:r>
              <a:rPr lang="en-GB" sz="1600" b="1" u="sng" dirty="0" smtClean="0">
                <a:latin typeface="Comic Sans MS" panose="030F0702030302020204" pitchFamily="66" charset="0"/>
              </a:rPr>
              <a:t>numbers</a:t>
            </a:r>
          </a:p>
          <a:p>
            <a:endParaRPr lang="en-GB" sz="1600" b="1" u="sng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Qu 1  is asking you to take the decimal numbers away from 1 so for example: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1a.             1 (1.0) – 0.6 =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Think of your number line  - 1.1 </a:t>
            </a:r>
            <a:r>
              <a:rPr lang="en-GB" sz="1600" dirty="0" smtClean="0">
                <a:solidFill>
                  <a:srgbClr val="FF0000"/>
                </a:solidFill>
              </a:rPr>
              <a:t>1.0</a:t>
            </a:r>
            <a:r>
              <a:rPr lang="en-GB" sz="1600" dirty="0" smtClean="0">
                <a:latin typeface="Comic Sans MS" panose="030F0702030302020204" pitchFamily="66" charset="0"/>
              </a:rPr>
              <a:t>, 0.9, 0.8, 0.7, 0.6, 0.5, </a:t>
            </a:r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0.4</a:t>
            </a:r>
            <a:r>
              <a:rPr lang="en-GB" sz="1600" dirty="0" smtClean="0">
                <a:latin typeface="Comic Sans MS" panose="030F0702030302020204" pitchFamily="66" charset="0"/>
              </a:rPr>
              <a:t>,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Qu </a:t>
            </a:r>
            <a:r>
              <a:rPr lang="en-GB" sz="1600" dirty="0" smtClean="0">
                <a:latin typeface="Comic Sans MS" panose="030F0702030302020204" pitchFamily="66" charset="0"/>
              </a:rPr>
              <a:t>2  </a:t>
            </a:r>
            <a:r>
              <a:rPr lang="en-GB" sz="1600" dirty="0">
                <a:latin typeface="Comic Sans MS" panose="030F0702030302020204" pitchFamily="66" charset="0"/>
              </a:rPr>
              <a:t>is asking you to take the decimal numbers away from </a:t>
            </a:r>
            <a:r>
              <a:rPr lang="en-GB" sz="1600" dirty="0" smtClean="0">
                <a:latin typeface="Comic Sans MS" panose="030F0702030302020204" pitchFamily="66" charset="0"/>
              </a:rPr>
              <a:t>10 </a:t>
            </a:r>
            <a:r>
              <a:rPr lang="en-GB" sz="1600" dirty="0">
                <a:latin typeface="Comic Sans MS" panose="030F0702030302020204" pitchFamily="66" charset="0"/>
              </a:rPr>
              <a:t>so for example</a:t>
            </a:r>
            <a:r>
              <a:rPr lang="en-GB" sz="16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Qu 2 d. 10.0 – 5.7 = 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Take away the units first 10 – 5 = 5 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And then take your tenths away from 5 so, 5 – 0.7 which is 4.3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Qu 5 f. 9.2 – 5.3 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Take the units away from 9.2 first, 9.2 – 5.0 = 4.2  then take the tenths away from 4.2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4.2 – 0.3 = 3.9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_______________________________________________________________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Another strategy </a:t>
            </a:r>
            <a:r>
              <a:rPr lang="en-GB" sz="2400" dirty="0" smtClean="0">
                <a:latin typeface="Comic Sans MS" panose="030F0702030302020204" pitchFamily="66" charset="0"/>
              </a:rPr>
              <a:t>would be to think of  9.2 and 5.3 as 92 – 53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Do your usual strategies for subtraction and you get 39 which you then convert to 3.9 !!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b="1" u="sng" dirty="0">
              <a:latin typeface="Comic Sans MS" panose="030F0702030302020204" pitchFamily="66" charset="0"/>
            </a:endParaRPr>
          </a:p>
          <a:p>
            <a:r>
              <a:rPr lang="en-GB" b="1" u="sng" dirty="0" smtClean="0">
                <a:latin typeface="Comic Sans MS" panose="030F0702030302020204" pitchFamily="66" charset="0"/>
              </a:rPr>
              <a:t> 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276</TotalTime>
  <Words>615</Words>
  <Application>Microsoft Office PowerPoint</Application>
  <PresentationFormat>Widescreen</PresentationFormat>
  <Paragraphs>93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Cambria Math</vt:lpstr>
      <vt:lpstr>Comic Sans MS</vt:lpstr>
      <vt:lpstr>Trebuchet MS</vt:lpstr>
      <vt:lpstr>Wingdings 3</vt:lpstr>
      <vt:lpstr>Facet</vt:lpstr>
      <vt:lpstr>  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 pg 65</dc:title>
  <dc:creator>Jane Peters</dc:creator>
  <cp:lastModifiedBy>Jane Peters</cp:lastModifiedBy>
  <cp:revision>33</cp:revision>
  <dcterms:created xsi:type="dcterms:W3CDTF">2020-04-02T13:15:36Z</dcterms:created>
  <dcterms:modified xsi:type="dcterms:W3CDTF">2020-04-19T12:46:44Z</dcterms:modified>
</cp:coreProperties>
</file>