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8" r:id="rId3"/>
    <p:sldId id="281" r:id="rId4"/>
    <p:sldId id="262" r:id="rId5"/>
    <p:sldId id="263" r:id="rId6"/>
    <p:sldId id="279" r:id="rId7"/>
    <p:sldId id="280" r:id="rId8"/>
    <p:sldId id="258" r:id="rId9"/>
    <p:sldId id="259" r:id="rId10"/>
    <p:sldId id="264" r:id="rId11"/>
    <p:sldId id="260" r:id="rId12"/>
    <p:sldId id="282"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524FD3-DA4C-4A0E-81F8-6ECB430FA298}"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524FD3-DA4C-4A0E-81F8-6ECB430FA298}"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524FD3-DA4C-4A0E-81F8-6ECB430FA298}" type="datetimeFigureOut">
              <a:rPr lang="en-GB" smtClean="0"/>
              <a:t>31/03/2020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31/03/2020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4524FD3-DA4C-4A0E-81F8-6ECB430FA298}" type="datetimeFigureOut">
              <a:rPr lang="en-GB" smtClean="0"/>
              <a:t>31/03/2020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524FD3-DA4C-4A0E-81F8-6ECB430FA298}"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4524FD3-DA4C-4A0E-81F8-6ECB430FA298}" type="datetimeFigureOut">
              <a:rPr lang="en-GB" smtClean="0"/>
              <a:t>31/03/2020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743A06-F6AF-4C0E-8F0E-DA186D2E19F2}"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tudyzone.tv/game152-code7c4d9b219ae1d1eb339330f0d7e715c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hyperlink" Target="https://www.bbc.co.uk/programmes/p038bdqh"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hyperlink" Target="https://youtu.be/6U354eD-hgQ"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mj20MAmb1c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each/supermovers/ks1-maths-counting-with-john-farnworth/zbct8xs" TargetMode="External"/><Relationship Id="rId2" Type="http://schemas.openxmlformats.org/officeDocument/2006/relationships/hyperlink" Target="https://www.bbc.co.uk/programmes/p038bdqh"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476673"/>
            <a:ext cx="7117180" cy="792087"/>
          </a:xfrm>
        </p:spPr>
        <p:txBody>
          <a:bodyPr/>
          <a:lstStyle/>
          <a:p>
            <a:r>
              <a:rPr lang="en-GB" dirty="0" smtClean="0">
                <a:latin typeface="Comic Sans MS" panose="030F0702030302020204" pitchFamily="66" charset="0"/>
              </a:rPr>
              <a:t>Thursday </a:t>
            </a:r>
            <a:r>
              <a:rPr lang="en-GB" dirty="0" smtClean="0">
                <a:latin typeface="Comic Sans MS" panose="030F0702030302020204" pitchFamily="66" charset="0"/>
              </a:rPr>
              <a:t>2</a:t>
            </a:r>
            <a:r>
              <a:rPr lang="en-GB" baseline="30000" dirty="0" smtClean="0">
                <a:latin typeface="Comic Sans MS" panose="030F0702030302020204" pitchFamily="66" charset="0"/>
              </a:rPr>
              <a:t>nd</a:t>
            </a:r>
            <a:r>
              <a:rPr lang="en-GB" dirty="0" smtClean="0">
                <a:latin typeface="Comic Sans MS" panose="030F0702030302020204" pitchFamily="66" charset="0"/>
              </a:rPr>
              <a:t> April </a:t>
            </a:r>
            <a:endParaRPr lang="en-GB" dirty="0">
              <a:latin typeface="Comic Sans MS" panose="030F0702030302020204" pitchFamily="66" charset="0"/>
            </a:endParaRPr>
          </a:p>
        </p:txBody>
      </p:sp>
      <p:sp>
        <p:nvSpPr>
          <p:cNvPr id="3" name="Subtitle 2"/>
          <p:cNvSpPr>
            <a:spLocks noGrp="1"/>
          </p:cNvSpPr>
          <p:nvPr>
            <p:ph type="subTitle" idx="1"/>
          </p:nvPr>
        </p:nvSpPr>
        <p:spPr>
          <a:xfrm>
            <a:off x="1009442" y="1340768"/>
            <a:ext cx="7117180" cy="4298032"/>
          </a:xfrm>
        </p:spPr>
        <p:txBody>
          <a:bodyPr/>
          <a:lstStyle/>
          <a:p>
            <a:r>
              <a:rPr lang="en-GB" dirty="0" smtClean="0">
                <a:latin typeface="Comic Sans MS" panose="030F0702030302020204" pitchFamily="66" charset="0"/>
              </a:rPr>
              <a:t>Good </a:t>
            </a:r>
            <a:r>
              <a:rPr lang="en-GB" dirty="0">
                <a:latin typeface="Comic Sans MS" panose="030F0702030302020204" pitchFamily="66" charset="0"/>
              </a:rPr>
              <a:t>Morning Primary 1!</a:t>
            </a:r>
          </a:p>
          <a:p>
            <a:r>
              <a:rPr lang="en-GB" dirty="0" err="1">
                <a:latin typeface="Comic Sans MS" panose="030F0702030302020204" pitchFamily="66" charset="0"/>
              </a:rPr>
              <a:t>Hola</a:t>
            </a:r>
            <a:r>
              <a:rPr lang="en-GB" dirty="0">
                <a:latin typeface="Comic Sans MS" panose="030F0702030302020204" pitchFamily="66" charset="0"/>
              </a:rPr>
              <a:t> mi </a:t>
            </a:r>
            <a:r>
              <a:rPr lang="en-GB" dirty="0" err="1">
                <a:latin typeface="Comic Sans MS" panose="030F0702030302020204" pitchFamily="66" charset="0"/>
              </a:rPr>
              <a:t>clase</a:t>
            </a:r>
            <a:r>
              <a:rPr lang="en-GB"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https://www.bbc.co.uk/cbeebies/watch/presenters-daysoftheweekthursday  </a:t>
            </a:r>
          </a:p>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2902941" y="3501008"/>
            <a:ext cx="3043521" cy="298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24" y="725016"/>
            <a:ext cx="8352927" cy="6480720"/>
          </a:xfrm>
        </p:spPr>
        <p:txBody>
          <a:bodyPr>
            <a:normAutofit fontScale="25000" lnSpcReduction="20000"/>
          </a:bodyPr>
          <a:lstStyle/>
          <a:p>
            <a:pPr marL="0" indent="0">
              <a:buNone/>
            </a:pPr>
            <a:endParaRPr lang="en-GB" u="sng" dirty="0" smtClean="0">
              <a:latin typeface="Comic Sans MS" panose="030F0702030302020204" pitchFamily="66" charset="0"/>
            </a:endParaRPr>
          </a:p>
          <a:p>
            <a:pPr marL="0" indent="0">
              <a:buNone/>
            </a:pPr>
            <a:endParaRPr lang="en-GB" sz="3300" dirty="0" smtClean="0">
              <a:latin typeface="Comic Sans MS" panose="030F0702030302020204" pitchFamily="66" charset="0"/>
            </a:endParaRPr>
          </a:p>
          <a:p>
            <a:pPr marL="0" indent="0">
              <a:buNone/>
            </a:pPr>
            <a:endParaRPr lang="en-GB" sz="4900" dirty="0">
              <a:latin typeface="Comic Sans MS" panose="030F0702030302020204" pitchFamily="66" charset="0"/>
            </a:endParaRPr>
          </a:p>
          <a:p>
            <a:pPr>
              <a:buFont typeface="Wingdings" panose="05000000000000000000" pitchFamily="2" charset="2"/>
              <a:buChar char="§"/>
            </a:pPr>
            <a:endParaRPr lang="en-GB" sz="4900" dirty="0" smtClean="0">
              <a:latin typeface="Comic Sans MS" panose="030F0702030302020204" pitchFamily="66" charset="0"/>
            </a:endParaRPr>
          </a:p>
          <a:p>
            <a:pPr>
              <a:buFont typeface="Wingdings" panose="05000000000000000000" pitchFamily="2" charset="2"/>
              <a:buChar char="§"/>
            </a:pPr>
            <a:endParaRPr lang="en-GB" sz="4400" dirty="0" smtClean="0">
              <a:latin typeface="Comic Sans MS" panose="030F0702030302020204" pitchFamily="66" charset="0"/>
            </a:endParaRPr>
          </a:p>
          <a:p>
            <a:pPr>
              <a:buFont typeface="Wingdings" panose="05000000000000000000" pitchFamily="2" charset="2"/>
              <a:buChar char="§"/>
            </a:pPr>
            <a:endParaRPr lang="en-GB" sz="4400" dirty="0" smtClean="0">
              <a:latin typeface="Comic Sans MS" panose="030F0702030302020204" pitchFamily="66" charset="0"/>
            </a:endParaRPr>
          </a:p>
          <a:p>
            <a:pPr>
              <a:buFont typeface="Wingdings" panose="05000000000000000000" pitchFamily="2" charset="2"/>
              <a:buChar char="§"/>
            </a:pPr>
            <a:endParaRPr lang="en-GB" sz="4400" dirty="0">
              <a:latin typeface="Comic Sans MS" panose="030F0702030302020204" pitchFamily="66" charset="0"/>
            </a:endParaRPr>
          </a:p>
          <a:p>
            <a:pPr>
              <a:buFont typeface="Wingdings" panose="05000000000000000000" pitchFamily="2" charset="2"/>
              <a:buChar char="§"/>
            </a:pPr>
            <a:endParaRPr lang="en-GB" sz="7400" dirty="0" smtClean="0">
              <a:latin typeface="Comic Sans MS" panose="030F0702030302020204" pitchFamily="66" charset="0"/>
            </a:endParaRPr>
          </a:p>
          <a:p>
            <a:pPr>
              <a:buFont typeface="Wingdings" panose="05000000000000000000" pitchFamily="2" charset="2"/>
              <a:buChar char="§"/>
            </a:pPr>
            <a:r>
              <a:rPr lang="en-GB" sz="7400" dirty="0" smtClean="0">
                <a:latin typeface="Comic Sans MS" panose="030F0702030302020204" pitchFamily="66" charset="0"/>
              </a:rPr>
              <a:t>Collect as many sticks as you can and arrange them in groups of ten.  How many do you have altogether?  </a:t>
            </a:r>
          </a:p>
          <a:p>
            <a:pPr>
              <a:buFont typeface="Wingdings" panose="05000000000000000000" pitchFamily="2" charset="2"/>
              <a:buChar char="§"/>
            </a:pPr>
            <a:endParaRPr lang="en-GB" sz="7400" dirty="0" smtClean="0">
              <a:latin typeface="Comic Sans MS" panose="030F0702030302020204" pitchFamily="66" charset="0"/>
            </a:endParaRPr>
          </a:p>
          <a:p>
            <a:pPr>
              <a:buFont typeface="Wingdings" panose="05000000000000000000" pitchFamily="2" charset="2"/>
              <a:buChar char="§"/>
            </a:pPr>
            <a:endParaRPr lang="en-GB" sz="7400" dirty="0">
              <a:latin typeface="Comic Sans MS" panose="030F0702030302020204" pitchFamily="66" charset="0"/>
            </a:endParaRPr>
          </a:p>
          <a:p>
            <a:pPr>
              <a:buFont typeface="Wingdings" panose="05000000000000000000" pitchFamily="2" charset="2"/>
              <a:buChar char="§"/>
            </a:pPr>
            <a:endParaRPr lang="en-GB" sz="7400" dirty="0">
              <a:latin typeface="Comic Sans MS" panose="030F0702030302020204" pitchFamily="66" charset="0"/>
            </a:endParaRPr>
          </a:p>
          <a:p>
            <a:pPr>
              <a:buFont typeface="Wingdings" panose="05000000000000000000" pitchFamily="2" charset="2"/>
              <a:buChar char="§"/>
            </a:pPr>
            <a:endParaRPr lang="en-GB" sz="7400" dirty="0" smtClean="0">
              <a:latin typeface="Comic Sans MS" panose="030F0702030302020204" pitchFamily="66" charset="0"/>
            </a:endParaRPr>
          </a:p>
          <a:p>
            <a:pPr>
              <a:buFont typeface="Wingdings" panose="05000000000000000000" pitchFamily="2" charset="2"/>
              <a:buChar char="§"/>
            </a:pPr>
            <a:endParaRPr lang="en-GB" sz="7400" dirty="0" smtClean="0">
              <a:latin typeface="Comic Sans MS" panose="030F0702030302020204" pitchFamily="66" charset="0"/>
            </a:endParaRPr>
          </a:p>
          <a:p>
            <a:pPr>
              <a:buFont typeface="Wingdings" panose="05000000000000000000" pitchFamily="2" charset="2"/>
              <a:buChar char="§"/>
            </a:pPr>
            <a:r>
              <a:rPr lang="en-GB" sz="7400" dirty="0" smtClean="0">
                <a:latin typeface="Comic Sans MS" panose="030F0702030302020204" pitchFamily="66" charset="0"/>
              </a:rPr>
              <a:t>Can you make a counting in tens number line?</a:t>
            </a:r>
          </a:p>
          <a:p>
            <a:pPr>
              <a:buFont typeface="Wingdings" panose="05000000000000000000" pitchFamily="2" charset="2"/>
              <a:buChar char="§"/>
            </a:pPr>
            <a:endParaRPr lang="en-GB" sz="7400" dirty="0">
              <a:latin typeface="Comic Sans MS" panose="030F0702030302020204" pitchFamily="66" charset="0"/>
            </a:endParaRPr>
          </a:p>
          <a:p>
            <a:pPr>
              <a:buFont typeface="Wingdings" panose="05000000000000000000" pitchFamily="2" charset="2"/>
              <a:buChar char="§"/>
            </a:pPr>
            <a:endParaRPr lang="en-GB" sz="7400" dirty="0" smtClean="0">
              <a:latin typeface="Comic Sans MS" panose="030F0702030302020204" pitchFamily="66" charset="0"/>
            </a:endParaRPr>
          </a:p>
          <a:p>
            <a:pPr>
              <a:buFont typeface="Wingdings" panose="05000000000000000000" pitchFamily="2" charset="2"/>
              <a:buChar char="§"/>
            </a:pPr>
            <a:endParaRPr lang="en-GB" sz="7400" dirty="0">
              <a:latin typeface="Comic Sans MS" panose="030F0702030302020204" pitchFamily="66" charset="0"/>
            </a:endParaRPr>
          </a:p>
          <a:p>
            <a:pPr>
              <a:buFont typeface="Wingdings" panose="05000000000000000000" pitchFamily="2" charset="2"/>
              <a:buChar char="§"/>
            </a:pPr>
            <a:r>
              <a:rPr lang="en-GB" sz="7400" dirty="0" smtClean="0">
                <a:latin typeface="Comic Sans MS" panose="030F0702030302020204" pitchFamily="66" charset="0"/>
              </a:rPr>
              <a:t>Ask a grown-up to cover up a number/number on your number line.  What number is/are missing?</a:t>
            </a:r>
          </a:p>
          <a:p>
            <a:pPr>
              <a:buFont typeface="Wingdings" panose="05000000000000000000" pitchFamily="2" charset="2"/>
              <a:buChar char="§"/>
            </a:pPr>
            <a:endParaRPr lang="en-GB" sz="4400" dirty="0">
              <a:latin typeface="Comic Sans MS" panose="030F0702030302020204" pitchFamily="66" charset="0"/>
            </a:endParaRPr>
          </a:p>
          <a:p>
            <a:pPr marL="0" indent="0">
              <a:buNone/>
            </a:pPr>
            <a:r>
              <a:rPr lang="en-GB" sz="4900" dirty="0">
                <a:latin typeface="Comic Sans MS" panose="030F0702030302020204" pitchFamily="66" charset="0"/>
              </a:rPr>
              <a:t> </a:t>
            </a:r>
          </a:p>
          <a:p>
            <a:pPr>
              <a:buFont typeface="Wingdings" panose="05000000000000000000" pitchFamily="2" charset="2"/>
              <a:buChar char="§"/>
            </a:pPr>
            <a:endParaRPr lang="en-GB" sz="3400" dirty="0" smtClean="0">
              <a:latin typeface="Comic Sans MS" panose="030F0702030302020204" pitchFamily="66" charset="0"/>
            </a:endParaRPr>
          </a:p>
          <a:p>
            <a:pPr>
              <a:buFont typeface="Wingdings" panose="05000000000000000000" pitchFamily="2" charset="2"/>
              <a:buChar char="§"/>
            </a:pPr>
            <a:endParaRPr lang="en-GB" sz="3400" dirty="0" smtClean="0">
              <a:latin typeface="Comic Sans MS" panose="030F0702030302020204" pitchFamily="66" charset="0"/>
            </a:endParaRPr>
          </a:p>
          <a:p>
            <a:pPr lvl="0">
              <a:buFont typeface="Wingdings" panose="05000000000000000000" pitchFamily="2" charset="2"/>
              <a:buChar char="§"/>
            </a:pPr>
            <a:endParaRPr lang="en-GB" sz="3400" dirty="0" smtClean="0">
              <a:latin typeface="Comic Sans MS" panose="030F0702030302020204" pitchFamily="66" charset="0"/>
            </a:endParaRPr>
          </a:p>
          <a:p>
            <a:pPr lvl="0">
              <a:buFont typeface="Wingdings" panose="05000000000000000000" pitchFamily="2" charset="2"/>
              <a:buChar char="§"/>
            </a:pPr>
            <a:endParaRPr lang="en-GB" dirty="0">
              <a:latin typeface="Comic Sans MS" panose="030F0702030302020204" pitchFamily="66" charset="0"/>
            </a:endParaRPr>
          </a:p>
          <a:p>
            <a:pPr lvl="0">
              <a:buFont typeface="Wingdings" panose="05000000000000000000" pitchFamily="2" charset="2"/>
              <a:buChar char="§"/>
            </a:pPr>
            <a:endParaRPr lang="en-GB" dirty="0" smtClean="0">
              <a:latin typeface="Comic Sans MS" panose="030F0702030302020204" pitchFamily="66" charset="0"/>
            </a:endParaRPr>
          </a:p>
          <a:p>
            <a:pPr lvl="0">
              <a:buFont typeface="Wingdings" panose="05000000000000000000" pitchFamily="2" charset="2"/>
              <a:buChar char="§"/>
            </a:pPr>
            <a:endParaRPr lang="en-GB" dirty="0" smtClean="0">
              <a:latin typeface="Comic Sans MS" panose="030F0702030302020204" pitchFamily="66" charset="0"/>
            </a:endParaRPr>
          </a:p>
          <a:p>
            <a:pPr marL="0" lvl="0" indent="0">
              <a:buNone/>
            </a:pPr>
            <a:endParaRPr lang="en-GB" dirty="0" smtClean="0">
              <a:latin typeface="Comic Sans MS" panose="030F0702030302020204" pitchFamily="66" charset="0"/>
            </a:endParaRPr>
          </a:p>
          <a:p>
            <a:pPr marL="0" lvl="0" indent="0">
              <a:buNone/>
            </a:pPr>
            <a:r>
              <a:rPr lang="en-GB" dirty="0">
                <a:latin typeface="Comic Sans MS" panose="030F0702030302020204" pitchFamily="66" charset="0"/>
              </a:rPr>
              <a:t> </a:t>
            </a:r>
            <a:r>
              <a:rPr lang="en-GB" dirty="0" smtClean="0">
                <a:latin typeface="Comic Sans MS" panose="030F0702030302020204" pitchFamily="66" charset="0"/>
              </a:rPr>
              <a:t>     </a:t>
            </a:r>
          </a:p>
          <a:p>
            <a:pPr marL="0" lvl="0" indent="0">
              <a:buNone/>
            </a:pPr>
            <a:endParaRPr lang="en-GB" dirty="0">
              <a:latin typeface="Comic Sans MS" panose="030F0702030302020204" pitchFamily="66" charset="0"/>
            </a:endParaRPr>
          </a:p>
          <a:p>
            <a:pPr marL="0" lvl="0" indent="0">
              <a:buNone/>
            </a:pPr>
            <a:endParaRPr lang="en-GB" dirty="0">
              <a:latin typeface="Comic Sans MS" panose="030F0702030302020204" pitchFamily="66" charset="0"/>
            </a:endParaRPr>
          </a:p>
          <a:p>
            <a:endParaRPr lang="en-GB" dirty="0"/>
          </a:p>
        </p:txBody>
      </p:sp>
      <p:sp>
        <p:nvSpPr>
          <p:cNvPr id="2" name="Title 1"/>
          <p:cNvSpPr>
            <a:spLocks noGrp="1"/>
          </p:cNvSpPr>
          <p:nvPr>
            <p:ph type="title"/>
          </p:nvPr>
        </p:nvSpPr>
        <p:spPr>
          <a:xfrm>
            <a:off x="755576" y="476672"/>
            <a:ext cx="7934398" cy="792088"/>
          </a:xfrm>
        </p:spPr>
        <p:txBody>
          <a:bodyPr>
            <a:normAutofit/>
          </a:bodyPr>
          <a:lstStyle/>
          <a:p>
            <a:pPr algn="ctr"/>
            <a:r>
              <a:rPr lang="en-GB" dirty="0" smtClean="0">
                <a:latin typeface="Comic Sans MS" panose="030F0702030302020204" pitchFamily="66" charset="0"/>
              </a:rPr>
              <a:t>Maths </a:t>
            </a:r>
            <a:r>
              <a:rPr lang="en-GB" dirty="0" err="1" smtClean="0">
                <a:latin typeface="Comic Sans MS" panose="030F0702030302020204" pitchFamily="66" charset="0"/>
              </a:rPr>
              <a:t>Activites</a:t>
            </a:r>
            <a:endParaRPr lang="en-GB"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6816410"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7766" y="879357"/>
            <a:ext cx="133793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3601" y="5517232"/>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An outdoor learning numeracy and literacy resource pack for Years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2564904"/>
            <a:ext cx="1728192" cy="18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35696" y="1484784"/>
            <a:ext cx="184731" cy="369332"/>
          </a:xfrm>
          <a:prstGeom prst="rect">
            <a:avLst/>
          </a:prstGeom>
          <a:noFill/>
        </p:spPr>
        <p:txBody>
          <a:bodyPr wrap="none" rtlCol="0">
            <a:spAutoFit/>
          </a:bodyPr>
          <a:lstStyle/>
          <a:p>
            <a:endParaRPr lang="en-GB" dirty="0"/>
          </a:p>
        </p:txBody>
      </p:sp>
      <p:sp>
        <p:nvSpPr>
          <p:cNvPr id="10" name="TextBox 9"/>
          <p:cNvSpPr txBox="1"/>
          <p:nvPr/>
        </p:nvSpPr>
        <p:spPr>
          <a:xfrm>
            <a:off x="1619672" y="1360884"/>
            <a:ext cx="4608512" cy="461665"/>
          </a:xfrm>
          <a:prstGeom prst="rect">
            <a:avLst/>
          </a:prstGeom>
          <a:noFill/>
        </p:spPr>
        <p:txBody>
          <a:bodyPr wrap="square" rtlCol="0">
            <a:spAutoFit/>
          </a:bodyPr>
          <a:lstStyle/>
          <a:p>
            <a:pPr algn="ctr"/>
            <a:r>
              <a:rPr lang="en-GB" sz="2400" dirty="0" smtClean="0">
                <a:solidFill>
                  <a:schemeClr val="tx2"/>
                </a:solidFill>
                <a:latin typeface="Comic Sans MS" panose="030F0702030302020204" pitchFamily="66" charset="0"/>
              </a:rPr>
              <a:t>I can count in 10’s to 100</a:t>
            </a:r>
            <a:endParaRPr lang="en-GB" sz="2400" dirty="0">
              <a:solidFill>
                <a:schemeClr val="tx2"/>
              </a:solidFill>
              <a:latin typeface="Comic Sans MS" panose="030F0702030302020204" pitchFamily="66" charset="0"/>
            </a:endParaRPr>
          </a:p>
        </p:txBody>
      </p:sp>
      <p:pic>
        <p:nvPicPr>
          <p:cNvPr id="1032" name="Picture 8" descr="Rainbow Maths Sticks | Creative STAR Learning | I'm a teacher, ge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3866" y="2654238"/>
            <a:ext cx="1746895" cy="134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3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807361"/>
            <a:ext cx="7125112" cy="3421839"/>
          </a:xfrm>
        </p:spPr>
        <p:txBody>
          <a:bodyPr/>
          <a:lstStyle/>
          <a:p>
            <a:pPr>
              <a:buFont typeface="Wingdings" panose="05000000000000000000" pitchFamily="2" charset="2"/>
              <a:buChar char="§"/>
            </a:pPr>
            <a:r>
              <a:rPr lang="en-GB" dirty="0" smtClean="0">
                <a:latin typeface="Comic Sans MS" panose="030F0702030302020204" pitchFamily="66" charset="0"/>
              </a:rPr>
              <a:t>Tee-Jay Numbers  </a:t>
            </a:r>
            <a:r>
              <a:rPr lang="en-GB" dirty="0">
                <a:latin typeface="Comic Sans MS" panose="030F0702030302020204" pitchFamily="66" charset="0"/>
              </a:rPr>
              <a:t>booklet </a:t>
            </a:r>
            <a:r>
              <a:rPr lang="en-GB" dirty="0" smtClean="0">
                <a:latin typeface="Comic Sans MS" panose="030F0702030302020204" pitchFamily="66" charset="0"/>
              </a:rPr>
              <a:t>page 3</a:t>
            </a:r>
            <a:endParaRPr lang="en-GB" dirty="0">
              <a:latin typeface="Comic Sans MS" panose="030F0702030302020204" pitchFamily="66" charset="0"/>
            </a:endParaRPr>
          </a:p>
          <a:p>
            <a:pPr>
              <a:buFont typeface="Wingdings" panose="05000000000000000000" pitchFamily="2" charset="2"/>
              <a:buChar char="§"/>
            </a:pPr>
            <a:r>
              <a:rPr lang="en-GB" dirty="0">
                <a:latin typeface="Comic Sans MS" panose="030F0702030302020204" pitchFamily="66" charset="0"/>
              </a:rPr>
              <a:t>ICT - </a:t>
            </a:r>
            <a:r>
              <a:rPr lang="en-GB" dirty="0">
                <a:hlinkClick r:id="rId2"/>
              </a:rPr>
              <a:t>https://www.studyzone.tv/game152-code7c4d9b219ae1d1eb339330f0d7e715c5</a:t>
            </a:r>
            <a:endParaRPr lang="en-GB" dirty="0">
              <a:latin typeface="Comic Sans MS" panose="030F0702030302020204" pitchFamily="66" charset="0"/>
            </a:endParaRPr>
          </a:p>
          <a:p>
            <a:pPr marL="0" lvl="0" indent="0">
              <a:buNone/>
            </a:pPr>
            <a:r>
              <a:rPr lang="en-GB" u="sng" dirty="0" smtClean="0">
                <a:latin typeface="Comic Sans MS" panose="030F0702030302020204" pitchFamily="66" charset="0"/>
              </a:rPr>
              <a:t> </a:t>
            </a:r>
            <a:endParaRPr lang="en-GB" u="sng" dirty="0">
              <a:latin typeface="Comic Sans MS" panose="030F0702030302020204" pitchFamily="66" charset="0"/>
            </a:endParaRPr>
          </a:p>
          <a:p>
            <a:endParaRPr lang="en-GB" dirty="0"/>
          </a:p>
        </p:txBody>
      </p:sp>
      <p:sp>
        <p:nvSpPr>
          <p:cNvPr id="2" name="Title 1"/>
          <p:cNvSpPr>
            <a:spLocks noGrp="1"/>
          </p:cNvSpPr>
          <p:nvPr>
            <p:ph type="title"/>
          </p:nvPr>
        </p:nvSpPr>
        <p:spPr/>
        <p:txBody>
          <a:bodyPr/>
          <a:lstStyle/>
          <a:p>
            <a:pPr algn="ctr"/>
            <a:r>
              <a:rPr lang="en-GB" u="sng" dirty="0" smtClean="0">
                <a:latin typeface="Comic Sans MS" panose="030F0702030302020204" pitchFamily="66" charset="0"/>
              </a:rPr>
              <a:t>Maths Activities</a:t>
            </a:r>
            <a:endParaRPr lang="en-GB" u="sng" dirty="0">
              <a:latin typeface="Comic Sans MS" panose="030F0702030302020204" pitchFamily="66" charset="0"/>
            </a:endParaRPr>
          </a:p>
        </p:txBody>
      </p:sp>
      <p:pic>
        <p:nvPicPr>
          <p:cNvPr id="4" name="Picture 3" descr="1 to 10 Numbers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3429000"/>
            <a:ext cx="5040560" cy="2862639"/>
          </a:xfrm>
          <a:prstGeom prst="rect">
            <a:avLst/>
          </a:prstGeom>
        </p:spPr>
      </p:pic>
    </p:spTree>
    <p:extLst>
      <p:ext uri="{BB962C8B-B14F-4D97-AF65-F5344CB8AC3E}">
        <p14:creationId xmlns:p14="http://schemas.microsoft.com/office/powerpoint/2010/main" val="4190922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360" y="1556792"/>
            <a:ext cx="6406194" cy="1512168"/>
          </a:xfrm>
        </p:spPr>
        <p:txBody>
          <a:bodyPr>
            <a:normAutofit/>
          </a:bodyPr>
          <a:lstStyle/>
          <a:p>
            <a:pPr marL="0" indent="0">
              <a:buNone/>
            </a:pPr>
            <a:r>
              <a:rPr lang="en-GB" dirty="0" smtClean="0">
                <a:hlinkClick r:id="rId2"/>
              </a:rPr>
              <a:t> </a:t>
            </a:r>
            <a:r>
              <a:rPr lang="en-GB" dirty="0">
                <a:latin typeface="Comic Sans MS" panose="030F0702030302020204" pitchFamily="66" charset="0"/>
                <a:hlinkClick r:id="rId2"/>
              </a:rPr>
              <a:t>I can </a:t>
            </a:r>
            <a:r>
              <a:rPr lang="en-GB" dirty="0" smtClean="0">
                <a:latin typeface="Comic Sans MS" panose="030F0702030302020204" pitchFamily="66" charset="0"/>
                <a:hlinkClick r:id="rId2"/>
              </a:rPr>
              <a:t>express and communicate my ideas, thoughts and feelings through activities within art.</a:t>
            </a:r>
            <a:endParaRPr lang="en-GB" dirty="0" smtClean="0">
              <a:latin typeface="Comic Sans MS" panose="030F0702030302020204" pitchFamily="66" charset="0"/>
              <a:hlinkClick r:id="rId2"/>
            </a:endParaRPr>
          </a:p>
          <a:p>
            <a:pPr marL="0" indent="0">
              <a:buNone/>
            </a:pPr>
            <a:endParaRPr lang="en-GB" dirty="0">
              <a:latin typeface="Comic Sans MS" panose="030F0702030302020204" pitchFamily="66" charset="0"/>
              <a:hlinkClick r:id="rId2"/>
            </a:endParaRPr>
          </a:p>
          <a:p>
            <a:pPr marL="0" indent="0">
              <a:buNone/>
            </a:pPr>
            <a:endParaRPr lang="en-GB" dirty="0" smtClean="0">
              <a:latin typeface="Comic Sans MS" panose="030F0702030302020204" pitchFamily="66" charset="0"/>
              <a:hlinkClick r:id="rId2"/>
            </a:endParaRPr>
          </a:p>
          <a:p>
            <a:endParaRPr lang="en-GB" dirty="0">
              <a:hlinkClick r:id="rId2"/>
            </a:endParaRPr>
          </a:p>
        </p:txBody>
      </p:sp>
      <p:sp>
        <p:nvSpPr>
          <p:cNvPr id="2"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Art</a:t>
            </a:r>
            <a:r>
              <a:rPr lang="en-GB" u="sng" dirty="0"/>
              <a:t/>
            </a:r>
            <a:br>
              <a:rPr lang="en-GB" u="sng" dirty="0"/>
            </a:br>
            <a:endParaRPr lang="en-GB" dirty="0"/>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41277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Narcissus - Wikibooks, open books for an open worl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92" y="2852936"/>
            <a:ext cx="1624303" cy="1872208"/>
          </a:xfrm>
          <a:prstGeom prst="rect">
            <a:avLst/>
          </a:prstGeom>
        </p:spPr>
      </p:pic>
      <p:pic>
        <p:nvPicPr>
          <p:cNvPr id="6" name="Picture 5" descr="Crocus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5912" y="3212976"/>
            <a:ext cx="2424270" cy="1368152"/>
          </a:xfrm>
          <a:prstGeom prst="rect">
            <a:avLst/>
          </a:prstGeom>
        </p:spPr>
      </p:pic>
      <p:pic>
        <p:nvPicPr>
          <p:cNvPr id="7" name="Picture 6" descr="Hyacinthoides non-scripta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2724559"/>
            <a:ext cx="1571877" cy="2000585"/>
          </a:xfrm>
          <a:prstGeom prst="rect">
            <a:avLst/>
          </a:prstGeom>
        </p:spPr>
      </p:pic>
      <p:sp>
        <p:nvSpPr>
          <p:cNvPr id="8" name="TextBox 7"/>
          <p:cNvSpPr txBox="1"/>
          <p:nvPr/>
        </p:nvSpPr>
        <p:spPr>
          <a:xfrm flipH="1">
            <a:off x="1043607" y="5271864"/>
            <a:ext cx="7162955" cy="1200329"/>
          </a:xfrm>
          <a:prstGeom prst="rect">
            <a:avLst/>
          </a:prstGeom>
          <a:noFill/>
        </p:spPr>
        <p:txBody>
          <a:bodyPr wrap="square" rtlCol="0">
            <a:spAutoFit/>
          </a:bodyPr>
          <a:lstStyle/>
          <a:p>
            <a:r>
              <a:rPr lang="en-GB" sz="2400" dirty="0" smtClean="0">
                <a:solidFill>
                  <a:schemeClr val="tx2"/>
                </a:solidFill>
                <a:latin typeface="Comic Sans MS" panose="030F0702030302020204" pitchFamily="66" charset="0"/>
              </a:rPr>
              <a:t>Can you paint/draw/make a picture of a spring flower/s that you  saw when you went on your spring treasure hunt walk? </a:t>
            </a:r>
            <a:endParaRPr lang="en-GB" sz="2400"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340812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Bear Hunt</a:t>
            </a:r>
            <a:endParaRPr lang="en-GB" dirty="0"/>
          </a:p>
        </p:txBody>
      </p:sp>
      <p:sp>
        <p:nvSpPr>
          <p:cNvPr id="4" name="Rectangle 3"/>
          <p:cNvSpPr/>
          <p:nvPr/>
        </p:nvSpPr>
        <p:spPr>
          <a:xfrm>
            <a:off x="1475656" y="1484784"/>
            <a:ext cx="5832648" cy="615553"/>
          </a:xfrm>
          <a:prstGeom prst="rect">
            <a:avLst/>
          </a:prstGeom>
        </p:spPr>
        <p:txBody>
          <a:bodyPr wrap="square">
            <a:spAutoFit/>
          </a:bodyPr>
          <a:lstStyle/>
          <a:p>
            <a:pPr algn="ctr"/>
            <a:endParaRPr lang="en-GB" sz="1700" dirty="0">
              <a:latin typeface="Comic Sans MS" panose="030F0702030302020204" pitchFamily="66" charset="0"/>
            </a:endParaRPr>
          </a:p>
          <a:p>
            <a:pPr algn="ctr"/>
            <a:endParaRPr lang="en-GB" sz="1700"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268759"/>
            <a:ext cx="5112567" cy="4563735"/>
          </a:xfrm>
          <a:prstGeom prst="rect">
            <a:avLst/>
          </a:prstGeom>
        </p:spPr>
      </p:pic>
      <p:sp>
        <p:nvSpPr>
          <p:cNvPr id="8" name="TextBox 7"/>
          <p:cNvSpPr txBox="1"/>
          <p:nvPr/>
        </p:nvSpPr>
        <p:spPr>
          <a:xfrm>
            <a:off x="1259632" y="5832495"/>
            <a:ext cx="7272808" cy="923330"/>
          </a:xfrm>
          <a:prstGeom prst="rect">
            <a:avLst/>
          </a:prstGeom>
          <a:noFill/>
        </p:spPr>
        <p:txBody>
          <a:bodyPr wrap="square" rtlCol="0">
            <a:spAutoFit/>
          </a:bodyPr>
          <a:lstStyle/>
          <a:p>
            <a:pPr algn="ctr"/>
            <a:r>
              <a:rPr lang="en-GB" b="1" dirty="0" smtClean="0">
                <a:solidFill>
                  <a:schemeClr val="tx2">
                    <a:lumMod val="75000"/>
                  </a:schemeClr>
                </a:solidFill>
              </a:rPr>
              <a:t>Can you choose a bear to put in your window.  How many can you see when you go for a walk?  I have taken a photo of mine and uploaded it to the Online Journals.  Why don’t you do the same?</a:t>
            </a:r>
            <a:endParaRPr lang="en-GB" b="1" dirty="0">
              <a:solidFill>
                <a:schemeClr val="tx2">
                  <a:lumMod val="75000"/>
                </a:schemeClr>
              </a:solidFill>
            </a:endParaRPr>
          </a:p>
        </p:txBody>
      </p:sp>
      <p:pic>
        <p:nvPicPr>
          <p:cNvPr id="13" name="Picture 12" descr="bear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76940"/>
            <a:ext cx="1080120" cy="975503"/>
          </a:xfrm>
          <a:prstGeom prst="rect">
            <a:avLst/>
          </a:prstGeom>
        </p:spPr>
      </p:pic>
      <p:pic>
        <p:nvPicPr>
          <p:cNvPr id="19" name="Picture 18" descr="bear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4693" y="392459"/>
            <a:ext cx="1080120" cy="975503"/>
          </a:xfrm>
          <a:prstGeom prst="rect">
            <a:avLst/>
          </a:prstGeom>
        </p:spPr>
      </p:pic>
    </p:spTree>
    <p:extLst>
      <p:ext uri="{BB962C8B-B14F-4D97-AF65-F5344CB8AC3E}">
        <p14:creationId xmlns:p14="http://schemas.microsoft.com/office/powerpoint/2010/main" val="1907243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Comic Sans MS" panose="030F0702030302020204" pitchFamily="66" charset="0"/>
              </a:rPr>
              <a:t>P.E with Joe</a:t>
            </a:r>
            <a:endParaRPr lang="en-GB" dirty="0">
              <a:latin typeface="Comic Sans MS" panose="030F0702030302020204" pitchFamily="66" charset="0"/>
            </a:endParaRPr>
          </a:p>
        </p:txBody>
      </p:sp>
      <p:sp>
        <p:nvSpPr>
          <p:cNvPr id="4" name="Content Placeholder 3"/>
          <p:cNvSpPr>
            <a:spLocks noGrp="1"/>
          </p:cNvSpPr>
          <p:nvPr>
            <p:ph idx="1"/>
          </p:nvPr>
        </p:nvSpPr>
        <p:spPr>
          <a:xfrm>
            <a:off x="395536" y="2675467"/>
            <a:ext cx="8280919" cy="3450696"/>
          </a:xfrm>
        </p:spPr>
        <p:txBody>
          <a:bodyPr/>
          <a:lstStyle/>
          <a:p>
            <a:r>
              <a:rPr lang="en-GB" dirty="0" smtClean="0">
                <a:latin typeface="Comic Sans MS" panose="030F0702030302020204" pitchFamily="66" charset="0"/>
              </a:rPr>
              <a:t>P.E with Joe – you tube channel ‘The Body Coach’ 9am</a:t>
            </a: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12976"/>
            <a:ext cx="3816424" cy="312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967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628800"/>
            <a:ext cx="8208911" cy="4888114"/>
          </a:xfrm>
        </p:spPr>
        <p:txBody>
          <a:bodyPr>
            <a:normAutofit/>
          </a:bodyPr>
          <a:lstStyle/>
          <a:p>
            <a:r>
              <a:rPr lang="en-GB" sz="4000" dirty="0" smtClean="0">
                <a:solidFill>
                  <a:srgbClr val="FF0000"/>
                </a:solidFill>
                <a:latin typeface="Comic Sans MS" panose="030F0702030302020204" pitchFamily="66" charset="0"/>
              </a:rPr>
              <a:t>go                  we              be                         </a:t>
            </a:r>
          </a:p>
          <a:p>
            <a:endParaRPr lang="en-GB" sz="2800" dirty="0">
              <a:solidFill>
                <a:srgbClr val="FF0000"/>
              </a:solidFill>
              <a:latin typeface="Comic Sans MS" panose="030F0702030302020204" pitchFamily="66" charset="0"/>
            </a:endParaRPr>
          </a:p>
          <a:p>
            <a:r>
              <a:rPr lang="en-GB" sz="4000" dirty="0" smtClean="0">
                <a:solidFill>
                  <a:srgbClr val="FF0000"/>
                </a:solidFill>
                <a:latin typeface="Comic Sans MS" panose="030F0702030302020204" pitchFamily="66" charset="0"/>
              </a:rPr>
              <a:t>she </a:t>
            </a:r>
            <a:r>
              <a:rPr lang="en-GB" sz="2800" dirty="0" smtClean="0">
                <a:solidFill>
                  <a:srgbClr val="FF0000"/>
                </a:solidFill>
                <a:latin typeface="Comic Sans MS" panose="030F0702030302020204" pitchFamily="66" charset="0"/>
              </a:rPr>
              <a:t>                      </a:t>
            </a:r>
            <a:r>
              <a:rPr lang="en-GB" sz="4000" dirty="0" smtClean="0">
                <a:solidFill>
                  <a:srgbClr val="FF0000"/>
                </a:solidFill>
                <a:latin typeface="Comic Sans MS" panose="030F0702030302020204" pitchFamily="66" charset="0"/>
              </a:rPr>
              <a:t>are              they                              </a:t>
            </a:r>
          </a:p>
          <a:p>
            <a:endParaRPr lang="en-GB" sz="2800" dirty="0">
              <a:solidFill>
                <a:srgbClr val="FF0000"/>
              </a:solidFill>
              <a:latin typeface="Comic Sans MS" panose="030F0702030302020204" pitchFamily="66" charset="0"/>
            </a:endParaRPr>
          </a:p>
          <a:p>
            <a:r>
              <a:rPr lang="en-GB" sz="4000" dirty="0" smtClean="0">
                <a:solidFill>
                  <a:srgbClr val="FF0000"/>
                </a:solidFill>
                <a:latin typeface="Comic Sans MS" panose="030F0702030302020204" pitchFamily="66" charset="0"/>
              </a:rPr>
              <a:t>all                  some            come</a:t>
            </a:r>
          </a:p>
          <a:p>
            <a:endParaRPr lang="en-GB" sz="4000" dirty="0">
              <a:solidFill>
                <a:srgbClr val="FF0000"/>
              </a:solidFill>
              <a:latin typeface="Comic Sans MS" panose="030F0702030302020204" pitchFamily="66" charset="0"/>
            </a:endParaRPr>
          </a:p>
          <a:p>
            <a:r>
              <a:rPr lang="en-GB" sz="4000" dirty="0" smtClean="0">
                <a:solidFill>
                  <a:srgbClr val="FF0000"/>
                </a:solidFill>
                <a:latin typeface="Comic Sans MS" panose="030F0702030302020204" pitchFamily="66" charset="0"/>
              </a:rPr>
              <a:t>said                one              you</a:t>
            </a:r>
            <a:endParaRPr lang="en-GB" sz="4000" dirty="0">
              <a:solidFill>
                <a:srgbClr val="FF0000"/>
              </a:solidFill>
              <a:latin typeface="Comic Sans MS" panose="030F0702030302020204" pitchFamily="66" charset="0"/>
            </a:endParaRPr>
          </a:p>
        </p:txBody>
      </p:sp>
      <p:sp>
        <p:nvSpPr>
          <p:cNvPr id="3" name="Title 2"/>
          <p:cNvSpPr>
            <a:spLocks noGrp="1"/>
          </p:cNvSpPr>
          <p:nvPr>
            <p:ph type="title"/>
          </p:nvPr>
        </p:nvSpPr>
        <p:spPr/>
        <p:txBody>
          <a:bodyPr>
            <a:normAutofit/>
          </a:bodyPr>
          <a:lstStyle/>
          <a:p>
            <a:r>
              <a:rPr lang="en-GB" dirty="0" err="1" smtClean="0">
                <a:latin typeface="Comic Sans MS" panose="030F0702030302020204" pitchFamily="66" charset="0"/>
              </a:rPr>
              <a:t>Revison</a:t>
            </a:r>
            <a:r>
              <a:rPr lang="en-GB" dirty="0" smtClean="0">
                <a:latin typeface="Comic Sans MS" panose="030F0702030302020204" pitchFamily="66" charset="0"/>
              </a:rPr>
              <a:t> </a:t>
            </a:r>
            <a:r>
              <a:rPr lang="en-GB" dirty="0" smtClean="0">
                <a:latin typeface="Comic Sans MS" panose="030F0702030302020204" pitchFamily="66" charset="0"/>
              </a:rPr>
              <a:t>Tricky</a:t>
            </a:r>
            <a:r>
              <a:rPr lang="en-GB" dirty="0" smtClean="0">
                <a:latin typeface="Comic Sans MS" panose="030F0702030302020204" pitchFamily="66" charset="0"/>
              </a:rPr>
              <a:t> </a:t>
            </a:r>
            <a:r>
              <a:rPr lang="en-GB" dirty="0" smtClean="0">
                <a:latin typeface="Comic Sans MS" panose="030F0702030302020204" pitchFamily="66" charset="0"/>
              </a:rPr>
              <a:t>Words Block 2</a:t>
            </a:r>
            <a:endParaRPr lang="en-GB" dirty="0">
              <a:latin typeface="Comic Sans MS" panose="030F0702030302020204" pitchFamily="66" charset="0"/>
            </a:endParaRPr>
          </a:p>
        </p:txBody>
      </p:sp>
    </p:spTree>
    <p:extLst>
      <p:ext uri="{BB962C8B-B14F-4D97-AF65-F5344CB8AC3E}">
        <p14:creationId xmlns:p14="http://schemas.microsoft.com/office/powerpoint/2010/main" val="383770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156" y="908720"/>
            <a:ext cx="6608398" cy="3535366"/>
          </a:xfrm>
        </p:spPr>
        <p:txBody>
          <a:bodyPr>
            <a:normAutofit/>
          </a:bodyPr>
          <a:lstStyle/>
          <a:p>
            <a:pPr marL="0" indent="0">
              <a:buNone/>
            </a:pPr>
            <a:r>
              <a:rPr lang="en-GB" dirty="0" smtClean="0">
                <a:latin typeface="Comic Sans MS" panose="030F0702030302020204" pitchFamily="66" charset="0"/>
              </a:rPr>
              <a:t>I </a:t>
            </a:r>
            <a:r>
              <a:rPr lang="en-GB" dirty="0">
                <a:latin typeface="Comic Sans MS" panose="030F0702030302020204" pitchFamily="66" charset="0"/>
              </a:rPr>
              <a:t>can </a:t>
            </a:r>
            <a:r>
              <a:rPr lang="en-GB" dirty="0" smtClean="0">
                <a:latin typeface="Comic Sans MS" panose="030F0702030302020204" pitchFamily="66" charset="0"/>
              </a:rPr>
              <a:t>make an attempt to spell familiar words correctly.</a:t>
            </a:r>
          </a:p>
          <a:p>
            <a:pPr algn="ctr">
              <a:buFont typeface="Arial" panose="020B0604020202020204" pitchFamily="34" charset="0"/>
              <a:buChar char="•"/>
            </a:pPr>
            <a:r>
              <a:rPr lang="en-GB" sz="2800" b="1" dirty="0" smtClean="0">
                <a:solidFill>
                  <a:srgbClr val="00B050"/>
                </a:solidFill>
                <a:latin typeface="Comic Sans MS" panose="030F0702030302020204" pitchFamily="66" charset="0"/>
              </a:rPr>
              <a:t>some</a:t>
            </a:r>
          </a:p>
          <a:p>
            <a:pPr algn="ctr">
              <a:buFont typeface="Arial" panose="020B0604020202020204" pitchFamily="34" charset="0"/>
              <a:buChar char="•"/>
            </a:pPr>
            <a:r>
              <a:rPr lang="en-GB" sz="2800" b="1" dirty="0" smtClean="0">
                <a:solidFill>
                  <a:srgbClr val="00B050"/>
                </a:solidFill>
                <a:latin typeface="Comic Sans MS" panose="030F0702030302020204" pitchFamily="66" charset="0"/>
              </a:rPr>
              <a:t>were</a:t>
            </a:r>
          </a:p>
          <a:p>
            <a:pPr algn="ctr">
              <a:buFont typeface="Arial" panose="020B0604020202020204" pitchFamily="34" charset="0"/>
              <a:buChar char="•"/>
            </a:pPr>
            <a:r>
              <a:rPr lang="en-GB" sz="2800" b="1" dirty="0" smtClean="0">
                <a:solidFill>
                  <a:srgbClr val="00B050"/>
                </a:solidFill>
                <a:latin typeface="Comic Sans MS" panose="030F0702030302020204" pitchFamily="66" charset="0"/>
              </a:rPr>
              <a:t>they</a:t>
            </a:r>
          </a:p>
          <a:p>
            <a:pPr algn="ctr">
              <a:buFont typeface="Arial" panose="020B0604020202020204" pitchFamily="34" charset="0"/>
              <a:buChar char="•"/>
            </a:pPr>
            <a:r>
              <a:rPr lang="en-GB" sz="2800" b="1" dirty="0" smtClean="0">
                <a:solidFill>
                  <a:srgbClr val="00B050"/>
                </a:solidFill>
                <a:latin typeface="Comic Sans MS" panose="030F0702030302020204" pitchFamily="66" charset="0"/>
              </a:rPr>
              <a:t>you  </a:t>
            </a:r>
          </a:p>
          <a:p>
            <a:pPr algn="ctr">
              <a:buFont typeface="Arial" panose="020B0604020202020204" pitchFamily="34" charset="0"/>
              <a:buChar char="•"/>
            </a:pPr>
            <a:r>
              <a:rPr lang="en-GB" sz="2800" b="1" dirty="0" smtClean="0">
                <a:solidFill>
                  <a:srgbClr val="00B050"/>
                </a:solidFill>
                <a:latin typeface="Comic Sans MS" panose="030F0702030302020204" pitchFamily="66" charset="0"/>
              </a:rPr>
              <a:t>there</a:t>
            </a:r>
          </a:p>
          <a:p>
            <a:pPr>
              <a:buFont typeface="Arial" panose="020B0604020202020204" pitchFamily="34" charset="0"/>
              <a:buChar char="•"/>
            </a:pPr>
            <a:endParaRPr lang="en-GB" b="1" dirty="0" smtClean="0">
              <a:solidFill>
                <a:srgbClr val="00B050"/>
              </a:solidFill>
              <a:latin typeface="Comic Sans MS" panose="030F0702030302020204" pitchFamily="66" charset="0"/>
            </a:endParaRPr>
          </a:p>
          <a:p>
            <a:pPr algn="ctr">
              <a:buFont typeface="Arial" panose="020B0604020202020204" pitchFamily="34" charset="0"/>
              <a:buChar char="•"/>
            </a:pPr>
            <a:endParaRPr lang="en-GB" b="1" dirty="0" smtClean="0">
              <a:solidFill>
                <a:srgbClr val="00B050"/>
              </a:solidFill>
              <a:latin typeface="Comic Sans MS" panose="030F0702030302020204" pitchFamily="66" charset="0"/>
            </a:endParaRPr>
          </a:p>
          <a:p>
            <a:pPr>
              <a:buFont typeface="Arial" panose="020B0604020202020204" pitchFamily="34" charset="0"/>
              <a:buChar char="•"/>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p:txBody>
      </p:sp>
      <p:sp>
        <p:nvSpPr>
          <p:cNvPr id="2" name="Title 1"/>
          <p:cNvSpPr>
            <a:spLocks noGrp="1"/>
          </p:cNvSpPr>
          <p:nvPr>
            <p:ph type="title"/>
          </p:nvPr>
        </p:nvSpPr>
        <p:spPr>
          <a:xfrm>
            <a:off x="1009442" y="312739"/>
            <a:ext cx="7125113" cy="595981"/>
          </a:xfrm>
        </p:spPr>
        <p:txBody>
          <a:bodyPr>
            <a:normAutofit fontScale="90000"/>
          </a:bodyPr>
          <a:lstStyle/>
          <a:p>
            <a:pPr algn="ctr"/>
            <a:r>
              <a:rPr lang="en-GB" dirty="0" smtClean="0">
                <a:latin typeface="Comic Sans MS" panose="030F0702030302020204" pitchFamily="66" charset="0"/>
              </a:rPr>
              <a:t>Tricky Word Dictation</a:t>
            </a: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9355" y="769938"/>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2206"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91680" y="4444086"/>
            <a:ext cx="3280162" cy="2062103"/>
          </a:xfrm>
          <a:prstGeom prst="rect">
            <a:avLst/>
          </a:prstGeom>
        </p:spPr>
        <p:txBody>
          <a:bodyPr wrap="square">
            <a:spAutoFit/>
          </a:bodyPr>
          <a:lstStyle/>
          <a:p>
            <a:pPr marL="285750" indent="-285750">
              <a:buFont typeface="Arial" panose="020B0604020202020204" pitchFamily="34" charset="0"/>
              <a:buChar char="•"/>
            </a:pPr>
            <a:r>
              <a:rPr lang="en-GB" sz="1600" dirty="0" smtClean="0">
                <a:latin typeface="Comic Sans MS" panose="030F0702030302020204" pitchFamily="66" charset="0"/>
              </a:rPr>
              <a:t>Are my letters formed correctly?</a:t>
            </a:r>
          </a:p>
          <a:p>
            <a:pPr marL="285750" indent="-285750">
              <a:buFont typeface="Arial" panose="020B0604020202020204" pitchFamily="34" charset="0"/>
              <a:buChar char="•"/>
            </a:pPr>
            <a:r>
              <a:rPr lang="en-GB" sz="1600" dirty="0" smtClean="0">
                <a:latin typeface="Comic Sans MS" panose="030F0702030302020204" pitchFamily="66" charset="0"/>
              </a:rPr>
              <a:t>Are my letters in the correct order?</a:t>
            </a:r>
          </a:p>
          <a:p>
            <a:pPr marL="285750" indent="-285750">
              <a:buFont typeface="Arial" panose="020B0604020202020204" pitchFamily="34" charset="0"/>
              <a:buChar char="•"/>
            </a:pPr>
            <a:r>
              <a:rPr lang="en-GB" sz="1600" dirty="0" smtClean="0">
                <a:solidFill>
                  <a:srgbClr val="FF0000"/>
                </a:solidFill>
                <a:latin typeface="Comic Sans MS" panose="030F0702030302020204" pitchFamily="66" charset="0"/>
              </a:rPr>
              <a:t>CHALLENGE - </a:t>
            </a:r>
            <a:r>
              <a:rPr lang="en-GB" sz="1600" dirty="0" smtClean="0">
                <a:latin typeface="Comic Sans MS" panose="030F0702030302020204" pitchFamily="66" charset="0"/>
              </a:rPr>
              <a:t>Write a sentence using one of the Tricky Words above.  </a:t>
            </a:r>
            <a:endParaRPr lang="en-GB" sz="1600" dirty="0">
              <a:latin typeface="Comic Sans MS" panose="030F0702030302020204" pitchFamily="66" charset="0"/>
            </a:endParaRPr>
          </a:p>
          <a:p>
            <a:endParaRPr lang="en-GB" sz="1600"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5533173" y="4582868"/>
            <a:ext cx="2927259" cy="1200329"/>
          </a:xfrm>
          <a:prstGeom prst="rect">
            <a:avLst/>
          </a:prstGeom>
          <a:noFill/>
        </p:spPr>
        <p:txBody>
          <a:bodyPr wrap="square" rtlCol="0">
            <a:spAutoFit/>
          </a:bodyPr>
          <a:lstStyle/>
          <a:p>
            <a:pPr algn="ctr"/>
            <a:r>
              <a:rPr lang="en-GB" b="1" dirty="0" smtClean="0">
                <a:latin typeface="Comic Sans MS" panose="030F0702030302020204" pitchFamily="66" charset="0"/>
              </a:rPr>
              <a:t>Write your tricky words and sentence in the jotter from your Home Learning  Pack.</a:t>
            </a:r>
            <a:endParaRPr lang="en-GB" b="1" dirty="0">
              <a:latin typeface="Comic Sans MS" panose="030F0702030302020204" pitchFamily="66" charset="0"/>
            </a:endParaRPr>
          </a:p>
        </p:txBody>
      </p:sp>
    </p:spTree>
    <p:extLst>
      <p:ext uri="{BB962C8B-B14F-4D97-AF65-F5344CB8AC3E}">
        <p14:creationId xmlns:p14="http://schemas.microsoft.com/office/powerpoint/2010/main" val="167483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156" y="908720"/>
            <a:ext cx="6608398" cy="2664296"/>
          </a:xfrm>
        </p:spPr>
        <p:txBody>
          <a:bodyPr>
            <a:normAutofit fontScale="40000" lnSpcReduction="20000"/>
          </a:bodyPr>
          <a:lstStyle/>
          <a:p>
            <a:pPr marL="0" indent="0">
              <a:buNone/>
            </a:pPr>
            <a:endParaRPr lang="en-GB" dirty="0" smtClean="0">
              <a:latin typeface="Comic Sans MS" panose="030F0702030302020204" pitchFamily="66" charset="0"/>
            </a:endParaRPr>
          </a:p>
          <a:p>
            <a:pPr marL="0" indent="0">
              <a:buNone/>
            </a:pPr>
            <a:endParaRPr lang="en-GB" sz="2900" dirty="0" smtClean="0">
              <a:latin typeface="Comic Sans MS" panose="030F0702030302020204" pitchFamily="66" charset="0"/>
            </a:endParaRPr>
          </a:p>
          <a:p>
            <a:pPr marL="0" indent="0">
              <a:buNone/>
            </a:pPr>
            <a:r>
              <a:rPr lang="en-GB" sz="4500" dirty="0" smtClean="0">
                <a:latin typeface="Comic Sans MS" panose="030F0702030302020204" pitchFamily="66" charset="0"/>
              </a:rPr>
              <a:t>I can write a super sentence for a word containing the </a:t>
            </a:r>
            <a:r>
              <a:rPr lang="en-GB" sz="4500" dirty="0" err="1" smtClean="0">
                <a:solidFill>
                  <a:srgbClr val="FF0000"/>
                </a:solidFill>
                <a:latin typeface="Comic Sans MS" panose="030F0702030302020204" pitchFamily="66" charset="0"/>
              </a:rPr>
              <a:t>th</a:t>
            </a:r>
            <a:r>
              <a:rPr lang="en-GB" sz="4500" dirty="0" smtClean="0">
                <a:latin typeface="Comic Sans MS" panose="030F0702030302020204" pitchFamily="66" charset="0"/>
              </a:rPr>
              <a:t> sound.</a:t>
            </a:r>
          </a:p>
          <a:p>
            <a:pPr marL="0" indent="0">
              <a:buNone/>
            </a:pPr>
            <a:endParaRPr lang="en-GB" sz="4500" dirty="0">
              <a:latin typeface="Comic Sans MS" panose="030F0702030302020204" pitchFamily="66" charset="0"/>
            </a:endParaRPr>
          </a:p>
          <a:p>
            <a:pPr marL="0" indent="0">
              <a:buNone/>
            </a:pPr>
            <a:r>
              <a:rPr lang="en-GB" sz="4500" dirty="0" smtClean="0">
                <a:latin typeface="Comic Sans MS" panose="030F0702030302020204" pitchFamily="66" charset="0"/>
              </a:rPr>
              <a:t>Look out for this sound in books you have at home.</a:t>
            </a:r>
          </a:p>
          <a:p>
            <a:pPr marL="0" indent="0">
              <a:buNone/>
            </a:pPr>
            <a:endParaRPr lang="en-GB" sz="4500" dirty="0" smtClean="0">
              <a:latin typeface="Comic Sans MS" panose="030F0702030302020204" pitchFamily="66" charset="0"/>
            </a:endParaRPr>
          </a:p>
          <a:p>
            <a:pPr marL="0" indent="0">
              <a:buNone/>
            </a:pPr>
            <a:endParaRPr lang="en-GB" sz="4500" dirty="0">
              <a:latin typeface="Comic Sans MS" panose="030F0702030302020204" pitchFamily="66" charset="0"/>
            </a:endParaRPr>
          </a:p>
          <a:p>
            <a:pPr marL="0" indent="0">
              <a:buNone/>
            </a:pPr>
            <a:r>
              <a:rPr lang="en-GB" sz="4500" dirty="0" smtClean="0">
                <a:latin typeface="Comic Sans MS" panose="030F0702030302020204" pitchFamily="66" charset="0"/>
              </a:rPr>
              <a:t>Visit the link below for ideas of </a:t>
            </a:r>
            <a:r>
              <a:rPr lang="en-GB" sz="4500" dirty="0" err="1" smtClean="0">
                <a:solidFill>
                  <a:srgbClr val="FF0000"/>
                </a:solidFill>
                <a:latin typeface="Comic Sans MS" panose="030F0702030302020204" pitchFamily="66" charset="0"/>
              </a:rPr>
              <a:t>th</a:t>
            </a:r>
            <a:r>
              <a:rPr lang="en-GB" sz="4500" dirty="0" smtClean="0">
                <a:latin typeface="Comic Sans MS" panose="030F0702030302020204" pitchFamily="66" charset="0"/>
              </a:rPr>
              <a:t> words.</a:t>
            </a:r>
          </a:p>
          <a:p>
            <a:pPr marL="0" indent="0">
              <a:buNone/>
            </a:pPr>
            <a:r>
              <a:rPr lang="en-GB" sz="4500" i="1" dirty="0">
                <a:solidFill>
                  <a:srgbClr val="FF0000"/>
                </a:solidFill>
                <a:latin typeface="Comic Sans MS" panose="030F0702030302020204" pitchFamily="66" charset="0"/>
                <a:hlinkClick r:id="rId2"/>
              </a:rPr>
              <a:t>https://</a:t>
            </a:r>
            <a:r>
              <a:rPr lang="en-GB" sz="4500" i="1" dirty="0" smtClean="0">
                <a:solidFill>
                  <a:srgbClr val="FF0000"/>
                </a:solidFill>
                <a:latin typeface="Comic Sans MS" panose="030F0702030302020204" pitchFamily="66" charset="0"/>
                <a:hlinkClick r:id="rId2"/>
              </a:rPr>
              <a:t>youtu.be/6U354eD-hgQ</a:t>
            </a:r>
            <a:endParaRPr lang="en-GB" sz="4500" i="1" dirty="0" smtClean="0">
              <a:solidFill>
                <a:srgbClr val="FF0000"/>
              </a:solidFill>
              <a:latin typeface="Comic Sans MS" panose="030F0702030302020204" pitchFamily="66" charset="0"/>
            </a:endParaRPr>
          </a:p>
          <a:p>
            <a:pPr marL="0" indent="0">
              <a:buNone/>
            </a:pPr>
            <a:endParaRPr lang="en-GB" sz="3300" i="1" dirty="0" smtClean="0">
              <a:solidFill>
                <a:srgbClr val="FF0000"/>
              </a:solidFill>
              <a:latin typeface="Comic Sans MS" panose="030F0702030302020204" pitchFamily="66" charset="0"/>
            </a:endParaRPr>
          </a:p>
        </p:txBody>
      </p:sp>
      <p:sp>
        <p:nvSpPr>
          <p:cNvPr id="2" name="Title 1"/>
          <p:cNvSpPr>
            <a:spLocks noGrp="1"/>
          </p:cNvSpPr>
          <p:nvPr>
            <p:ph type="title"/>
          </p:nvPr>
        </p:nvSpPr>
        <p:spPr>
          <a:xfrm>
            <a:off x="1009442" y="312739"/>
            <a:ext cx="7125113" cy="595981"/>
          </a:xfrm>
        </p:spPr>
        <p:txBody>
          <a:bodyPr>
            <a:normAutofit fontScale="90000"/>
          </a:bodyPr>
          <a:lstStyle/>
          <a:p>
            <a:pPr algn="ctr"/>
            <a:r>
              <a:rPr lang="en-GB" dirty="0" smtClean="0">
                <a:latin typeface="Comic Sans MS" panose="030F0702030302020204" pitchFamily="66" charset="0"/>
              </a:rPr>
              <a:t>Super Sentence</a:t>
            </a: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2128" y="1665305"/>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2206" y="5475138"/>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51879" y="5475138"/>
            <a:ext cx="3280162" cy="1323439"/>
          </a:xfrm>
          <a:prstGeom prst="rect">
            <a:avLst/>
          </a:prstGeom>
        </p:spPr>
        <p:txBody>
          <a:bodyPr wrap="square">
            <a:spAutoFit/>
          </a:bodyPr>
          <a:lstStyle/>
          <a:p>
            <a:r>
              <a:rPr lang="en-GB" sz="1600" dirty="0">
                <a:latin typeface="Comic Sans MS" panose="030F0702030302020204" pitchFamily="66" charset="0"/>
              </a:rPr>
              <a:t>finger </a:t>
            </a:r>
            <a:r>
              <a:rPr lang="en-GB" sz="1600" dirty="0" smtClean="0">
                <a:latin typeface="Comic Sans MS" panose="030F0702030302020204" pitchFamily="66" charset="0"/>
              </a:rPr>
              <a:t>spaces                     </a:t>
            </a:r>
            <a:endParaRPr lang="en-GB" sz="1600" dirty="0">
              <a:latin typeface="Comic Sans MS" panose="030F0702030302020204" pitchFamily="66" charset="0"/>
            </a:endParaRPr>
          </a:p>
          <a:p>
            <a:r>
              <a:rPr lang="en-GB" sz="1600" dirty="0">
                <a:latin typeface="Comic Sans MS" panose="030F0702030302020204" pitchFamily="66" charset="0"/>
              </a:rPr>
              <a:t>full stop</a:t>
            </a:r>
          </a:p>
          <a:p>
            <a:r>
              <a:rPr lang="en-GB" sz="1600" dirty="0">
                <a:latin typeface="Comic Sans MS" panose="030F0702030302020204" pitchFamily="66" charset="0"/>
              </a:rPr>
              <a:t>Capital </a:t>
            </a:r>
            <a:r>
              <a:rPr lang="en-GB" sz="1600" dirty="0" smtClean="0">
                <a:latin typeface="Comic Sans MS" panose="030F0702030302020204" pitchFamily="66" charset="0"/>
              </a:rPr>
              <a:t>letter</a:t>
            </a:r>
          </a:p>
          <a:p>
            <a:r>
              <a:rPr lang="en-GB" sz="1600" dirty="0" smtClean="0">
                <a:latin typeface="Comic Sans MS" panose="030F0702030302020204" pitchFamily="66" charset="0"/>
              </a:rPr>
              <a:t>Use a connective * challenge  </a:t>
            </a:r>
            <a:endParaRPr lang="en-GB" sz="1600" dirty="0">
              <a:latin typeface="Comic Sans MS" panose="030F0702030302020204" pitchFamily="66" charset="0"/>
            </a:endParaRPr>
          </a:p>
          <a:p>
            <a:endParaRPr lang="en-GB" sz="1600"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5533173" y="5475138"/>
            <a:ext cx="2900613" cy="1077218"/>
          </a:xfrm>
          <a:prstGeom prst="rect">
            <a:avLst/>
          </a:prstGeom>
          <a:noFill/>
        </p:spPr>
        <p:txBody>
          <a:bodyPr wrap="square" rtlCol="0">
            <a:spAutoFit/>
          </a:bodyPr>
          <a:lstStyle/>
          <a:p>
            <a:pPr algn="ctr"/>
            <a:r>
              <a:rPr lang="en-GB" sz="1600" b="1" dirty="0" smtClean="0">
                <a:latin typeface="Comic Sans MS" panose="030F0702030302020204" pitchFamily="66" charset="0"/>
              </a:rPr>
              <a:t>Write your super sentence in your jotter.  Draw a picture first to help you plan your sentence.   </a:t>
            </a:r>
            <a:endParaRPr lang="en-GB" sz="1600" b="1" dirty="0">
              <a:latin typeface="Comic Sans MS" panose="030F0702030302020204" pitchFamily="66" charset="0"/>
            </a:endParaRPr>
          </a:p>
        </p:txBody>
      </p:sp>
      <p:pic>
        <p:nvPicPr>
          <p:cNvPr id="9" name="Picture 8" descr="Bar Mitzvahzilla: 1/1/10 - 2/1/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775" y="3758913"/>
            <a:ext cx="1422068" cy="1285140"/>
          </a:xfrm>
          <a:prstGeom prst="rect">
            <a:avLst/>
          </a:prstGeom>
        </p:spPr>
      </p:pic>
      <p:pic>
        <p:nvPicPr>
          <p:cNvPr id="14" name="Picture 13" descr="brown moth clipart, lge 13 cm | Flickr - Photo Shar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3767408"/>
            <a:ext cx="1338706" cy="1389783"/>
          </a:xfrm>
          <a:prstGeom prst="rect">
            <a:avLst/>
          </a:prstGeom>
        </p:spPr>
      </p:pic>
      <p:pic>
        <p:nvPicPr>
          <p:cNvPr id="15" name="Picture 14" descr="Magnifier Convex Tool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70374" y="1826784"/>
            <a:ext cx="559916" cy="822002"/>
          </a:xfrm>
          <a:prstGeom prst="rect">
            <a:avLst/>
          </a:prstGeom>
        </p:spPr>
      </p:pic>
    </p:spTree>
    <p:extLst>
      <p:ext uri="{BB962C8B-B14F-4D97-AF65-F5344CB8AC3E}">
        <p14:creationId xmlns:p14="http://schemas.microsoft.com/office/powerpoint/2010/main" val="147982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lstStyle/>
          <a:p>
            <a:r>
              <a:rPr lang="en-GB" dirty="0" smtClean="0">
                <a:hlinkClick r:id="rId2"/>
              </a:rPr>
              <a:t>https://youtu.be/mj20MAmb1c4</a:t>
            </a:r>
            <a:endParaRPr lang="en-GB" dirty="0" smtClean="0"/>
          </a:p>
          <a:p>
            <a:endParaRPr lang="en-GB" dirty="0"/>
          </a:p>
          <a:p>
            <a:endParaRPr lang="en-GB" dirty="0" smtClean="0"/>
          </a:p>
          <a:p>
            <a:endParaRPr lang="en-GB" dirty="0"/>
          </a:p>
          <a:p>
            <a:endParaRPr lang="en-GB" dirty="0"/>
          </a:p>
        </p:txBody>
      </p:sp>
      <p:sp>
        <p:nvSpPr>
          <p:cNvPr id="3" name="Title 2"/>
          <p:cNvSpPr>
            <a:spLocks noGrp="1"/>
          </p:cNvSpPr>
          <p:nvPr>
            <p:ph type="title"/>
          </p:nvPr>
        </p:nvSpPr>
        <p:spPr/>
        <p:txBody>
          <a:bodyPr/>
          <a:lstStyle/>
          <a:p>
            <a:r>
              <a:rPr lang="en-GB" dirty="0" smtClean="0"/>
              <a:t>Story Time</a:t>
            </a:r>
            <a:endParaRPr lang="en-GB" dirty="0"/>
          </a:p>
        </p:txBody>
      </p:sp>
      <p:pic>
        <p:nvPicPr>
          <p:cNvPr id="3074" name="Picture 2" descr="https://encrypted-tbn0.gstatic.com/images?q=tbn%3AANd9GcTycI5cxHA9aFpWQ_w4Bj7zsAs8lWPM05WPNCkr34mkw9IHjcomTe9UvVRIeA&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24944"/>
            <a:ext cx="511256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7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9825" y="2206970"/>
            <a:ext cx="7444349" cy="2370890"/>
          </a:xfrm>
        </p:spPr>
        <p:txBody>
          <a:bodyPr>
            <a:normAutofit fontScale="92500" lnSpcReduction="20000"/>
          </a:bodyPr>
          <a:lstStyle/>
          <a:p>
            <a:endParaRPr lang="en-GB" dirty="0" smtClean="0">
              <a:latin typeface="Comic Sans MS" panose="030F0702030302020204" pitchFamily="66" charset="0"/>
            </a:endParaRPr>
          </a:p>
          <a:p>
            <a:r>
              <a:rPr lang="en-GB" sz="2000" dirty="0" smtClean="0">
                <a:latin typeface="Comic Sans MS" panose="030F0702030302020204" pitchFamily="66" charset="0"/>
              </a:rPr>
              <a:t>How many dots?</a:t>
            </a:r>
          </a:p>
          <a:p>
            <a:endParaRPr lang="en-GB" sz="2000" dirty="0">
              <a:latin typeface="Comic Sans MS" panose="030F0702030302020204" pitchFamily="66" charset="0"/>
            </a:endParaRPr>
          </a:p>
          <a:p>
            <a:r>
              <a:rPr lang="en-GB" sz="2000" dirty="0" smtClean="0">
                <a:latin typeface="Comic Sans MS" panose="030F0702030302020204" pitchFamily="66" charset="0"/>
              </a:rPr>
              <a:t>How do you see them?</a:t>
            </a:r>
          </a:p>
          <a:p>
            <a:r>
              <a:rPr lang="en-GB" sz="2000" dirty="0" smtClean="0">
                <a:latin typeface="Comic Sans MS" panose="030F0702030302020204" pitchFamily="66" charset="0"/>
              </a:rPr>
              <a:t>Draw the pattern and circle how you see the dots, to show your thinking.</a:t>
            </a:r>
          </a:p>
          <a:p>
            <a:r>
              <a:rPr lang="en-GB" sz="2000" dirty="0" smtClean="0">
                <a:latin typeface="Comic Sans MS" panose="030F0702030302020204" pitchFamily="66" charset="0"/>
              </a:rPr>
              <a:t>Why not try and write down in numbers too!</a:t>
            </a:r>
          </a:p>
          <a:p>
            <a:r>
              <a:rPr lang="en-GB" sz="2000" dirty="0" smtClean="0">
                <a:latin typeface="Comic Sans MS" panose="030F0702030302020204" pitchFamily="66" charset="0"/>
              </a:rPr>
              <a:t>For example – </a:t>
            </a: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smtClean="0"/>
          </a:p>
          <a:p>
            <a:endParaRPr lang="en-GB" dirty="0"/>
          </a:p>
          <a:p>
            <a:endParaRPr lang="en-GB" dirty="0"/>
          </a:p>
        </p:txBody>
      </p:sp>
      <p:sp>
        <p:nvSpPr>
          <p:cNvPr id="3" name="Title 2"/>
          <p:cNvSpPr>
            <a:spLocks noGrp="1"/>
          </p:cNvSpPr>
          <p:nvPr>
            <p:ph type="title"/>
          </p:nvPr>
        </p:nvSpPr>
        <p:spPr/>
        <p:txBody>
          <a:bodyPr>
            <a:normAutofit/>
          </a:bodyPr>
          <a:lstStyle/>
          <a:p>
            <a:r>
              <a:rPr lang="en-GB" dirty="0" smtClean="0">
                <a:solidFill>
                  <a:srgbClr val="FF0000"/>
                </a:solidFill>
                <a:latin typeface="Comic Sans MS" panose="030F0702030302020204" pitchFamily="66" charset="0"/>
              </a:rPr>
              <a:t>Maths Number Talks</a:t>
            </a:r>
            <a:br>
              <a:rPr lang="en-GB" dirty="0" smtClean="0">
                <a:solidFill>
                  <a:srgbClr val="FF0000"/>
                </a:solidFill>
                <a:latin typeface="Comic Sans MS" panose="030F0702030302020204" pitchFamily="66" charset="0"/>
              </a:rPr>
            </a:br>
            <a:r>
              <a:rPr lang="en-GB" sz="1600" dirty="0" smtClean="0">
                <a:solidFill>
                  <a:srgbClr val="FF0000"/>
                </a:solidFill>
                <a:latin typeface="Comic Sans MS" panose="030F0702030302020204" pitchFamily="66" charset="0"/>
              </a:rPr>
              <a:t>Remember – Number Talks are all about how you solve a task mentally.</a:t>
            </a:r>
            <a:br>
              <a:rPr lang="en-GB" sz="1600" dirty="0" smtClean="0">
                <a:solidFill>
                  <a:srgbClr val="FF0000"/>
                </a:solidFill>
                <a:latin typeface="Comic Sans MS" panose="030F0702030302020204" pitchFamily="66" charset="0"/>
              </a:rPr>
            </a:br>
            <a:r>
              <a:rPr lang="en-GB" sz="1600" dirty="0" smtClean="0">
                <a:solidFill>
                  <a:srgbClr val="FF0000"/>
                </a:solidFill>
                <a:latin typeface="Comic Sans MS" panose="030F0702030302020204" pitchFamily="66" charset="0"/>
              </a:rPr>
              <a:t>For this activity don’t use anything to help you , just your brains!</a:t>
            </a:r>
            <a:endParaRPr lang="en-GB" sz="1600" dirty="0">
              <a:solidFill>
                <a:srgbClr val="FF0000"/>
              </a:solidFill>
              <a:latin typeface="Comic Sans MS" panose="030F0702030302020204" pitchFamily="66" charset="0"/>
            </a:endParaRPr>
          </a:p>
        </p:txBody>
      </p:sp>
      <p:sp>
        <p:nvSpPr>
          <p:cNvPr id="5" name="Oval 4"/>
          <p:cNvSpPr/>
          <p:nvPr/>
        </p:nvSpPr>
        <p:spPr>
          <a:xfrm>
            <a:off x="3018846" y="5401062"/>
            <a:ext cx="576064" cy="5040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706" y="4747501"/>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331" y="6075174"/>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534" y="2823665"/>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210" y="2249540"/>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327" y="2176704"/>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672" y="2694229"/>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772" y="2306141"/>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830700" y="4548460"/>
            <a:ext cx="2141438" cy="21602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531194" y="5358873"/>
            <a:ext cx="2232248" cy="646331"/>
          </a:xfrm>
          <a:prstGeom prst="rect">
            <a:avLst/>
          </a:prstGeom>
          <a:noFill/>
        </p:spPr>
        <p:txBody>
          <a:bodyPr wrap="square" rtlCol="0">
            <a:spAutoFit/>
          </a:bodyPr>
          <a:lstStyle/>
          <a:p>
            <a:r>
              <a:rPr lang="en-GB" sz="3600" dirty="0">
                <a:latin typeface="Comic Sans MS" panose="030F0702030302020204" pitchFamily="66" charset="0"/>
              </a:rPr>
              <a:t>5</a:t>
            </a:r>
            <a:r>
              <a:rPr lang="en-GB" sz="3600" dirty="0" smtClean="0">
                <a:latin typeface="Comic Sans MS" panose="030F0702030302020204" pitchFamily="66" charset="0"/>
              </a:rPr>
              <a:t> </a:t>
            </a:r>
            <a:r>
              <a:rPr lang="en-GB" sz="3600" dirty="0" smtClean="0">
                <a:latin typeface="Comic Sans MS" panose="030F0702030302020204" pitchFamily="66" charset="0"/>
              </a:rPr>
              <a:t>+ </a:t>
            </a:r>
            <a:r>
              <a:rPr lang="en-GB" sz="3600" dirty="0" smtClean="0">
                <a:latin typeface="Comic Sans MS" panose="030F0702030302020204" pitchFamily="66" charset="0"/>
              </a:rPr>
              <a:t>5 </a:t>
            </a:r>
            <a:r>
              <a:rPr lang="en-GB" sz="3600" dirty="0" smtClean="0">
                <a:latin typeface="Comic Sans MS" panose="030F0702030302020204" pitchFamily="66" charset="0"/>
              </a:rPr>
              <a:t>= </a:t>
            </a:r>
            <a:r>
              <a:rPr lang="en-GB" sz="3600" dirty="0" smtClean="0">
                <a:latin typeface="Comic Sans MS" panose="030F0702030302020204" pitchFamily="66" charset="0"/>
              </a:rPr>
              <a:t>10</a:t>
            </a:r>
            <a:endParaRPr lang="en-GB" sz="3600" dirty="0">
              <a:latin typeface="Comic Sans MS" panose="030F0702030302020204" pitchFamily="66" charset="0"/>
            </a:endParaRPr>
          </a:p>
        </p:txBody>
      </p:sp>
      <p:sp>
        <p:nvSpPr>
          <p:cNvPr id="10" name="TextBox 9"/>
          <p:cNvSpPr txBox="1"/>
          <p:nvPr/>
        </p:nvSpPr>
        <p:spPr>
          <a:xfrm>
            <a:off x="251520" y="1628800"/>
            <a:ext cx="8352928" cy="646331"/>
          </a:xfrm>
          <a:prstGeom prst="rect">
            <a:avLst/>
          </a:prstGeom>
          <a:noFill/>
        </p:spPr>
        <p:txBody>
          <a:bodyPr wrap="square" rtlCol="0">
            <a:spAutoFit/>
          </a:bodyPr>
          <a:lstStyle/>
          <a:p>
            <a:r>
              <a:rPr lang="en-GB" dirty="0" smtClean="0">
                <a:latin typeface="Comic Sans MS" panose="030F0702030302020204" pitchFamily="66" charset="0"/>
              </a:rPr>
              <a:t>Once you have an answer, draw and/or write down the way you worked it out take a picture and send it back so that we can see how you solved it.</a:t>
            </a:r>
            <a:endParaRPr lang="en-GB" dirty="0">
              <a:latin typeface="Comic Sans MS" panose="030F0702030302020204" pitchFamily="66" charset="0"/>
            </a:endParaRPr>
          </a:p>
        </p:txBody>
      </p:sp>
      <p:pic>
        <p:nvPicPr>
          <p:cNvPr id="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872" y="2189740"/>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294" y="2823666"/>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414" y="5439030"/>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916" y="2863478"/>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534" y="2232436"/>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720" y="2683711"/>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724" y="4763957"/>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4351326" y="4597658"/>
            <a:ext cx="2141438" cy="21602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434" y="4825671"/>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368" y="6095890"/>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818" y="5433882"/>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962" y="5487679"/>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818" y="4808991"/>
            <a:ext cx="59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47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360" y="1556792"/>
            <a:ext cx="6406194" cy="1728192"/>
          </a:xfrm>
        </p:spPr>
        <p:txBody>
          <a:bodyPr>
            <a:normAutofit fontScale="92500" lnSpcReduction="20000"/>
          </a:bodyPr>
          <a:lstStyle/>
          <a:p>
            <a:pPr marL="0" indent="0">
              <a:buNone/>
            </a:pPr>
            <a:r>
              <a:rPr lang="en-GB" dirty="0" smtClean="0">
                <a:hlinkClick r:id="rId2"/>
              </a:rPr>
              <a:t> </a:t>
            </a:r>
            <a:r>
              <a:rPr lang="en-GB" dirty="0">
                <a:latin typeface="Comic Sans MS" panose="030F0702030302020204" pitchFamily="66" charset="0"/>
                <a:hlinkClick r:id="rId2"/>
              </a:rPr>
              <a:t>I can participate actively in songs, rhymes and stories</a:t>
            </a:r>
            <a:r>
              <a:rPr lang="en-GB" dirty="0" smtClean="0">
                <a:latin typeface="Comic Sans MS" panose="030F0702030302020204" pitchFamily="66" charset="0"/>
                <a:hlinkClick r:id="rId2"/>
              </a:rPr>
              <a:t>.</a:t>
            </a:r>
          </a:p>
          <a:p>
            <a:pPr marL="0" indent="0">
              <a:buNone/>
            </a:pPr>
            <a:endParaRPr lang="en-GB" dirty="0">
              <a:latin typeface="Comic Sans MS" panose="030F0702030302020204" pitchFamily="66" charset="0"/>
              <a:hlinkClick r:id="rId2"/>
            </a:endParaRPr>
          </a:p>
          <a:p>
            <a:pPr marL="0" indent="0">
              <a:buNone/>
            </a:pPr>
            <a:r>
              <a:rPr lang="en-GB" dirty="0">
                <a:hlinkClick r:id="rId3"/>
              </a:rPr>
              <a:t>https://www.bbc.co.uk/teach/supermovers/ks1-maths-counting-with-john-farnworth/zbct8xs</a:t>
            </a:r>
            <a:endParaRPr lang="en-GB" dirty="0">
              <a:latin typeface="Comic Sans MS" panose="030F0702030302020204" pitchFamily="66" charset="0"/>
              <a:hlinkClick r:id="rId2"/>
            </a:endParaRPr>
          </a:p>
          <a:p>
            <a:pPr marL="0" indent="0">
              <a:buNone/>
            </a:pPr>
            <a:endParaRPr lang="en-GB" dirty="0" smtClean="0">
              <a:latin typeface="Comic Sans MS" panose="030F0702030302020204" pitchFamily="66" charset="0"/>
              <a:hlinkClick r:id="rId2"/>
            </a:endParaRPr>
          </a:p>
          <a:p>
            <a:endParaRPr lang="en-GB" dirty="0">
              <a:hlinkClick r:id="rId2"/>
            </a:endParaRPr>
          </a:p>
        </p:txBody>
      </p:sp>
      <p:sp>
        <p:nvSpPr>
          <p:cNvPr id="2" name="Title 1"/>
          <p:cNvSpPr>
            <a:spLocks noGrp="1"/>
          </p:cNvSpPr>
          <p:nvPr>
            <p:ph type="title"/>
          </p:nvPr>
        </p:nvSpPr>
        <p:spPr>
          <a:xfrm>
            <a:off x="1979712" y="692696"/>
            <a:ext cx="6226851" cy="924475"/>
          </a:xfrm>
        </p:spPr>
        <p:txBody>
          <a:bodyPr>
            <a:normAutofit fontScale="90000"/>
          </a:bodyPr>
          <a:lstStyle/>
          <a:p>
            <a:r>
              <a:rPr lang="en-GB" u="sng" dirty="0" smtClean="0">
                <a:latin typeface="Comic Sans MS" panose="030F0702030302020204" pitchFamily="66" charset="0"/>
              </a:rPr>
              <a:t>Number Rhyme </a:t>
            </a:r>
            <a:r>
              <a:rPr lang="en-GB" u="sng" dirty="0">
                <a:latin typeface="Comic Sans MS" panose="030F0702030302020204" pitchFamily="66" charset="0"/>
              </a:rPr>
              <a:t>Time</a:t>
            </a:r>
            <a:r>
              <a:rPr lang="en-GB" u="sng" dirty="0"/>
              <a:t/>
            </a:r>
            <a:br>
              <a:rPr lang="en-GB" u="sng" dirty="0"/>
            </a:br>
            <a:endParaRPr lang="en-GB" dirty="0"/>
          </a:p>
        </p:txBody>
      </p:sp>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41277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157" y="3557754"/>
            <a:ext cx="5762600" cy="3241463"/>
          </a:xfrm>
          <a:prstGeom prst="rect">
            <a:avLst/>
          </a:prstGeom>
        </p:spPr>
      </p:pic>
    </p:spTree>
    <p:extLst>
      <p:ext uri="{BB962C8B-B14F-4D97-AF65-F5344CB8AC3E}">
        <p14:creationId xmlns:p14="http://schemas.microsoft.com/office/powerpoint/2010/main" val="364178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352927" cy="6480720"/>
          </a:xfrm>
        </p:spPr>
        <p:txBody>
          <a:bodyPr>
            <a:normAutofit fontScale="62500" lnSpcReduction="20000"/>
          </a:bodyPr>
          <a:lstStyle/>
          <a:p>
            <a:pPr marL="0" indent="0">
              <a:buNone/>
            </a:pPr>
            <a:endParaRPr lang="en-GB" u="sng" dirty="0" smtClean="0">
              <a:latin typeface="Comic Sans MS" panose="030F0702030302020204" pitchFamily="66" charset="0"/>
            </a:endParaRPr>
          </a:p>
          <a:p>
            <a:pPr marL="0" indent="0">
              <a:buNone/>
            </a:pPr>
            <a:endParaRPr lang="en-GB" sz="3300" dirty="0" smtClean="0">
              <a:latin typeface="Comic Sans MS" panose="030F0702030302020204" pitchFamily="66" charset="0"/>
            </a:endParaRPr>
          </a:p>
          <a:p>
            <a:pPr marL="0" indent="0">
              <a:buNone/>
            </a:pPr>
            <a:endParaRPr lang="en-GB" sz="4900" dirty="0">
              <a:latin typeface="Comic Sans MS" panose="030F0702030302020204" pitchFamily="66" charset="0"/>
            </a:endParaRPr>
          </a:p>
          <a:p>
            <a:pPr>
              <a:buFont typeface="Wingdings" panose="05000000000000000000" pitchFamily="2" charset="2"/>
              <a:buChar char="§"/>
            </a:pPr>
            <a:endParaRPr lang="en-GB" sz="4900" dirty="0" smtClean="0">
              <a:latin typeface="Comic Sans MS" panose="030F0702030302020204" pitchFamily="66" charset="0"/>
            </a:endParaRPr>
          </a:p>
          <a:p>
            <a:pPr>
              <a:buFont typeface="Wingdings" panose="05000000000000000000" pitchFamily="2" charset="2"/>
              <a:buChar char="§"/>
            </a:pPr>
            <a:endParaRPr lang="en-GB" sz="6400" dirty="0">
              <a:latin typeface="Comic Sans MS" panose="030F0702030302020204" pitchFamily="66" charset="0"/>
            </a:endParaRPr>
          </a:p>
          <a:p>
            <a:pPr marL="0" indent="0">
              <a:buNone/>
            </a:pPr>
            <a:endParaRPr lang="en-GB" sz="6400" dirty="0">
              <a:latin typeface="Comic Sans MS" panose="030F0702030302020204" pitchFamily="66" charset="0"/>
            </a:endParaRPr>
          </a:p>
          <a:p>
            <a:pPr>
              <a:buFont typeface="Wingdings" panose="05000000000000000000" pitchFamily="2" charset="2"/>
              <a:buChar char="§"/>
            </a:pPr>
            <a:endParaRPr lang="en-GB" sz="6400" dirty="0" smtClean="0">
              <a:latin typeface="Comic Sans MS" panose="030F0702030302020204" pitchFamily="66" charset="0"/>
            </a:endParaRPr>
          </a:p>
          <a:p>
            <a:pPr marL="0" indent="0">
              <a:buNone/>
            </a:pPr>
            <a:r>
              <a:rPr lang="en-GB" sz="4900" dirty="0">
                <a:latin typeface="Comic Sans MS" panose="030F0702030302020204" pitchFamily="66" charset="0"/>
              </a:rPr>
              <a:t> </a:t>
            </a:r>
          </a:p>
          <a:p>
            <a:pPr>
              <a:buFont typeface="Wingdings" panose="05000000000000000000" pitchFamily="2" charset="2"/>
              <a:buChar char="§"/>
            </a:pPr>
            <a:endParaRPr lang="en-GB" sz="3400" dirty="0" smtClean="0">
              <a:latin typeface="Comic Sans MS" panose="030F0702030302020204" pitchFamily="66" charset="0"/>
            </a:endParaRPr>
          </a:p>
          <a:p>
            <a:pPr>
              <a:buFont typeface="Wingdings" panose="05000000000000000000" pitchFamily="2" charset="2"/>
              <a:buChar char="§"/>
            </a:pPr>
            <a:endParaRPr lang="en-GB" sz="3400" dirty="0" smtClean="0">
              <a:latin typeface="Comic Sans MS" panose="030F0702030302020204" pitchFamily="66" charset="0"/>
            </a:endParaRPr>
          </a:p>
          <a:p>
            <a:pPr lvl="0">
              <a:buFont typeface="Wingdings" panose="05000000000000000000" pitchFamily="2" charset="2"/>
              <a:buChar char="§"/>
            </a:pPr>
            <a:endParaRPr lang="en-GB" sz="3400" dirty="0" smtClean="0">
              <a:latin typeface="Comic Sans MS" panose="030F0702030302020204" pitchFamily="66" charset="0"/>
            </a:endParaRPr>
          </a:p>
          <a:p>
            <a:pPr lvl="0">
              <a:buFont typeface="Wingdings" panose="05000000000000000000" pitchFamily="2" charset="2"/>
              <a:buChar char="§"/>
            </a:pPr>
            <a:endParaRPr lang="en-GB" dirty="0">
              <a:latin typeface="Comic Sans MS" panose="030F0702030302020204" pitchFamily="66" charset="0"/>
            </a:endParaRPr>
          </a:p>
          <a:p>
            <a:pPr lvl="0">
              <a:buFont typeface="Wingdings" panose="05000000000000000000" pitchFamily="2" charset="2"/>
              <a:buChar char="§"/>
            </a:pPr>
            <a:endParaRPr lang="en-GB" dirty="0" smtClean="0">
              <a:latin typeface="Comic Sans MS" panose="030F0702030302020204" pitchFamily="66" charset="0"/>
            </a:endParaRPr>
          </a:p>
          <a:p>
            <a:pPr lvl="0">
              <a:buFont typeface="Wingdings" panose="05000000000000000000" pitchFamily="2" charset="2"/>
              <a:buChar char="§"/>
            </a:pPr>
            <a:endParaRPr lang="en-GB" dirty="0" smtClean="0">
              <a:latin typeface="Comic Sans MS" panose="030F0702030302020204" pitchFamily="66" charset="0"/>
            </a:endParaRPr>
          </a:p>
          <a:p>
            <a:pPr marL="0" lvl="0" indent="0">
              <a:buNone/>
            </a:pPr>
            <a:endParaRPr lang="en-GB" dirty="0" smtClean="0">
              <a:latin typeface="Comic Sans MS" panose="030F0702030302020204" pitchFamily="66" charset="0"/>
            </a:endParaRPr>
          </a:p>
          <a:p>
            <a:pPr marL="0" lvl="0" indent="0">
              <a:buNone/>
            </a:pPr>
            <a:r>
              <a:rPr lang="en-GB" dirty="0">
                <a:latin typeface="Comic Sans MS" panose="030F0702030302020204" pitchFamily="66" charset="0"/>
              </a:rPr>
              <a:t> </a:t>
            </a:r>
            <a:r>
              <a:rPr lang="en-GB" dirty="0" smtClean="0">
                <a:latin typeface="Comic Sans MS" panose="030F0702030302020204" pitchFamily="66" charset="0"/>
              </a:rPr>
              <a:t>     </a:t>
            </a:r>
          </a:p>
          <a:p>
            <a:pPr marL="0" lvl="0" indent="0">
              <a:buNone/>
            </a:pPr>
            <a:endParaRPr lang="en-GB" dirty="0">
              <a:latin typeface="Comic Sans MS" panose="030F0702030302020204" pitchFamily="66" charset="0"/>
            </a:endParaRPr>
          </a:p>
          <a:p>
            <a:pPr marL="0" lvl="0" indent="0">
              <a:buNone/>
            </a:pPr>
            <a:endParaRPr lang="en-GB" dirty="0">
              <a:latin typeface="Comic Sans MS" panose="030F0702030302020204" pitchFamily="66" charset="0"/>
            </a:endParaRPr>
          </a:p>
          <a:p>
            <a:endParaRPr lang="en-GB" dirty="0"/>
          </a:p>
        </p:txBody>
      </p:sp>
      <p:sp>
        <p:nvSpPr>
          <p:cNvPr id="2" name="Title 1"/>
          <p:cNvSpPr>
            <a:spLocks noGrp="1"/>
          </p:cNvSpPr>
          <p:nvPr>
            <p:ph type="title"/>
          </p:nvPr>
        </p:nvSpPr>
        <p:spPr>
          <a:xfrm>
            <a:off x="755576" y="476672"/>
            <a:ext cx="7934398" cy="792088"/>
          </a:xfrm>
        </p:spPr>
        <p:txBody>
          <a:bodyPr>
            <a:normAutofit/>
          </a:bodyPr>
          <a:lstStyle/>
          <a:p>
            <a:pPr algn="ctr"/>
            <a:r>
              <a:rPr lang="en-GB" dirty="0" smtClean="0">
                <a:latin typeface="Comic Sans MS" panose="030F0702030302020204" pitchFamily="66" charset="0"/>
              </a:rPr>
              <a:t>Maths Warm-up</a:t>
            </a:r>
            <a:endParaRPr lang="en-GB"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6816410"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2197894"/>
            <a:ext cx="7416824" cy="2862322"/>
          </a:xfrm>
          <a:prstGeom prst="rect">
            <a:avLst/>
          </a:prstGeom>
        </p:spPr>
        <p:txBody>
          <a:bodyPr wrap="square">
            <a:spAutoFit/>
          </a:bodyPr>
          <a:lstStyle/>
          <a:p>
            <a:pPr lvl="0"/>
            <a:r>
              <a:rPr lang="en-GB" dirty="0" smtClean="0">
                <a:latin typeface="Comic Sans MS" panose="030F0702030302020204" pitchFamily="66" charset="0"/>
              </a:rPr>
              <a:t>Collect some random toys and objects from around the house.  Estimate how many there are.  Then count to check.  Was your estimating close?  What makes it easy to estimate, what makes it tricky?</a:t>
            </a:r>
          </a:p>
          <a:p>
            <a:pPr lvl="0"/>
            <a:endParaRPr lang="en-GB" dirty="0">
              <a:latin typeface="Comic Sans MS" panose="030F0702030302020204" pitchFamily="66" charset="0"/>
            </a:endParaRPr>
          </a:p>
          <a:p>
            <a:pPr lvl="0"/>
            <a:r>
              <a:rPr lang="en-GB" dirty="0" smtClean="0">
                <a:latin typeface="Comic Sans MS" panose="030F0702030302020204" pitchFamily="66" charset="0"/>
              </a:rPr>
              <a:t>Use Lego or other small toys/objects to practise sharing amounts into 2 equal groups.  You could use 2 pieces of paper to keep the groups together.    Count your objects to check you have the same on each side.   Challenge*  use larger amount of objects up to 30, can you share your objects into 3 or 4 equal groups?</a:t>
            </a:r>
            <a:endParaRPr lang="en-GB" dirty="0">
              <a:latin typeface="Comic Sans MS" panose="030F0702030302020204" pitchFamily="66" charset="0"/>
            </a:endParaRPr>
          </a:p>
        </p:txBody>
      </p:sp>
      <p:pic>
        <p:nvPicPr>
          <p:cNvPr id="6" name="Picture 5" descr="Free vector graphic: Blocks, Building, Brick, Plastic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5348248"/>
            <a:ext cx="1656185" cy="1262503"/>
          </a:xfrm>
          <a:prstGeom prst="rect">
            <a:avLst/>
          </a:prstGeom>
        </p:spPr>
      </p:pic>
      <p:pic>
        <p:nvPicPr>
          <p:cNvPr id="7" name="Picture 6" descr="New move to tackle IP crime, sort of ... - The IPKa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1881" y="5223415"/>
            <a:ext cx="1524000" cy="1387336"/>
          </a:xfrm>
          <a:prstGeom prst="rect">
            <a:avLst/>
          </a:prstGeom>
        </p:spPr>
      </p:pic>
      <p:pic>
        <p:nvPicPr>
          <p:cNvPr id="8" name="Picture 7" descr="Blogography × Color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4153" y="5068370"/>
            <a:ext cx="2165226" cy="1427609"/>
          </a:xfrm>
          <a:prstGeom prst="rect">
            <a:avLst/>
          </a:prstGeom>
        </p:spPr>
      </p:pic>
    </p:spTree>
    <p:extLst>
      <p:ext uri="{BB962C8B-B14F-4D97-AF65-F5344CB8AC3E}">
        <p14:creationId xmlns:p14="http://schemas.microsoft.com/office/powerpoint/2010/main" val="2354820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557</TotalTime>
  <Words>583</Words>
  <Application>Microsoft Office PowerPoint</Application>
  <PresentationFormat>On-screen Show (4:3)</PresentationFormat>
  <Paragraphs>129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Candara</vt:lpstr>
      <vt:lpstr>Comic Sans MS</vt:lpstr>
      <vt:lpstr>Symbol</vt:lpstr>
      <vt:lpstr>Wingdings</vt:lpstr>
      <vt:lpstr>Waveform</vt:lpstr>
      <vt:lpstr>Thursday 2nd April </vt:lpstr>
      <vt:lpstr>P.E with Joe</vt:lpstr>
      <vt:lpstr>Revison Tricky Words Block 2</vt:lpstr>
      <vt:lpstr>Tricky Word Dictation</vt:lpstr>
      <vt:lpstr>Super Sentence</vt:lpstr>
      <vt:lpstr>Story Time</vt:lpstr>
      <vt:lpstr>Maths Number Talks Remember – Number Talks are all about how you solve a task mentally. For this activity don’t use anything to help you , just your brains!</vt:lpstr>
      <vt:lpstr>Number Rhyme Time </vt:lpstr>
      <vt:lpstr>Maths Warm-up</vt:lpstr>
      <vt:lpstr>Maths Activites</vt:lpstr>
      <vt:lpstr>Maths Activities</vt:lpstr>
      <vt:lpstr>Art </vt:lpstr>
      <vt:lpstr>Bear Hunt</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Fiona MacKenzie-Washington</cp:lastModifiedBy>
  <cp:revision>55</cp:revision>
  <dcterms:created xsi:type="dcterms:W3CDTF">2020-03-21T18:06:53Z</dcterms:created>
  <dcterms:modified xsi:type="dcterms:W3CDTF">2020-03-31T13:23:08Z</dcterms:modified>
</cp:coreProperties>
</file>