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7" r:id="rId3"/>
    <p:sldId id="257" r:id="rId4"/>
    <p:sldId id="268" r:id="rId5"/>
    <p:sldId id="265" r:id="rId6"/>
    <p:sldId id="259" r:id="rId7"/>
    <p:sldId id="263" r:id="rId8"/>
    <p:sldId id="266" r:id="rId9"/>
    <p:sldId id="260" r:id="rId10"/>
    <p:sldId id="258" r:id="rId11"/>
    <p:sldId id="264"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50" d="100"/>
          <a:sy n="50" d="100"/>
        </p:scale>
        <p:origin x="-1956" y="-49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84A11A18-1726-453E-8DEE-D2AF19BF7972}" type="datetimeFigureOut">
              <a:rPr lang="en-GB" smtClean="0"/>
              <a:pPr/>
              <a:t>23/09/2016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1F06A55-CF66-4697-89D0-7828CCE899C3}" type="slidenum">
              <a:rPr lang="en-GB" smtClean="0"/>
              <a:pPr/>
              <a:t>‹#›</a:t>
            </a:fld>
            <a:endParaRPr lang="en-GB"/>
          </a:p>
        </p:txBody>
      </p:sp>
    </p:spTree>
    <p:extLst>
      <p:ext uri="{BB962C8B-B14F-4D97-AF65-F5344CB8AC3E}">
        <p14:creationId xmlns:p14="http://schemas.microsoft.com/office/powerpoint/2010/main" val="18968639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4A11A18-1726-453E-8DEE-D2AF19BF7972}" type="datetimeFigureOut">
              <a:rPr lang="en-GB" smtClean="0"/>
              <a:pPr/>
              <a:t>23/09/2016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1F06A55-CF66-4697-89D0-7828CCE899C3}" type="slidenum">
              <a:rPr lang="en-GB" smtClean="0"/>
              <a:pPr/>
              <a:t>‹#›</a:t>
            </a:fld>
            <a:endParaRPr lang="en-GB"/>
          </a:p>
        </p:txBody>
      </p:sp>
    </p:spTree>
    <p:extLst>
      <p:ext uri="{BB962C8B-B14F-4D97-AF65-F5344CB8AC3E}">
        <p14:creationId xmlns:p14="http://schemas.microsoft.com/office/powerpoint/2010/main" val="5495497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4A11A18-1726-453E-8DEE-D2AF19BF7972}" type="datetimeFigureOut">
              <a:rPr lang="en-GB" smtClean="0"/>
              <a:pPr/>
              <a:t>23/09/2016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1F06A55-CF66-4697-89D0-7828CCE899C3}" type="slidenum">
              <a:rPr lang="en-GB" smtClean="0"/>
              <a:pPr/>
              <a:t>‹#›</a:t>
            </a:fld>
            <a:endParaRPr lang="en-GB"/>
          </a:p>
        </p:txBody>
      </p:sp>
    </p:spTree>
    <p:extLst>
      <p:ext uri="{BB962C8B-B14F-4D97-AF65-F5344CB8AC3E}">
        <p14:creationId xmlns:p14="http://schemas.microsoft.com/office/powerpoint/2010/main" val="19542249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4A11A18-1726-453E-8DEE-D2AF19BF7972}" type="datetimeFigureOut">
              <a:rPr lang="en-GB" smtClean="0"/>
              <a:pPr/>
              <a:t>23/09/2016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1F06A55-CF66-4697-89D0-7828CCE899C3}" type="slidenum">
              <a:rPr lang="en-GB" smtClean="0"/>
              <a:pPr/>
              <a:t>‹#›</a:t>
            </a:fld>
            <a:endParaRPr lang="en-GB"/>
          </a:p>
        </p:txBody>
      </p:sp>
    </p:spTree>
    <p:extLst>
      <p:ext uri="{BB962C8B-B14F-4D97-AF65-F5344CB8AC3E}">
        <p14:creationId xmlns:p14="http://schemas.microsoft.com/office/powerpoint/2010/main" val="2893425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4A11A18-1726-453E-8DEE-D2AF19BF7972}" type="datetimeFigureOut">
              <a:rPr lang="en-GB" smtClean="0"/>
              <a:pPr/>
              <a:t>23/09/2016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1F06A55-CF66-4697-89D0-7828CCE899C3}" type="slidenum">
              <a:rPr lang="en-GB" smtClean="0"/>
              <a:pPr/>
              <a:t>‹#›</a:t>
            </a:fld>
            <a:endParaRPr lang="en-GB"/>
          </a:p>
        </p:txBody>
      </p:sp>
    </p:spTree>
    <p:extLst>
      <p:ext uri="{BB962C8B-B14F-4D97-AF65-F5344CB8AC3E}">
        <p14:creationId xmlns:p14="http://schemas.microsoft.com/office/powerpoint/2010/main" val="28220981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84A11A18-1726-453E-8DEE-D2AF19BF7972}" type="datetimeFigureOut">
              <a:rPr lang="en-GB" smtClean="0"/>
              <a:pPr/>
              <a:t>23/09/2016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1F06A55-CF66-4697-89D0-7828CCE899C3}" type="slidenum">
              <a:rPr lang="en-GB" smtClean="0"/>
              <a:pPr/>
              <a:t>‹#›</a:t>
            </a:fld>
            <a:endParaRPr lang="en-GB"/>
          </a:p>
        </p:txBody>
      </p:sp>
    </p:spTree>
    <p:extLst>
      <p:ext uri="{BB962C8B-B14F-4D97-AF65-F5344CB8AC3E}">
        <p14:creationId xmlns:p14="http://schemas.microsoft.com/office/powerpoint/2010/main" val="26625436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84A11A18-1726-453E-8DEE-D2AF19BF7972}" type="datetimeFigureOut">
              <a:rPr lang="en-GB" smtClean="0"/>
              <a:pPr/>
              <a:t>23/09/2016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1F06A55-CF66-4697-89D0-7828CCE899C3}" type="slidenum">
              <a:rPr lang="en-GB" smtClean="0"/>
              <a:pPr/>
              <a:t>‹#›</a:t>
            </a:fld>
            <a:endParaRPr lang="en-GB"/>
          </a:p>
        </p:txBody>
      </p:sp>
    </p:spTree>
    <p:extLst>
      <p:ext uri="{BB962C8B-B14F-4D97-AF65-F5344CB8AC3E}">
        <p14:creationId xmlns:p14="http://schemas.microsoft.com/office/powerpoint/2010/main" val="4390247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84A11A18-1726-453E-8DEE-D2AF19BF7972}" type="datetimeFigureOut">
              <a:rPr lang="en-GB" smtClean="0"/>
              <a:pPr/>
              <a:t>23/09/2016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1F06A55-CF66-4697-89D0-7828CCE899C3}" type="slidenum">
              <a:rPr lang="en-GB" smtClean="0"/>
              <a:pPr/>
              <a:t>‹#›</a:t>
            </a:fld>
            <a:endParaRPr lang="en-GB"/>
          </a:p>
        </p:txBody>
      </p:sp>
    </p:spTree>
    <p:extLst>
      <p:ext uri="{BB962C8B-B14F-4D97-AF65-F5344CB8AC3E}">
        <p14:creationId xmlns:p14="http://schemas.microsoft.com/office/powerpoint/2010/main" val="31774728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A11A18-1726-453E-8DEE-D2AF19BF7972}" type="datetimeFigureOut">
              <a:rPr lang="en-GB" smtClean="0"/>
              <a:pPr/>
              <a:t>23/09/2016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1F06A55-CF66-4697-89D0-7828CCE899C3}" type="slidenum">
              <a:rPr lang="en-GB" smtClean="0"/>
              <a:pPr/>
              <a:t>‹#›</a:t>
            </a:fld>
            <a:endParaRPr lang="en-GB"/>
          </a:p>
        </p:txBody>
      </p:sp>
    </p:spTree>
    <p:extLst>
      <p:ext uri="{BB962C8B-B14F-4D97-AF65-F5344CB8AC3E}">
        <p14:creationId xmlns:p14="http://schemas.microsoft.com/office/powerpoint/2010/main" val="36312483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A11A18-1726-453E-8DEE-D2AF19BF7972}" type="datetimeFigureOut">
              <a:rPr lang="en-GB" smtClean="0"/>
              <a:pPr/>
              <a:t>23/09/2016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1F06A55-CF66-4697-89D0-7828CCE899C3}" type="slidenum">
              <a:rPr lang="en-GB" smtClean="0"/>
              <a:pPr/>
              <a:t>‹#›</a:t>
            </a:fld>
            <a:endParaRPr lang="en-GB"/>
          </a:p>
        </p:txBody>
      </p:sp>
    </p:spTree>
    <p:extLst>
      <p:ext uri="{BB962C8B-B14F-4D97-AF65-F5344CB8AC3E}">
        <p14:creationId xmlns:p14="http://schemas.microsoft.com/office/powerpoint/2010/main" val="18628242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A11A18-1726-453E-8DEE-D2AF19BF7972}" type="datetimeFigureOut">
              <a:rPr lang="en-GB" smtClean="0"/>
              <a:pPr/>
              <a:t>23/09/2016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1F06A55-CF66-4697-89D0-7828CCE899C3}" type="slidenum">
              <a:rPr lang="en-GB" smtClean="0"/>
              <a:pPr/>
              <a:t>‹#›</a:t>
            </a:fld>
            <a:endParaRPr lang="en-GB"/>
          </a:p>
        </p:txBody>
      </p:sp>
    </p:spTree>
    <p:extLst>
      <p:ext uri="{BB962C8B-B14F-4D97-AF65-F5344CB8AC3E}">
        <p14:creationId xmlns:p14="http://schemas.microsoft.com/office/powerpoint/2010/main" val="4959898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A11A18-1726-453E-8DEE-D2AF19BF7972}" type="datetimeFigureOut">
              <a:rPr lang="en-GB" smtClean="0"/>
              <a:pPr/>
              <a:t>23/09/2016</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F06A55-CF66-4697-89D0-7828CCE899C3}" type="slidenum">
              <a:rPr lang="en-GB" smtClean="0"/>
              <a:pPr/>
              <a:t>‹#›</a:t>
            </a:fld>
            <a:endParaRPr lang="en-GB"/>
          </a:p>
        </p:txBody>
      </p:sp>
    </p:spTree>
    <p:extLst>
      <p:ext uri="{BB962C8B-B14F-4D97-AF65-F5344CB8AC3E}">
        <p14:creationId xmlns:p14="http://schemas.microsoft.com/office/powerpoint/2010/main" val="19203848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image" Target="../media/image8.jpeg"/><Relationship Id="rId1" Type="http://schemas.openxmlformats.org/officeDocument/2006/relationships/slideLayout" Target="../slideLayouts/slideLayout1.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xml"/><Relationship Id="rId4" Type="http://schemas.openxmlformats.org/officeDocument/2006/relationships/image" Target="../media/image18.jpeg"/></Relationships>
</file>

<file path=ppt/slides/_rels/slide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23728" y="1412776"/>
            <a:ext cx="4824536" cy="5016758"/>
          </a:xfrm>
          <a:prstGeom prst="rect">
            <a:avLst/>
          </a:prstGeom>
          <a:noFill/>
        </p:spPr>
        <p:txBody>
          <a:bodyPr wrap="square" lIns="91440" tIns="45720" rIns="91440" bIns="45720">
            <a:spAutoFit/>
          </a:bodyPr>
          <a:lstStyle/>
          <a:p>
            <a:pPr algn="ctr"/>
            <a:r>
              <a:rPr lang="en-US" sz="8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SassoonCRInfant" panose="02010503020300020003" pitchFamily="2" charset="0"/>
              </a:rPr>
              <a:t>Welcome to</a:t>
            </a:r>
          </a:p>
          <a:p>
            <a:pPr algn="ctr"/>
            <a:r>
              <a:rPr lang="en-US" sz="8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SassoonCRInfant" panose="02010503020300020003" pitchFamily="2" charset="0"/>
              </a:rPr>
              <a:t>Kirkhill</a:t>
            </a:r>
            <a:r>
              <a:rPr lang="en-US" sz="8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SassoonCRInfant" panose="02010503020300020003" pitchFamily="2" charset="0"/>
              </a:rPr>
              <a:t> Chatter 1</a:t>
            </a:r>
            <a:endParaRPr lang="en-US" sz="80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SassoonCRInfant" panose="02010503020300020003" pitchFamily="2" charset="0"/>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08304" y="476672"/>
            <a:ext cx="1271475" cy="1440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568648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199054" y="4089926"/>
            <a:ext cx="2939819" cy="2204864"/>
          </a:xfrm>
          <a:prstGeom prst="rect">
            <a:avLst/>
          </a:prstGeom>
        </p:spPr>
      </p:pic>
      <p:sp>
        <p:nvSpPr>
          <p:cNvPr id="3" name="Oval Callout 2"/>
          <p:cNvSpPr/>
          <p:nvPr/>
        </p:nvSpPr>
        <p:spPr>
          <a:xfrm>
            <a:off x="1002578" y="188640"/>
            <a:ext cx="7889902" cy="4653135"/>
          </a:xfrm>
          <a:prstGeom prst="wedgeEllipseCallout">
            <a:avLst>
              <a:gd name="adj1" fmla="val -40884"/>
              <a:gd name="adj2" fmla="val 6245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179512" y="3284984"/>
            <a:ext cx="6129153" cy="646331"/>
          </a:xfrm>
          <a:prstGeom prst="rect">
            <a:avLst/>
          </a:prstGeom>
        </p:spPr>
        <p:txBody>
          <a:bodyPr wrap="square">
            <a:spAutoFit/>
          </a:bodyPr>
          <a:lstStyle/>
          <a:p>
            <a:endParaRPr lang="en-GB" dirty="0"/>
          </a:p>
          <a:p>
            <a:endParaRPr lang="en-GB" dirty="0"/>
          </a:p>
        </p:txBody>
      </p:sp>
      <p:sp>
        <p:nvSpPr>
          <p:cNvPr id="8" name="TextBox 7"/>
          <p:cNvSpPr txBox="1"/>
          <p:nvPr/>
        </p:nvSpPr>
        <p:spPr>
          <a:xfrm>
            <a:off x="1538567" y="683533"/>
            <a:ext cx="6696744" cy="3539430"/>
          </a:xfrm>
          <a:prstGeom prst="rect">
            <a:avLst/>
          </a:prstGeom>
          <a:noFill/>
        </p:spPr>
        <p:txBody>
          <a:bodyPr wrap="square" rtlCol="0">
            <a:spAutoFit/>
          </a:bodyPr>
          <a:lstStyle/>
          <a:p>
            <a:pPr algn="ctr"/>
            <a:r>
              <a:rPr lang="en-GB" sz="2800" dirty="0" smtClean="0"/>
              <a:t>Thanks for taking part in KC1.  </a:t>
            </a:r>
          </a:p>
          <a:p>
            <a:pPr algn="ctr"/>
            <a:endParaRPr lang="en-GB" sz="2800" dirty="0"/>
          </a:p>
          <a:p>
            <a:pPr algn="ctr"/>
            <a:r>
              <a:rPr lang="en-GB" sz="2800" dirty="0" smtClean="0"/>
              <a:t>We will gather the information from KC1 and provide you with a brief summary of the findings on the feedback page (next slide).</a:t>
            </a:r>
          </a:p>
          <a:p>
            <a:pPr algn="ctr"/>
            <a:endParaRPr lang="en-GB" sz="2800" dirty="0"/>
          </a:p>
          <a:p>
            <a:pPr algn="ctr"/>
            <a:r>
              <a:rPr lang="en-GB" sz="2800" dirty="0" smtClean="0"/>
              <a:t>The House Team will email your class to let you know when we have done this.</a:t>
            </a:r>
          </a:p>
        </p:txBody>
      </p:sp>
    </p:spTree>
    <p:extLst>
      <p:ext uri="{BB962C8B-B14F-4D97-AF65-F5344CB8AC3E}">
        <p14:creationId xmlns:p14="http://schemas.microsoft.com/office/powerpoint/2010/main" val="41106379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63225" y="2967335"/>
            <a:ext cx="4417556" cy="923330"/>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Feedback Page</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8864874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3493864" y="860696"/>
            <a:ext cx="2559147" cy="2873126"/>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112" y="803308"/>
            <a:ext cx="2584450" cy="290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ectangle 12"/>
          <p:cNvSpPr/>
          <p:nvPr/>
        </p:nvSpPr>
        <p:spPr>
          <a:xfrm>
            <a:off x="6368477" y="832132"/>
            <a:ext cx="2577579" cy="2873126"/>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2" name="Rectangle 11"/>
          <p:cNvSpPr/>
          <p:nvPr/>
        </p:nvSpPr>
        <p:spPr>
          <a:xfrm>
            <a:off x="478983" y="3803686"/>
            <a:ext cx="2577579" cy="288694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3528471" y="3827735"/>
            <a:ext cx="2577579" cy="2849077"/>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1475656" y="188640"/>
            <a:ext cx="5976664" cy="707886"/>
          </a:xfrm>
          <a:prstGeom prst="rect">
            <a:avLst/>
          </a:prstGeom>
          <a:noFill/>
        </p:spPr>
        <p:txBody>
          <a:bodyPr wrap="square" lIns="91440" tIns="45720" rIns="91440" bIns="45720">
            <a:spAutoFit/>
          </a:bodyPr>
          <a:lstStyle/>
          <a:p>
            <a:pPr algn="ctr"/>
            <a:r>
              <a:rPr lang="en-US" sz="4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SassoonCRInfant" panose="02010503020300020003" pitchFamily="2" charset="0"/>
              </a:rPr>
              <a:t>We are the House Team</a:t>
            </a:r>
            <a:endParaRPr lang="en-US" sz="40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SassoonCRInfant" panose="02010503020300020003" pitchFamily="2" charset="0"/>
            </a:endParaRPr>
          </a:p>
        </p:txBody>
      </p:sp>
      <p:sp>
        <p:nvSpPr>
          <p:cNvPr id="5" name="TextBox 4"/>
          <p:cNvSpPr txBox="1"/>
          <p:nvPr/>
        </p:nvSpPr>
        <p:spPr>
          <a:xfrm>
            <a:off x="876557" y="5852270"/>
            <a:ext cx="1806007" cy="923330"/>
          </a:xfrm>
          <a:prstGeom prst="rect">
            <a:avLst/>
          </a:prstGeom>
          <a:noFill/>
        </p:spPr>
        <p:txBody>
          <a:bodyPr wrap="none" rtlCol="0">
            <a:spAutoFit/>
          </a:bodyPr>
          <a:lstStyle/>
          <a:p>
            <a:pPr algn="ctr"/>
            <a:r>
              <a:rPr lang="en-GB" dirty="0" smtClean="0"/>
              <a:t>Emma</a:t>
            </a:r>
          </a:p>
          <a:p>
            <a:pPr algn="ctr"/>
            <a:r>
              <a:rPr lang="en-GB" dirty="0" smtClean="0"/>
              <a:t>Depute Head Girl</a:t>
            </a:r>
          </a:p>
          <a:p>
            <a:endParaRPr lang="en-GB" dirty="0"/>
          </a:p>
        </p:txBody>
      </p:sp>
      <p:sp>
        <p:nvSpPr>
          <p:cNvPr id="6" name="TextBox 5"/>
          <p:cNvSpPr txBox="1"/>
          <p:nvPr/>
        </p:nvSpPr>
        <p:spPr>
          <a:xfrm>
            <a:off x="6785501" y="3072195"/>
            <a:ext cx="1824025" cy="646331"/>
          </a:xfrm>
          <a:prstGeom prst="rect">
            <a:avLst/>
          </a:prstGeom>
          <a:noFill/>
        </p:spPr>
        <p:txBody>
          <a:bodyPr wrap="none" rtlCol="0">
            <a:spAutoFit/>
          </a:bodyPr>
          <a:lstStyle/>
          <a:p>
            <a:pPr algn="ctr"/>
            <a:r>
              <a:rPr lang="en-GB" dirty="0" smtClean="0"/>
              <a:t>Callum</a:t>
            </a:r>
          </a:p>
          <a:p>
            <a:pPr algn="ctr"/>
            <a:r>
              <a:rPr lang="en-GB" dirty="0" smtClean="0"/>
              <a:t>Depute Head Boy</a:t>
            </a:r>
            <a:endParaRPr lang="en-GB" dirty="0"/>
          </a:p>
        </p:txBody>
      </p:sp>
      <p:sp>
        <p:nvSpPr>
          <p:cNvPr id="7" name="TextBox 6"/>
          <p:cNvSpPr txBox="1"/>
          <p:nvPr/>
        </p:nvSpPr>
        <p:spPr>
          <a:xfrm>
            <a:off x="4241392" y="3143539"/>
            <a:ext cx="1061509" cy="646331"/>
          </a:xfrm>
          <a:prstGeom prst="rect">
            <a:avLst/>
          </a:prstGeom>
          <a:noFill/>
        </p:spPr>
        <p:txBody>
          <a:bodyPr wrap="none" rtlCol="0">
            <a:spAutoFit/>
          </a:bodyPr>
          <a:lstStyle/>
          <a:p>
            <a:pPr algn="ctr"/>
            <a:r>
              <a:rPr lang="en-GB" dirty="0" smtClean="0"/>
              <a:t>Lauren</a:t>
            </a:r>
          </a:p>
          <a:p>
            <a:pPr algn="ctr"/>
            <a:r>
              <a:rPr lang="en-GB" dirty="0" smtClean="0"/>
              <a:t>Head Girl</a:t>
            </a:r>
            <a:endParaRPr lang="en-GB" dirty="0"/>
          </a:p>
        </p:txBody>
      </p:sp>
      <p:sp>
        <p:nvSpPr>
          <p:cNvPr id="9" name="TextBox 8"/>
          <p:cNvSpPr txBox="1"/>
          <p:nvPr/>
        </p:nvSpPr>
        <p:spPr>
          <a:xfrm>
            <a:off x="4095839" y="5992616"/>
            <a:ext cx="1495667" cy="646331"/>
          </a:xfrm>
          <a:prstGeom prst="rect">
            <a:avLst/>
          </a:prstGeom>
          <a:noFill/>
        </p:spPr>
        <p:txBody>
          <a:bodyPr wrap="none" rtlCol="0">
            <a:spAutoFit/>
          </a:bodyPr>
          <a:lstStyle/>
          <a:p>
            <a:pPr algn="ctr"/>
            <a:r>
              <a:rPr lang="en-GB" dirty="0" smtClean="0"/>
              <a:t>Ryan</a:t>
            </a:r>
          </a:p>
          <a:p>
            <a:pPr algn="ctr"/>
            <a:r>
              <a:rPr lang="en-GB" dirty="0" smtClean="0"/>
              <a:t>House Master</a:t>
            </a:r>
          </a:p>
        </p:txBody>
      </p:sp>
      <p:sp>
        <p:nvSpPr>
          <p:cNvPr id="16" name="TextBox 15"/>
          <p:cNvSpPr txBox="1"/>
          <p:nvPr/>
        </p:nvSpPr>
        <p:spPr>
          <a:xfrm>
            <a:off x="1224574" y="2961818"/>
            <a:ext cx="1079526" cy="646331"/>
          </a:xfrm>
          <a:prstGeom prst="rect">
            <a:avLst/>
          </a:prstGeom>
          <a:solidFill>
            <a:schemeClr val="bg1"/>
          </a:solidFill>
        </p:spPr>
        <p:txBody>
          <a:bodyPr wrap="none" rtlCol="0">
            <a:spAutoFit/>
          </a:bodyPr>
          <a:lstStyle/>
          <a:p>
            <a:pPr algn="ctr"/>
            <a:r>
              <a:rPr lang="en-GB" dirty="0" smtClean="0"/>
              <a:t>Ewan</a:t>
            </a:r>
          </a:p>
          <a:p>
            <a:pPr algn="ctr"/>
            <a:r>
              <a:rPr lang="en-GB" dirty="0" smtClean="0"/>
              <a:t>Head Boy</a:t>
            </a:r>
            <a:endParaRPr lang="en-GB" dirty="0"/>
          </a:p>
        </p:txBody>
      </p:sp>
      <p:sp>
        <p:nvSpPr>
          <p:cNvPr id="17" name="TextBox 16"/>
          <p:cNvSpPr txBox="1"/>
          <p:nvPr/>
        </p:nvSpPr>
        <p:spPr>
          <a:xfrm>
            <a:off x="4312918" y="2961818"/>
            <a:ext cx="1061509" cy="646331"/>
          </a:xfrm>
          <a:prstGeom prst="rect">
            <a:avLst/>
          </a:prstGeom>
          <a:solidFill>
            <a:schemeClr val="bg1"/>
          </a:solidFill>
        </p:spPr>
        <p:txBody>
          <a:bodyPr wrap="none" rtlCol="0">
            <a:spAutoFit/>
          </a:bodyPr>
          <a:lstStyle/>
          <a:p>
            <a:pPr algn="ctr"/>
            <a:r>
              <a:rPr lang="en-GB" dirty="0" smtClean="0"/>
              <a:t>Evie</a:t>
            </a:r>
          </a:p>
          <a:p>
            <a:pPr algn="ctr"/>
            <a:r>
              <a:rPr lang="en-GB" dirty="0" smtClean="0"/>
              <a:t>Head Girl</a:t>
            </a:r>
            <a:endParaRPr lang="en-GB" dirty="0"/>
          </a:p>
        </p:txBody>
      </p:sp>
      <p:sp>
        <p:nvSpPr>
          <p:cNvPr id="18" name="TextBox 17"/>
          <p:cNvSpPr txBox="1"/>
          <p:nvPr/>
        </p:nvSpPr>
        <p:spPr>
          <a:xfrm>
            <a:off x="6754263" y="2961817"/>
            <a:ext cx="1806007" cy="646331"/>
          </a:xfrm>
          <a:prstGeom prst="rect">
            <a:avLst/>
          </a:prstGeom>
          <a:solidFill>
            <a:schemeClr val="bg1"/>
          </a:solidFill>
        </p:spPr>
        <p:txBody>
          <a:bodyPr wrap="none" rtlCol="0">
            <a:spAutoFit/>
          </a:bodyPr>
          <a:lstStyle/>
          <a:p>
            <a:pPr algn="ctr"/>
            <a:r>
              <a:rPr lang="en-GB" dirty="0" smtClean="0"/>
              <a:t>Emma</a:t>
            </a:r>
          </a:p>
          <a:p>
            <a:pPr algn="ctr"/>
            <a:r>
              <a:rPr lang="en-GB" dirty="0" smtClean="0"/>
              <a:t>Depute Head Girl</a:t>
            </a:r>
            <a:endParaRPr lang="en-GB" dirty="0"/>
          </a:p>
        </p:txBody>
      </p:sp>
      <p:sp>
        <p:nvSpPr>
          <p:cNvPr id="19" name="TextBox 18"/>
          <p:cNvSpPr txBox="1"/>
          <p:nvPr/>
        </p:nvSpPr>
        <p:spPr>
          <a:xfrm>
            <a:off x="855760" y="5857960"/>
            <a:ext cx="1824025" cy="646331"/>
          </a:xfrm>
          <a:prstGeom prst="rect">
            <a:avLst/>
          </a:prstGeom>
          <a:solidFill>
            <a:schemeClr val="bg1"/>
          </a:solidFill>
        </p:spPr>
        <p:txBody>
          <a:bodyPr wrap="none" rtlCol="0">
            <a:spAutoFit/>
          </a:bodyPr>
          <a:lstStyle/>
          <a:p>
            <a:pPr algn="ctr"/>
            <a:r>
              <a:rPr lang="en-GB" dirty="0" smtClean="0"/>
              <a:t>Calum</a:t>
            </a:r>
            <a:endParaRPr lang="en-GB" dirty="0" smtClean="0"/>
          </a:p>
          <a:p>
            <a:pPr algn="ctr"/>
            <a:r>
              <a:rPr lang="en-GB" dirty="0" smtClean="0"/>
              <a:t>Depute Head Boy</a:t>
            </a:r>
            <a:endParaRPr lang="en-GB"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8215" y="860696"/>
            <a:ext cx="1552244" cy="2069659"/>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41138" y="896526"/>
            <a:ext cx="1552244" cy="2009185"/>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11451" y="874951"/>
            <a:ext cx="1491630" cy="1988840"/>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63485" y="3886618"/>
            <a:ext cx="1650047" cy="1922621"/>
          </a:xfrm>
          <a:prstGeom prst="rect">
            <a:avLst/>
          </a:prstGeom>
        </p:spPr>
      </p:pic>
      <p:pic>
        <p:nvPicPr>
          <p:cNvPr id="20" name="Picture 1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095839" y="3922957"/>
            <a:ext cx="1552244" cy="2069659"/>
          </a:xfrm>
          <a:prstGeom prst="rect">
            <a:avLst/>
          </a:prstGeom>
        </p:spPr>
      </p:pic>
    </p:spTree>
    <p:extLst>
      <p:ext uri="{BB962C8B-B14F-4D97-AF65-F5344CB8AC3E}">
        <p14:creationId xmlns:p14="http://schemas.microsoft.com/office/powerpoint/2010/main" val="42352601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3554883" y="797289"/>
            <a:ext cx="2577579" cy="287312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a:off x="478983" y="3803686"/>
            <a:ext cx="2577579" cy="2886941"/>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3528471" y="3827735"/>
            <a:ext cx="2577579" cy="2849077"/>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6386909" y="3789870"/>
            <a:ext cx="2577579" cy="287949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1475656" y="188640"/>
            <a:ext cx="5976664" cy="707886"/>
          </a:xfrm>
          <a:prstGeom prst="rect">
            <a:avLst/>
          </a:prstGeom>
          <a:noFill/>
        </p:spPr>
        <p:txBody>
          <a:bodyPr wrap="square" lIns="91440" tIns="45720" rIns="91440" bIns="45720">
            <a:spAutoFit/>
          </a:bodyPr>
          <a:lstStyle/>
          <a:p>
            <a:pPr algn="ctr"/>
            <a:r>
              <a:rPr lang="en-US" sz="4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SassoonCRInfant" panose="02010503020300020003" pitchFamily="2" charset="0"/>
              </a:rPr>
              <a:t>We are the House Team</a:t>
            </a:r>
            <a:endParaRPr lang="en-US" sz="40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SassoonCRInfant" panose="02010503020300020003" pitchFamily="2" charset="0"/>
            </a:endParaRPr>
          </a:p>
        </p:txBody>
      </p:sp>
      <p:sp>
        <p:nvSpPr>
          <p:cNvPr id="3" name="TextBox 2"/>
          <p:cNvSpPr txBox="1"/>
          <p:nvPr/>
        </p:nvSpPr>
        <p:spPr>
          <a:xfrm>
            <a:off x="6550780" y="5894904"/>
            <a:ext cx="2212978" cy="646331"/>
          </a:xfrm>
          <a:prstGeom prst="rect">
            <a:avLst/>
          </a:prstGeom>
          <a:noFill/>
        </p:spPr>
        <p:txBody>
          <a:bodyPr wrap="none" rtlCol="0">
            <a:spAutoFit/>
          </a:bodyPr>
          <a:lstStyle/>
          <a:p>
            <a:pPr algn="ctr"/>
            <a:r>
              <a:rPr lang="en-GB" dirty="0" smtClean="0"/>
              <a:t>Emily</a:t>
            </a:r>
          </a:p>
          <a:p>
            <a:pPr algn="ctr"/>
            <a:r>
              <a:rPr lang="en-GB" dirty="0" err="1" smtClean="0"/>
              <a:t>Cardross</a:t>
            </a:r>
            <a:r>
              <a:rPr lang="en-GB" dirty="0" smtClean="0"/>
              <a:t> </a:t>
            </a:r>
            <a:r>
              <a:rPr lang="en-GB" dirty="0" smtClean="0"/>
              <a:t>Vice Captain</a:t>
            </a:r>
            <a:endParaRPr lang="en-GB" dirty="0"/>
          </a:p>
        </p:txBody>
      </p:sp>
      <p:sp>
        <p:nvSpPr>
          <p:cNvPr id="5" name="TextBox 4"/>
          <p:cNvSpPr txBox="1"/>
          <p:nvPr/>
        </p:nvSpPr>
        <p:spPr>
          <a:xfrm>
            <a:off x="379500" y="5661591"/>
            <a:ext cx="2800126" cy="1200329"/>
          </a:xfrm>
          <a:prstGeom prst="rect">
            <a:avLst/>
          </a:prstGeom>
          <a:noFill/>
        </p:spPr>
        <p:txBody>
          <a:bodyPr wrap="none" rtlCol="0">
            <a:spAutoFit/>
          </a:bodyPr>
          <a:lstStyle/>
          <a:p>
            <a:pPr algn="ctr"/>
            <a:endParaRPr lang="en-GB" dirty="0" smtClean="0"/>
          </a:p>
          <a:p>
            <a:pPr algn="ctr"/>
            <a:r>
              <a:rPr lang="en-GB" dirty="0" smtClean="0"/>
              <a:t>Caitlin</a:t>
            </a:r>
          </a:p>
          <a:p>
            <a:pPr algn="ctr"/>
            <a:r>
              <a:rPr lang="en-GB" dirty="0" err="1" smtClean="0"/>
              <a:t>Strathbrock</a:t>
            </a:r>
            <a:r>
              <a:rPr lang="en-GB" dirty="0" smtClean="0"/>
              <a:t> </a:t>
            </a:r>
            <a:r>
              <a:rPr lang="en-GB" dirty="0" smtClean="0"/>
              <a:t>Vice Captain</a:t>
            </a:r>
          </a:p>
          <a:p>
            <a:endParaRPr lang="en-GB" dirty="0"/>
          </a:p>
        </p:txBody>
      </p:sp>
      <p:sp>
        <p:nvSpPr>
          <p:cNvPr id="6" name="TextBox 5"/>
          <p:cNvSpPr txBox="1"/>
          <p:nvPr/>
        </p:nvSpPr>
        <p:spPr>
          <a:xfrm>
            <a:off x="867547" y="2852936"/>
            <a:ext cx="1824025" cy="646331"/>
          </a:xfrm>
          <a:prstGeom prst="rect">
            <a:avLst/>
          </a:prstGeom>
          <a:noFill/>
        </p:spPr>
        <p:txBody>
          <a:bodyPr wrap="none" rtlCol="0">
            <a:spAutoFit/>
          </a:bodyPr>
          <a:lstStyle/>
          <a:p>
            <a:pPr algn="ctr"/>
            <a:r>
              <a:rPr lang="en-GB" dirty="0" smtClean="0"/>
              <a:t>Callum</a:t>
            </a:r>
          </a:p>
          <a:p>
            <a:pPr algn="ctr"/>
            <a:r>
              <a:rPr lang="en-GB" dirty="0" smtClean="0"/>
              <a:t>Depute Head Boy</a:t>
            </a:r>
            <a:endParaRPr lang="en-GB" dirty="0"/>
          </a:p>
        </p:txBody>
      </p:sp>
      <p:sp>
        <p:nvSpPr>
          <p:cNvPr id="9" name="TextBox 8"/>
          <p:cNvSpPr txBox="1"/>
          <p:nvPr/>
        </p:nvSpPr>
        <p:spPr>
          <a:xfrm>
            <a:off x="3639403" y="5992616"/>
            <a:ext cx="2408543" cy="646331"/>
          </a:xfrm>
          <a:prstGeom prst="rect">
            <a:avLst/>
          </a:prstGeom>
          <a:noFill/>
        </p:spPr>
        <p:txBody>
          <a:bodyPr wrap="none" rtlCol="0">
            <a:spAutoFit/>
          </a:bodyPr>
          <a:lstStyle/>
          <a:p>
            <a:pPr algn="ctr"/>
            <a:r>
              <a:rPr lang="en-GB" dirty="0" smtClean="0"/>
              <a:t>Holly</a:t>
            </a:r>
          </a:p>
          <a:p>
            <a:pPr algn="ctr"/>
            <a:r>
              <a:rPr lang="en-GB" dirty="0" err="1" smtClean="0"/>
              <a:t>Cardross</a:t>
            </a:r>
            <a:r>
              <a:rPr lang="en-GB" dirty="0" smtClean="0"/>
              <a:t> </a:t>
            </a:r>
            <a:r>
              <a:rPr lang="en-GB" dirty="0" smtClean="0"/>
              <a:t>House Captain</a:t>
            </a:r>
            <a:endParaRPr lang="en-GB" dirty="0"/>
          </a:p>
        </p:txBody>
      </p:sp>
      <p:sp>
        <p:nvSpPr>
          <p:cNvPr id="22" name="Rectangle 21"/>
          <p:cNvSpPr/>
          <p:nvPr/>
        </p:nvSpPr>
        <p:spPr>
          <a:xfrm>
            <a:off x="478982" y="797289"/>
            <a:ext cx="2577579" cy="287312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p:cNvSpPr txBox="1"/>
          <p:nvPr/>
        </p:nvSpPr>
        <p:spPr>
          <a:xfrm>
            <a:off x="611560" y="2996952"/>
            <a:ext cx="2304255" cy="646331"/>
          </a:xfrm>
          <a:prstGeom prst="rect">
            <a:avLst/>
          </a:prstGeom>
          <a:noFill/>
        </p:spPr>
        <p:txBody>
          <a:bodyPr wrap="square" rtlCol="0">
            <a:spAutoFit/>
          </a:bodyPr>
          <a:lstStyle/>
          <a:p>
            <a:r>
              <a:rPr lang="en-GB" dirty="0" smtClean="0"/>
              <a:t>Kelsey </a:t>
            </a:r>
          </a:p>
          <a:p>
            <a:pPr algn="ctr"/>
            <a:r>
              <a:rPr lang="en-GB" dirty="0" smtClean="0"/>
              <a:t>Buchan House Captain</a:t>
            </a:r>
            <a:endParaRPr lang="en-GB" dirty="0"/>
          </a:p>
        </p:txBody>
      </p:sp>
      <p:sp>
        <p:nvSpPr>
          <p:cNvPr id="18" name="TextBox 17"/>
          <p:cNvSpPr txBox="1"/>
          <p:nvPr/>
        </p:nvSpPr>
        <p:spPr>
          <a:xfrm>
            <a:off x="3639401" y="2976059"/>
            <a:ext cx="2408544" cy="646331"/>
          </a:xfrm>
          <a:prstGeom prst="rect">
            <a:avLst/>
          </a:prstGeom>
          <a:noFill/>
        </p:spPr>
        <p:txBody>
          <a:bodyPr wrap="square" rtlCol="0">
            <a:spAutoFit/>
          </a:bodyPr>
          <a:lstStyle/>
          <a:p>
            <a:pPr algn="ctr"/>
            <a:r>
              <a:rPr lang="en-GB" dirty="0" smtClean="0"/>
              <a:t>Emma Buchan </a:t>
            </a:r>
            <a:r>
              <a:rPr lang="en-GB" dirty="0" smtClean="0"/>
              <a:t>Vice Captain</a:t>
            </a:r>
            <a:endParaRPr lang="en-GB" dirty="0"/>
          </a:p>
        </p:txBody>
      </p:sp>
      <p:sp>
        <p:nvSpPr>
          <p:cNvPr id="26" name="Rectangle 25"/>
          <p:cNvSpPr/>
          <p:nvPr/>
        </p:nvSpPr>
        <p:spPr>
          <a:xfrm>
            <a:off x="6398174" y="816275"/>
            <a:ext cx="2577579" cy="2886941"/>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p:cNvSpPr txBox="1"/>
          <p:nvPr/>
        </p:nvSpPr>
        <p:spPr>
          <a:xfrm>
            <a:off x="6876256" y="2747888"/>
            <a:ext cx="1728192" cy="923330"/>
          </a:xfrm>
          <a:prstGeom prst="rect">
            <a:avLst/>
          </a:prstGeom>
          <a:noFill/>
        </p:spPr>
        <p:txBody>
          <a:bodyPr wrap="square" rtlCol="0">
            <a:spAutoFit/>
          </a:bodyPr>
          <a:lstStyle/>
          <a:p>
            <a:r>
              <a:rPr lang="en-GB" dirty="0" err="1" smtClean="0"/>
              <a:t>Declyn</a:t>
            </a:r>
            <a:endParaRPr lang="en-GB" dirty="0" smtClean="0"/>
          </a:p>
          <a:p>
            <a:r>
              <a:rPr lang="en-GB" dirty="0" err="1" smtClean="0"/>
              <a:t>Strathbrock</a:t>
            </a:r>
            <a:r>
              <a:rPr lang="en-GB" dirty="0" smtClean="0"/>
              <a:t> </a:t>
            </a:r>
            <a:r>
              <a:rPr lang="en-GB" dirty="0" smtClean="0"/>
              <a:t>House Captain</a:t>
            </a:r>
            <a:endParaRPr lang="en-GB"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1957" y="896526"/>
            <a:ext cx="1491630" cy="1988840"/>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60490" y="1006504"/>
            <a:ext cx="1491630" cy="1988840"/>
          </a:xfrm>
          <a:prstGeom prst="rect">
            <a:avLst/>
          </a:prstGeom>
        </p:spPr>
      </p:pic>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41148" y="881217"/>
            <a:ext cx="1491630" cy="1866671"/>
          </a:xfrm>
          <a:prstGeom prst="rect">
            <a:avLst/>
          </a:prstGeom>
        </p:spPr>
      </p:pic>
      <p:pic>
        <p:nvPicPr>
          <p:cNvPr id="17" name="Pictur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00281" y="4003776"/>
            <a:ext cx="1491630" cy="1988840"/>
          </a:xfrm>
          <a:prstGeom prst="rect">
            <a:avLst/>
          </a:prstGeom>
        </p:spPr>
      </p:pic>
      <p:pic>
        <p:nvPicPr>
          <p:cNvPr id="20" name="Picture 1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5400000">
            <a:off x="3822841" y="4196784"/>
            <a:ext cx="1988838" cy="1602826"/>
          </a:xfrm>
          <a:prstGeom prst="rect">
            <a:avLst/>
          </a:prstGeom>
        </p:spPr>
      </p:pic>
      <p:pic>
        <p:nvPicPr>
          <p:cNvPr id="21" name="Picture 2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941148" y="3890755"/>
            <a:ext cx="1491630" cy="1988840"/>
          </a:xfrm>
          <a:prstGeom prst="rect">
            <a:avLst/>
          </a:prstGeom>
        </p:spPr>
      </p:pic>
    </p:spTree>
    <p:extLst>
      <p:ext uri="{BB962C8B-B14F-4D97-AF65-F5344CB8AC3E}">
        <p14:creationId xmlns:p14="http://schemas.microsoft.com/office/powerpoint/2010/main" val="9392887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296987" y="1052736"/>
            <a:ext cx="2577579" cy="287949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1475656" y="188640"/>
            <a:ext cx="5976664" cy="707886"/>
          </a:xfrm>
          <a:prstGeom prst="rect">
            <a:avLst/>
          </a:prstGeom>
          <a:noFill/>
        </p:spPr>
        <p:txBody>
          <a:bodyPr wrap="square" lIns="91440" tIns="45720" rIns="91440" bIns="45720">
            <a:spAutoFit/>
          </a:bodyPr>
          <a:lstStyle/>
          <a:p>
            <a:pPr algn="ctr"/>
            <a:r>
              <a:rPr lang="en-US" sz="4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SassoonCRInfant" panose="02010503020300020003" pitchFamily="2" charset="0"/>
              </a:rPr>
              <a:t>We are the House Team</a:t>
            </a:r>
            <a:endParaRPr lang="en-US" sz="40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SassoonCRInfant" panose="02010503020300020003" pitchFamily="2" charset="0"/>
            </a:endParaRPr>
          </a:p>
        </p:txBody>
      </p:sp>
      <p:sp>
        <p:nvSpPr>
          <p:cNvPr id="5" name="TextBox 4"/>
          <p:cNvSpPr txBox="1"/>
          <p:nvPr/>
        </p:nvSpPr>
        <p:spPr>
          <a:xfrm>
            <a:off x="1104826" y="5852270"/>
            <a:ext cx="1349472" cy="646331"/>
          </a:xfrm>
          <a:prstGeom prst="rect">
            <a:avLst/>
          </a:prstGeom>
          <a:noFill/>
        </p:spPr>
        <p:txBody>
          <a:bodyPr wrap="none" rtlCol="0">
            <a:spAutoFit/>
          </a:bodyPr>
          <a:lstStyle/>
          <a:p>
            <a:pPr algn="ctr"/>
            <a:endParaRPr lang="en-GB" dirty="0" smtClean="0"/>
          </a:p>
          <a:p>
            <a:endParaRPr lang="en-GB" dirty="0"/>
          </a:p>
        </p:txBody>
      </p:sp>
      <p:sp>
        <p:nvSpPr>
          <p:cNvPr id="16" name="Rectangle 15"/>
          <p:cNvSpPr/>
          <p:nvPr/>
        </p:nvSpPr>
        <p:spPr>
          <a:xfrm>
            <a:off x="4644008" y="1052736"/>
            <a:ext cx="2577579" cy="287949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p:cNvSpPr txBox="1"/>
          <p:nvPr/>
        </p:nvSpPr>
        <p:spPr>
          <a:xfrm>
            <a:off x="1765621" y="3068960"/>
            <a:ext cx="1640310" cy="923330"/>
          </a:xfrm>
          <a:prstGeom prst="rect">
            <a:avLst/>
          </a:prstGeom>
          <a:noFill/>
        </p:spPr>
        <p:txBody>
          <a:bodyPr wrap="square" rtlCol="0">
            <a:spAutoFit/>
          </a:bodyPr>
          <a:lstStyle/>
          <a:p>
            <a:pPr algn="ctr"/>
            <a:r>
              <a:rPr lang="en-GB" dirty="0" smtClean="0"/>
              <a:t>Leah</a:t>
            </a:r>
          </a:p>
          <a:p>
            <a:pPr algn="ctr"/>
            <a:r>
              <a:rPr lang="en-GB" dirty="0" err="1" smtClean="0"/>
              <a:t>Almondell</a:t>
            </a:r>
            <a:r>
              <a:rPr lang="en-GB" dirty="0" smtClean="0"/>
              <a:t> </a:t>
            </a:r>
            <a:r>
              <a:rPr lang="en-GB" dirty="0" smtClean="0"/>
              <a:t>House Captain</a:t>
            </a:r>
            <a:endParaRPr lang="en-GB" dirty="0"/>
          </a:p>
        </p:txBody>
      </p:sp>
      <p:sp>
        <p:nvSpPr>
          <p:cNvPr id="14" name="TextBox 13"/>
          <p:cNvSpPr txBox="1"/>
          <p:nvPr/>
        </p:nvSpPr>
        <p:spPr>
          <a:xfrm>
            <a:off x="4788024" y="3008896"/>
            <a:ext cx="2304256" cy="923330"/>
          </a:xfrm>
          <a:prstGeom prst="rect">
            <a:avLst/>
          </a:prstGeom>
          <a:noFill/>
        </p:spPr>
        <p:txBody>
          <a:bodyPr wrap="square" rtlCol="0">
            <a:spAutoFit/>
          </a:bodyPr>
          <a:lstStyle/>
          <a:p>
            <a:pPr algn="ctr"/>
            <a:r>
              <a:rPr lang="en-GB" dirty="0" smtClean="0"/>
              <a:t>Lenny</a:t>
            </a:r>
          </a:p>
          <a:p>
            <a:pPr algn="ctr"/>
            <a:r>
              <a:rPr lang="en-GB" dirty="0" err="1" smtClean="0"/>
              <a:t>Almondell</a:t>
            </a:r>
            <a:r>
              <a:rPr lang="en-GB" dirty="0" smtClean="0"/>
              <a:t> </a:t>
            </a:r>
          </a:p>
          <a:p>
            <a:pPr algn="ctr"/>
            <a:r>
              <a:rPr lang="en-GB" dirty="0" smtClean="0"/>
              <a:t>Vice </a:t>
            </a:r>
            <a:r>
              <a:rPr lang="en-GB" dirty="0" smtClean="0"/>
              <a:t>Captain</a:t>
            </a:r>
            <a:endParaRPr lang="en-GB"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9562" y="1268760"/>
            <a:ext cx="1635646" cy="1868904"/>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22986" y="1144115"/>
            <a:ext cx="1419622" cy="1892829"/>
          </a:xfrm>
          <a:prstGeom prst="rect">
            <a:avLst/>
          </a:prstGeom>
        </p:spPr>
      </p:pic>
    </p:spTree>
    <p:extLst>
      <p:ext uri="{BB962C8B-B14F-4D97-AF65-F5344CB8AC3E}">
        <p14:creationId xmlns:p14="http://schemas.microsoft.com/office/powerpoint/2010/main" val="10252820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8585" y="3929979"/>
            <a:ext cx="1600150" cy="2133533"/>
          </a:xfrm>
          <a:prstGeom prst="rect">
            <a:avLst/>
          </a:prstGeom>
        </p:spPr>
      </p:pic>
      <p:sp>
        <p:nvSpPr>
          <p:cNvPr id="16" name="TextBox 15"/>
          <p:cNvSpPr txBox="1"/>
          <p:nvPr/>
        </p:nvSpPr>
        <p:spPr>
          <a:xfrm>
            <a:off x="118585" y="6093296"/>
            <a:ext cx="2308341" cy="646331"/>
          </a:xfrm>
          <a:prstGeom prst="rect">
            <a:avLst/>
          </a:prstGeom>
          <a:solidFill>
            <a:schemeClr val="bg1"/>
          </a:solidFill>
        </p:spPr>
        <p:txBody>
          <a:bodyPr wrap="square" rtlCol="0">
            <a:spAutoFit/>
          </a:bodyPr>
          <a:lstStyle/>
          <a:p>
            <a:pPr algn="ctr"/>
            <a:r>
              <a:rPr lang="en-GB" dirty="0" smtClean="0"/>
              <a:t>Ewan</a:t>
            </a:r>
          </a:p>
          <a:p>
            <a:pPr algn="ctr"/>
            <a:r>
              <a:rPr lang="en-GB" dirty="0" smtClean="0"/>
              <a:t>Head Boy</a:t>
            </a:r>
            <a:endParaRPr lang="en-GB" dirty="0"/>
          </a:p>
        </p:txBody>
      </p:sp>
      <p:sp>
        <p:nvSpPr>
          <p:cNvPr id="10" name="Oval Callout 9"/>
          <p:cNvSpPr/>
          <p:nvPr/>
        </p:nvSpPr>
        <p:spPr>
          <a:xfrm>
            <a:off x="251520" y="116632"/>
            <a:ext cx="8712968" cy="3816424"/>
          </a:xfrm>
          <a:prstGeom prst="wedgeEllipseCallout">
            <a:avLst>
              <a:gd name="adj1" fmla="val -40145"/>
              <a:gd name="adj2" fmla="val 7753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p:cNvSpPr txBox="1"/>
          <p:nvPr/>
        </p:nvSpPr>
        <p:spPr>
          <a:xfrm>
            <a:off x="1272755" y="592555"/>
            <a:ext cx="6287577" cy="2677656"/>
          </a:xfrm>
          <a:prstGeom prst="rect">
            <a:avLst/>
          </a:prstGeom>
          <a:noFill/>
        </p:spPr>
        <p:txBody>
          <a:bodyPr wrap="square" rtlCol="0">
            <a:spAutoFit/>
          </a:bodyPr>
          <a:lstStyle/>
          <a:p>
            <a:pPr algn="ctr"/>
            <a:r>
              <a:rPr lang="en-GB" sz="2800" dirty="0" smtClean="0">
                <a:latin typeface="SassoonCRInfant" panose="02010503020300020003" pitchFamily="2" charset="0"/>
              </a:rPr>
              <a:t>Remember that you can use the Suggestion Box if you have any suggestions,  concerns or ideas.  The House Team would be happy to hear from you.  Thank you to those who have already been in touch with us.</a:t>
            </a:r>
            <a:endParaRPr lang="en-GB" sz="2800" dirty="0">
              <a:latin typeface="SassoonCRInfant" panose="02010503020300020003" pitchFamily="2"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15816" y="4631686"/>
            <a:ext cx="2627784" cy="1970838"/>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10278" y="4662086"/>
            <a:ext cx="2606137" cy="1954603"/>
          </a:xfrm>
          <a:prstGeom prst="rect">
            <a:avLst/>
          </a:prstGeom>
        </p:spPr>
      </p:pic>
      <p:sp>
        <p:nvSpPr>
          <p:cNvPr id="2" name="Down Arrow 1"/>
          <p:cNvSpPr/>
          <p:nvPr/>
        </p:nvSpPr>
        <p:spPr>
          <a:xfrm rot="4225867">
            <a:off x="6623934" y="2571369"/>
            <a:ext cx="584448" cy="3407142"/>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220825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0194" y="4166220"/>
            <a:ext cx="1599642" cy="2132856"/>
          </a:xfrm>
          <a:prstGeom prst="rect">
            <a:avLst/>
          </a:prstGeom>
        </p:spPr>
      </p:pic>
      <p:sp>
        <p:nvSpPr>
          <p:cNvPr id="3" name="Oval Callout 2"/>
          <p:cNvSpPr/>
          <p:nvPr/>
        </p:nvSpPr>
        <p:spPr>
          <a:xfrm>
            <a:off x="539552" y="34635"/>
            <a:ext cx="8280920" cy="3826413"/>
          </a:xfrm>
          <a:prstGeom prst="wedgeEllipseCallout">
            <a:avLst>
              <a:gd name="adj1" fmla="val -37875"/>
              <a:gd name="adj2" fmla="val 84444"/>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p:cNvSpPr txBox="1"/>
          <p:nvPr/>
        </p:nvSpPr>
        <p:spPr>
          <a:xfrm>
            <a:off x="1210015" y="793679"/>
            <a:ext cx="6842720" cy="2862322"/>
          </a:xfrm>
          <a:prstGeom prst="rect">
            <a:avLst/>
          </a:prstGeom>
          <a:noFill/>
        </p:spPr>
        <p:txBody>
          <a:bodyPr wrap="square" rtlCol="0">
            <a:spAutoFit/>
          </a:bodyPr>
          <a:lstStyle/>
          <a:p>
            <a:pPr algn="ctr"/>
            <a:r>
              <a:rPr lang="en-GB" sz="3600" dirty="0" smtClean="0">
                <a:latin typeface="SassoonCRInfant" panose="02010503020300020003" pitchFamily="2" charset="0"/>
              </a:rPr>
              <a:t>The aim of our first </a:t>
            </a:r>
            <a:r>
              <a:rPr lang="en-GB" sz="3600" dirty="0" err="1" smtClean="0">
                <a:latin typeface="SassoonCRInfant" panose="02010503020300020003" pitchFamily="2" charset="0"/>
              </a:rPr>
              <a:t>Kirkhill</a:t>
            </a:r>
            <a:r>
              <a:rPr lang="en-GB" sz="3600" dirty="0" smtClean="0">
                <a:latin typeface="SassoonCRInfant" panose="02010503020300020003" pitchFamily="2" charset="0"/>
              </a:rPr>
              <a:t> Chatter is to gather your views on the different ways of knowing how successful you have been in your learning.  </a:t>
            </a:r>
          </a:p>
        </p:txBody>
      </p:sp>
    </p:spTree>
    <p:extLst>
      <p:ext uri="{BB962C8B-B14F-4D97-AF65-F5344CB8AC3E}">
        <p14:creationId xmlns:p14="http://schemas.microsoft.com/office/powerpoint/2010/main" val="6662494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4277" y="548681"/>
            <a:ext cx="2052228" cy="2736304"/>
          </a:xfrm>
          <a:prstGeom prst="rect">
            <a:avLst/>
          </a:prstGeom>
        </p:spPr>
      </p:pic>
      <p:sp>
        <p:nvSpPr>
          <p:cNvPr id="7" name="Oval Callout 6"/>
          <p:cNvSpPr/>
          <p:nvPr/>
        </p:nvSpPr>
        <p:spPr>
          <a:xfrm>
            <a:off x="2411760" y="188640"/>
            <a:ext cx="6552727" cy="5328592"/>
          </a:xfrm>
          <a:prstGeom prst="wedgeEllipseCallout">
            <a:avLst>
              <a:gd name="adj1" fmla="val -61257"/>
              <a:gd name="adj2" fmla="val -27071"/>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Box 9"/>
          <p:cNvSpPr txBox="1"/>
          <p:nvPr/>
        </p:nvSpPr>
        <p:spPr>
          <a:xfrm>
            <a:off x="3275856" y="548680"/>
            <a:ext cx="4824536" cy="4031873"/>
          </a:xfrm>
          <a:prstGeom prst="rect">
            <a:avLst/>
          </a:prstGeom>
          <a:noFill/>
        </p:spPr>
        <p:txBody>
          <a:bodyPr wrap="square" rtlCol="0">
            <a:spAutoFit/>
          </a:bodyPr>
          <a:lstStyle/>
          <a:p>
            <a:pPr algn="ctr"/>
            <a:r>
              <a:rPr lang="en-GB" sz="3200" b="1" u="sng" dirty="0" smtClean="0">
                <a:latin typeface="SassoonCRInfant" panose="02010503020300020003" pitchFamily="2" charset="0"/>
              </a:rPr>
              <a:t>Activity 1</a:t>
            </a:r>
          </a:p>
          <a:p>
            <a:pPr algn="ctr"/>
            <a:endParaRPr lang="en-GB" sz="3200" dirty="0" smtClean="0">
              <a:latin typeface="SassoonCRInfant" panose="02010503020300020003" pitchFamily="2" charset="0"/>
            </a:endParaRPr>
          </a:p>
          <a:p>
            <a:pPr algn="ctr"/>
            <a:r>
              <a:rPr lang="en-GB" sz="3200" dirty="0" smtClean="0">
                <a:latin typeface="SassoonCRInfant" panose="02010503020300020003" pitchFamily="2" charset="0"/>
              </a:rPr>
              <a:t>Do you think it is important to know how well you have done in your learning?</a:t>
            </a:r>
          </a:p>
          <a:p>
            <a:pPr algn="ctr"/>
            <a:endParaRPr lang="en-GB" sz="3200" dirty="0">
              <a:latin typeface="SassoonCRInfant" panose="02010503020300020003" pitchFamily="2" charset="0"/>
            </a:endParaRPr>
          </a:p>
          <a:p>
            <a:pPr algn="ctr"/>
            <a:r>
              <a:rPr lang="en-GB" sz="3200" dirty="0" smtClean="0">
                <a:latin typeface="SassoonCRInfant" panose="02010503020300020003" pitchFamily="2" charset="0"/>
              </a:rPr>
              <a:t>How do we find out how we’ve done in our learning? </a:t>
            </a:r>
          </a:p>
        </p:txBody>
      </p:sp>
    </p:spTree>
    <p:extLst>
      <p:ext uri="{BB962C8B-B14F-4D97-AF65-F5344CB8AC3E}">
        <p14:creationId xmlns:p14="http://schemas.microsoft.com/office/powerpoint/2010/main" val="29508357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512" y="4142210"/>
            <a:ext cx="1869672" cy="2492896"/>
          </a:xfrm>
          <a:prstGeom prst="rect">
            <a:avLst/>
          </a:prstGeom>
        </p:spPr>
      </p:pic>
      <p:sp>
        <p:nvSpPr>
          <p:cNvPr id="7" name="Oval Callout 6"/>
          <p:cNvSpPr/>
          <p:nvPr/>
        </p:nvSpPr>
        <p:spPr>
          <a:xfrm>
            <a:off x="395536" y="116632"/>
            <a:ext cx="8748465" cy="4025578"/>
          </a:xfrm>
          <a:prstGeom prst="wedgeEllipseCallout">
            <a:avLst>
              <a:gd name="adj1" fmla="val -37736"/>
              <a:gd name="adj2" fmla="val 8071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p:cNvSpPr txBox="1"/>
          <p:nvPr/>
        </p:nvSpPr>
        <p:spPr>
          <a:xfrm>
            <a:off x="1348408" y="390483"/>
            <a:ext cx="6842720" cy="3477875"/>
          </a:xfrm>
          <a:prstGeom prst="rect">
            <a:avLst/>
          </a:prstGeom>
          <a:noFill/>
        </p:spPr>
        <p:txBody>
          <a:bodyPr wrap="square" rtlCol="0">
            <a:spAutoFit/>
          </a:bodyPr>
          <a:lstStyle/>
          <a:p>
            <a:pPr algn="ctr"/>
            <a:r>
              <a:rPr lang="en-GB" sz="2000" b="1" u="sng" dirty="0" smtClean="0">
                <a:latin typeface="SassoonCRInfant" panose="02010503020300020003" pitchFamily="2" charset="0"/>
              </a:rPr>
              <a:t>Activity 2</a:t>
            </a:r>
          </a:p>
          <a:p>
            <a:pPr algn="ctr"/>
            <a:r>
              <a:rPr lang="en-GB" sz="2000" dirty="0" smtClean="0">
                <a:latin typeface="SassoonCRInfant" panose="02010503020300020003" pitchFamily="2" charset="0"/>
              </a:rPr>
              <a:t>How helpful are these for letting us know how successful we have been and setting our next steps?</a:t>
            </a:r>
          </a:p>
          <a:p>
            <a:pPr algn="ctr"/>
            <a:endParaRPr lang="en-GB" sz="2000" dirty="0">
              <a:latin typeface="SassoonCRInfant" panose="02010503020300020003" pitchFamily="2" charset="0"/>
            </a:endParaRPr>
          </a:p>
          <a:p>
            <a:pPr marL="342900" indent="-342900" algn="ctr">
              <a:buFont typeface="Arial" panose="020B0604020202020204" pitchFamily="34" charset="0"/>
              <a:buChar char="•"/>
            </a:pPr>
            <a:r>
              <a:rPr lang="en-GB" sz="2000" dirty="0" smtClean="0">
                <a:latin typeface="SassoonCRInfant" panose="02010503020300020003" pitchFamily="2" charset="0"/>
              </a:rPr>
              <a:t>Success Criteria</a:t>
            </a:r>
          </a:p>
          <a:p>
            <a:pPr marL="342900" indent="-342900" algn="ctr">
              <a:buFont typeface="Arial" panose="020B0604020202020204" pitchFamily="34" charset="0"/>
              <a:buChar char="•"/>
            </a:pPr>
            <a:endParaRPr lang="en-GB" sz="2000" dirty="0">
              <a:latin typeface="SassoonCRInfant" panose="02010503020300020003" pitchFamily="2" charset="0"/>
            </a:endParaRPr>
          </a:p>
          <a:p>
            <a:pPr marL="342900" indent="-342900" algn="ctr">
              <a:buFont typeface="Arial" panose="020B0604020202020204" pitchFamily="34" charset="0"/>
              <a:buChar char="•"/>
            </a:pPr>
            <a:r>
              <a:rPr lang="en-GB" sz="2000" dirty="0" smtClean="0">
                <a:latin typeface="SassoonCRInfant" panose="02010503020300020003" pitchFamily="2" charset="0"/>
              </a:rPr>
              <a:t>Visual Signs (thumbs, traffic lights </a:t>
            </a:r>
            <a:r>
              <a:rPr lang="en-GB" sz="2000" dirty="0" err="1" smtClean="0">
                <a:latin typeface="SassoonCRInfant" panose="02010503020300020003" pitchFamily="2" charset="0"/>
              </a:rPr>
              <a:t>etc</a:t>
            </a:r>
            <a:r>
              <a:rPr lang="en-GB" sz="2000" dirty="0" smtClean="0">
                <a:latin typeface="SassoonCRInfant" panose="02010503020300020003" pitchFamily="2" charset="0"/>
              </a:rPr>
              <a:t>)</a:t>
            </a:r>
          </a:p>
          <a:p>
            <a:pPr marL="342900" indent="-342900" algn="ctr">
              <a:buFont typeface="Arial" panose="020B0604020202020204" pitchFamily="34" charset="0"/>
              <a:buChar char="•"/>
            </a:pPr>
            <a:endParaRPr lang="en-GB" sz="2000" dirty="0">
              <a:latin typeface="SassoonCRInfant" panose="02010503020300020003" pitchFamily="2" charset="0"/>
            </a:endParaRPr>
          </a:p>
          <a:p>
            <a:pPr marL="342900" indent="-342900" algn="ctr">
              <a:buFont typeface="Arial" panose="020B0604020202020204" pitchFamily="34" charset="0"/>
              <a:buChar char="•"/>
            </a:pPr>
            <a:r>
              <a:rPr lang="en-GB" sz="2000" dirty="0" smtClean="0">
                <a:latin typeface="SassoonCRInfant" panose="02010503020300020003" pitchFamily="2" charset="0"/>
              </a:rPr>
              <a:t>Stickers/Stamps</a:t>
            </a:r>
          </a:p>
          <a:p>
            <a:pPr marL="342900" indent="-342900" algn="ctr">
              <a:buFont typeface="Arial" panose="020B0604020202020204" pitchFamily="34" charset="0"/>
              <a:buChar char="•"/>
            </a:pPr>
            <a:endParaRPr lang="en-GB" sz="2000" dirty="0">
              <a:latin typeface="SassoonCRInfant" panose="02010503020300020003" pitchFamily="2" charset="0"/>
            </a:endParaRPr>
          </a:p>
          <a:p>
            <a:pPr marL="342900" indent="-342900" algn="ctr">
              <a:buFont typeface="Arial" panose="020B0604020202020204" pitchFamily="34" charset="0"/>
              <a:buChar char="•"/>
            </a:pPr>
            <a:r>
              <a:rPr lang="en-GB" sz="2000" dirty="0" smtClean="0">
                <a:latin typeface="SassoonCRInfant" panose="02010503020300020003" pitchFamily="2" charset="0"/>
              </a:rPr>
              <a:t>Peer Assessment</a:t>
            </a:r>
          </a:p>
        </p:txBody>
      </p:sp>
      <p:sp>
        <p:nvSpPr>
          <p:cNvPr id="2" name="TextBox 1"/>
          <p:cNvSpPr txBox="1"/>
          <p:nvPr/>
        </p:nvSpPr>
        <p:spPr>
          <a:xfrm>
            <a:off x="2627784" y="4979338"/>
            <a:ext cx="5256584" cy="1477328"/>
          </a:xfrm>
          <a:prstGeom prst="rect">
            <a:avLst/>
          </a:prstGeom>
          <a:noFill/>
        </p:spPr>
        <p:txBody>
          <a:bodyPr wrap="square" rtlCol="0">
            <a:spAutoFit/>
          </a:bodyPr>
          <a:lstStyle/>
          <a:p>
            <a:r>
              <a:rPr lang="en-GB" dirty="0" smtClean="0"/>
              <a:t>Create 3 areas in the classroom to represent ‘not very helpful’, ‘quite helpful’ and ‘very helpful’.  Children to move to appropriate position for each of the four examples and teacher to complete the chart.  Record a comment from at least one area.</a:t>
            </a:r>
          </a:p>
        </p:txBody>
      </p:sp>
    </p:spTree>
    <p:extLst>
      <p:ext uri="{BB962C8B-B14F-4D97-AF65-F5344CB8AC3E}">
        <p14:creationId xmlns:p14="http://schemas.microsoft.com/office/powerpoint/2010/main" val="35851882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4753" y="419757"/>
            <a:ext cx="1635646" cy="2180861"/>
          </a:xfrm>
          <a:prstGeom prst="rect">
            <a:avLst/>
          </a:prstGeom>
        </p:spPr>
      </p:pic>
      <p:sp>
        <p:nvSpPr>
          <p:cNvPr id="3" name="Oval Callout 2"/>
          <p:cNvSpPr/>
          <p:nvPr/>
        </p:nvSpPr>
        <p:spPr>
          <a:xfrm>
            <a:off x="1619672" y="116632"/>
            <a:ext cx="7344816" cy="3168352"/>
          </a:xfrm>
          <a:prstGeom prst="wedgeEllipseCallout">
            <a:avLst>
              <a:gd name="adj1" fmla="val -56179"/>
              <a:gd name="adj2" fmla="val -17614"/>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1920399" y="600070"/>
            <a:ext cx="6842720" cy="2000548"/>
          </a:xfrm>
          <a:prstGeom prst="rect">
            <a:avLst/>
          </a:prstGeom>
          <a:noFill/>
        </p:spPr>
        <p:txBody>
          <a:bodyPr wrap="square" rtlCol="0">
            <a:spAutoFit/>
          </a:bodyPr>
          <a:lstStyle/>
          <a:p>
            <a:pPr algn="ctr"/>
            <a:r>
              <a:rPr lang="en-GB" sz="4000" b="1" u="sng" dirty="0" smtClean="0">
                <a:latin typeface="SassoonCRInfant" panose="02010503020300020003" pitchFamily="2" charset="0"/>
              </a:rPr>
              <a:t>Activity 3</a:t>
            </a:r>
            <a:endParaRPr lang="en-GB" sz="4000" dirty="0" smtClean="0">
              <a:latin typeface="SassoonCRInfant" panose="02010503020300020003" pitchFamily="2" charset="0"/>
            </a:endParaRPr>
          </a:p>
          <a:p>
            <a:pPr algn="ctr"/>
            <a:r>
              <a:rPr lang="en-GB" sz="2800" dirty="0" smtClean="0">
                <a:latin typeface="SassoonCRInfant" panose="02010503020300020003" pitchFamily="2" charset="0"/>
              </a:rPr>
              <a:t>It is important to know what you need to do to improve your learning.  Do you know your</a:t>
            </a:r>
          </a:p>
          <a:p>
            <a:pPr algn="ctr"/>
            <a:r>
              <a:rPr lang="en-GB" sz="2800" dirty="0">
                <a:latin typeface="SassoonCRInfant" panose="02010503020300020003" pitchFamily="2" charset="0"/>
              </a:rPr>
              <a:t>n</a:t>
            </a:r>
            <a:r>
              <a:rPr lang="en-GB" sz="2800" dirty="0" smtClean="0">
                <a:latin typeface="SassoonCRInfant" panose="02010503020300020003" pitchFamily="2" charset="0"/>
              </a:rPr>
              <a:t>ext steps?</a:t>
            </a:r>
          </a:p>
        </p:txBody>
      </p:sp>
      <p:sp>
        <p:nvSpPr>
          <p:cNvPr id="5" name="TextBox 4"/>
          <p:cNvSpPr txBox="1"/>
          <p:nvPr/>
        </p:nvSpPr>
        <p:spPr>
          <a:xfrm>
            <a:off x="1385392" y="3690690"/>
            <a:ext cx="3800528" cy="2862322"/>
          </a:xfrm>
          <a:prstGeom prst="rect">
            <a:avLst/>
          </a:prstGeom>
          <a:noFill/>
        </p:spPr>
        <p:txBody>
          <a:bodyPr wrap="none" rtlCol="0">
            <a:spAutoFit/>
          </a:bodyPr>
          <a:lstStyle/>
          <a:p>
            <a:r>
              <a:rPr lang="en-GB" dirty="0" smtClean="0"/>
              <a:t>Line up behind your answer!</a:t>
            </a:r>
          </a:p>
          <a:p>
            <a:endParaRPr lang="en-GB" dirty="0"/>
          </a:p>
          <a:p>
            <a:endParaRPr lang="en-GB" dirty="0" smtClean="0"/>
          </a:p>
          <a:p>
            <a:endParaRPr lang="en-GB" dirty="0"/>
          </a:p>
          <a:p>
            <a:endParaRPr lang="en-GB" dirty="0" smtClean="0"/>
          </a:p>
          <a:p>
            <a:endParaRPr lang="en-GB" dirty="0"/>
          </a:p>
          <a:p>
            <a:endParaRPr lang="en-GB" dirty="0" smtClean="0"/>
          </a:p>
          <a:p>
            <a:r>
              <a:rPr lang="en-GB" dirty="0" smtClean="0"/>
              <a:t>Teacher to take a photo of each group.</a:t>
            </a:r>
          </a:p>
          <a:p>
            <a:endParaRPr lang="en-GB" dirty="0"/>
          </a:p>
          <a:p>
            <a:endParaRPr lang="en-GB" dirty="0"/>
          </a:p>
        </p:txBody>
      </p:sp>
      <p:sp>
        <p:nvSpPr>
          <p:cNvPr id="6" name="Rectangle 5"/>
          <p:cNvSpPr/>
          <p:nvPr/>
        </p:nvSpPr>
        <p:spPr>
          <a:xfrm>
            <a:off x="1385392" y="4137273"/>
            <a:ext cx="1728192" cy="1368152"/>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3419872" y="4152355"/>
            <a:ext cx="1728192" cy="1368152"/>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p:nvSpPr>
        <p:spPr>
          <a:xfrm>
            <a:off x="5508104" y="4146327"/>
            <a:ext cx="1728192" cy="1368152"/>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flipH="1">
            <a:off x="1385392" y="4513266"/>
            <a:ext cx="1584675" cy="646331"/>
          </a:xfrm>
          <a:prstGeom prst="rect">
            <a:avLst/>
          </a:prstGeom>
          <a:noFill/>
        </p:spPr>
        <p:txBody>
          <a:bodyPr wrap="square" rtlCol="0">
            <a:spAutoFit/>
          </a:bodyPr>
          <a:lstStyle/>
          <a:p>
            <a:r>
              <a:rPr lang="en-GB" b="1" dirty="0" smtClean="0"/>
              <a:t>I don’t know my next steps</a:t>
            </a:r>
            <a:r>
              <a:rPr lang="en-GB" dirty="0" smtClean="0"/>
              <a:t>. </a:t>
            </a:r>
            <a:endParaRPr lang="en-GB" dirty="0"/>
          </a:p>
        </p:txBody>
      </p:sp>
      <p:sp>
        <p:nvSpPr>
          <p:cNvPr id="14" name="TextBox 13"/>
          <p:cNvSpPr txBox="1"/>
          <p:nvPr/>
        </p:nvSpPr>
        <p:spPr>
          <a:xfrm flipH="1">
            <a:off x="3495573" y="4340364"/>
            <a:ext cx="1584675" cy="923330"/>
          </a:xfrm>
          <a:prstGeom prst="rect">
            <a:avLst/>
          </a:prstGeom>
          <a:noFill/>
        </p:spPr>
        <p:txBody>
          <a:bodyPr wrap="square" rtlCol="0">
            <a:spAutoFit/>
          </a:bodyPr>
          <a:lstStyle/>
          <a:p>
            <a:r>
              <a:rPr lang="en-GB" b="1" dirty="0" smtClean="0"/>
              <a:t>I know some of my next steps.</a:t>
            </a:r>
            <a:r>
              <a:rPr lang="en-GB" dirty="0" smtClean="0"/>
              <a:t> </a:t>
            </a:r>
            <a:endParaRPr lang="en-GB" dirty="0"/>
          </a:p>
        </p:txBody>
      </p:sp>
      <p:sp>
        <p:nvSpPr>
          <p:cNvPr id="15" name="TextBox 14"/>
          <p:cNvSpPr txBox="1"/>
          <p:nvPr/>
        </p:nvSpPr>
        <p:spPr>
          <a:xfrm flipH="1">
            <a:off x="5579862" y="4374766"/>
            <a:ext cx="1584675" cy="923330"/>
          </a:xfrm>
          <a:prstGeom prst="rect">
            <a:avLst/>
          </a:prstGeom>
          <a:noFill/>
        </p:spPr>
        <p:txBody>
          <a:bodyPr wrap="square" rtlCol="0">
            <a:spAutoFit/>
          </a:bodyPr>
          <a:lstStyle/>
          <a:p>
            <a:r>
              <a:rPr lang="en-GB" b="1" dirty="0" smtClean="0"/>
              <a:t>I know most of my next steps</a:t>
            </a:r>
            <a:r>
              <a:rPr lang="en-GB" dirty="0" smtClean="0"/>
              <a:t>. </a:t>
            </a:r>
            <a:endParaRPr lang="en-GB" dirty="0"/>
          </a:p>
        </p:txBody>
      </p:sp>
    </p:spTree>
    <p:extLst>
      <p:ext uri="{BB962C8B-B14F-4D97-AF65-F5344CB8AC3E}">
        <p14:creationId xmlns:p14="http://schemas.microsoft.com/office/powerpoint/2010/main" val="294597255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273</TotalTime>
  <Words>385</Words>
  <Application>Microsoft Office PowerPoint</Application>
  <PresentationFormat>On-screen Show (4:3)</PresentationFormat>
  <Paragraphs>80</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West Lothian Council - Education Services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Claire Barrie</dc:creator>
  <cp:lastModifiedBy>Lesley Henderson</cp:lastModifiedBy>
  <cp:revision>85</cp:revision>
  <dcterms:created xsi:type="dcterms:W3CDTF">2014-10-08T10:37:12Z</dcterms:created>
  <dcterms:modified xsi:type="dcterms:W3CDTF">2016-09-23T10:30:47Z</dcterms:modified>
</cp:coreProperties>
</file>