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1B2A3-5980-48C4-BC72-9A987BD9B577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08C17-DB2C-46D6-97F6-DECC7420D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3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256391" y="1948552"/>
            <a:ext cx="1584325" cy="2893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sz="1400" b="1" kern="0" dirty="0" smtClean="0">
              <a:solidFill>
                <a:prstClr val="black"/>
              </a:solidFill>
              <a:latin typeface="+mn-lt"/>
              <a:ea typeface="Times New Roman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sz="1400" b="1" kern="0" dirty="0">
              <a:solidFill>
                <a:prstClr val="black"/>
              </a:solidFill>
              <a:latin typeface="+mn-lt"/>
              <a:ea typeface="Times New Roman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400" b="1" kern="0" dirty="0" smtClean="0">
                <a:solidFill>
                  <a:prstClr val="black"/>
                </a:solidFill>
                <a:latin typeface="+mn-lt"/>
                <a:ea typeface="Times New Roman"/>
              </a:rPr>
              <a:t>To </a:t>
            </a:r>
            <a:r>
              <a:rPr lang="en-GB" sz="1400" b="1" kern="0" dirty="0">
                <a:solidFill>
                  <a:prstClr val="black"/>
                </a:solidFill>
                <a:latin typeface="+mn-lt"/>
                <a:ea typeface="Times New Roman"/>
              </a:rPr>
              <a:t>r</a:t>
            </a:r>
            <a:r>
              <a:rPr lang="en-GB" sz="1400" b="1" kern="0" dirty="0" smtClean="0">
                <a:solidFill>
                  <a:prstClr val="black"/>
                </a:solidFill>
                <a:latin typeface="+mn-lt"/>
                <a:ea typeface="Times New Roman"/>
              </a:rPr>
              <a:t>aise </a:t>
            </a:r>
            <a:r>
              <a:rPr lang="en-GB" sz="1400" b="1" kern="0" dirty="0">
                <a:solidFill>
                  <a:prstClr val="black"/>
                </a:solidFill>
                <a:latin typeface="+mn-lt"/>
                <a:ea typeface="Times New Roman"/>
              </a:rPr>
              <a:t>e</a:t>
            </a:r>
            <a:r>
              <a:rPr lang="en-GB" sz="1400" b="1" kern="0" dirty="0" smtClean="0">
                <a:solidFill>
                  <a:prstClr val="black"/>
                </a:solidFill>
                <a:latin typeface="+mn-lt"/>
                <a:ea typeface="Times New Roman"/>
              </a:rPr>
              <a:t>ducation attainment for all and ensure excellence and equity for all in Numeracy and Mathematics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400" b="1" kern="0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400" b="1" kern="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2322226" y="834046"/>
            <a:ext cx="2033588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Numeracy Rich Environments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2323382" y="1572383"/>
            <a:ext cx="2033587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Number, Money and Measure</a:t>
            </a:r>
          </a:p>
        </p:txBody>
      </p:sp>
      <p:sp>
        <p:nvSpPr>
          <p:cNvPr id="56340" name="Text Box 9"/>
          <p:cNvSpPr txBox="1">
            <a:spLocks noChangeArrowheads="1"/>
          </p:cNvSpPr>
          <p:nvPr/>
        </p:nvSpPr>
        <p:spPr bwMode="auto">
          <a:xfrm>
            <a:off x="4566052" y="5894409"/>
            <a:ext cx="236093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Home Learning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Displays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Blog/Newsletters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Parent Leaflets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Drop-in sessions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Café </a:t>
            </a:r>
            <a:r>
              <a:rPr lang="en-GB" altLang="en-US" sz="800" b="1" dirty="0" err="1" smtClean="0">
                <a:solidFill>
                  <a:prstClr val="black"/>
                </a:solidFill>
                <a:latin typeface="+mn-lt"/>
                <a:cs typeface="Arial" pitchFamily="34" charset="0"/>
              </a:rPr>
              <a:t>Kirkhill</a:t>
            </a:r>
            <a:endParaRPr lang="en-GB" altLang="en-US" sz="8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56341" name="Rectangle 50"/>
          <p:cNvSpPr>
            <a:spLocks noChangeArrowheads="1"/>
          </p:cNvSpPr>
          <p:nvPr/>
        </p:nvSpPr>
        <p:spPr bwMode="auto">
          <a:xfrm>
            <a:off x="228697" y="95382"/>
            <a:ext cx="549971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prstClr val="black"/>
                </a:solidFill>
                <a:latin typeface="Arial" pitchFamily="34" charset="0"/>
              </a:rPr>
              <a:t>Raising Attainment For All and Ensuring Excellence and Equity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err="1" smtClean="0">
                <a:solidFill>
                  <a:prstClr val="black"/>
                </a:solidFill>
                <a:latin typeface="Arial" pitchFamily="34" charset="0"/>
              </a:rPr>
              <a:t>Kirkhill</a:t>
            </a:r>
            <a:r>
              <a:rPr lang="en-GB" altLang="en-US" sz="1400" b="1" dirty="0" smtClean="0">
                <a:solidFill>
                  <a:prstClr val="black"/>
                </a:solidFill>
                <a:latin typeface="Arial" pitchFamily="34" charset="0"/>
              </a:rPr>
              <a:t> Nursery and Primary School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prstClr val="black"/>
                </a:solidFill>
                <a:latin typeface="Arial" pitchFamily="34" charset="0"/>
              </a:rPr>
              <a:t>Numeracy and Mathematic Strategy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7162800" y="6995"/>
            <a:ext cx="0" cy="681196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51" name="Text Box 24"/>
          <p:cNvSpPr txBox="1">
            <a:spLocks noChangeArrowheads="1"/>
          </p:cNvSpPr>
          <p:nvPr/>
        </p:nvSpPr>
        <p:spPr bwMode="auto">
          <a:xfrm>
            <a:off x="7303486" y="249270"/>
            <a:ext cx="1682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 dirty="0" smtClean="0">
                <a:solidFill>
                  <a:prstClr val="black"/>
                </a:solidFill>
                <a:cs typeface="Arial" pitchFamily="34" charset="0"/>
              </a:rPr>
              <a:t>Building Staff Confidence</a:t>
            </a:r>
          </a:p>
        </p:txBody>
      </p:sp>
      <p:sp>
        <p:nvSpPr>
          <p:cNvPr id="56358" name="Text Box 9"/>
          <p:cNvSpPr txBox="1">
            <a:spLocks noChangeArrowheads="1"/>
          </p:cNvSpPr>
          <p:nvPr/>
        </p:nvSpPr>
        <p:spPr bwMode="auto">
          <a:xfrm>
            <a:off x="4573359" y="466394"/>
            <a:ext cx="2360934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Classroom Environments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Displays</a:t>
            </a:r>
          </a:p>
          <a:p>
            <a:pPr lvl="0" eaLnBrk="1" hangingPunct="1">
              <a:defRPr/>
            </a:pPr>
            <a:endParaRPr lang="en-GB" sz="900" b="1" kern="0" dirty="0" smtClean="0">
              <a:latin typeface="+mn-lt"/>
              <a:ea typeface="Times New Roman"/>
              <a:cs typeface="Arial" pitchFamily="34" charset="0"/>
            </a:endParaRPr>
          </a:p>
        </p:txBody>
      </p:sp>
      <p:sp>
        <p:nvSpPr>
          <p:cNvPr id="56368" name="Text Box 9"/>
          <p:cNvSpPr txBox="1">
            <a:spLocks noChangeArrowheads="1"/>
          </p:cNvSpPr>
          <p:nvPr/>
        </p:nvSpPr>
        <p:spPr bwMode="auto">
          <a:xfrm>
            <a:off x="4566052" y="2388717"/>
            <a:ext cx="236093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IDL Topics</a:t>
            </a:r>
          </a:p>
          <a:p>
            <a:pPr eaLnBrk="1" fontAlgn="base" hangingPunct="1">
              <a:spcAft>
                <a:spcPct val="0"/>
              </a:spcAft>
            </a:pPr>
            <a:endParaRPr lang="en-GB" altLang="en-US" sz="9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56370" name="Text Box 9"/>
          <p:cNvSpPr txBox="1">
            <a:spLocks noChangeArrowheads="1"/>
          </p:cNvSpPr>
          <p:nvPr/>
        </p:nvSpPr>
        <p:spPr bwMode="auto">
          <a:xfrm>
            <a:off x="4573359" y="5395038"/>
            <a:ext cx="2360934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1" hangingPunct="1">
              <a:defRPr/>
            </a:pPr>
            <a:endParaRPr lang="en-GB" sz="1000" b="1" kern="0" dirty="0" smtClean="0">
              <a:latin typeface="+mn-lt"/>
              <a:ea typeface="Times New Roman"/>
            </a:endParaRPr>
          </a:p>
          <a:p>
            <a:pPr lvl="0" eaLnBrk="1" hangingPunct="1">
              <a:defRPr/>
            </a:pPr>
            <a:endParaRPr lang="en-GB" sz="1000" b="1" kern="0" dirty="0">
              <a:latin typeface="+mn-lt"/>
              <a:ea typeface="Times New Roman"/>
            </a:endParaRPr>
          </a:p>
        </p:txBody>
      </p:sp>
      <p:sp>
        <p:nvSpPr>
          <p:cNvPr id="56372" name="Text Box 7"/>
          <p:cNvSpPr txBox="1">
            <a:spLocks noChangeArrowheads="1"/>
          </p:cNvSpPr>
          <p:nvPr/>
        </p:nvSpPr>
        <p:spPr bwMode="auto">
          <a:xfrm>
            <a:off x="2313134" y="4229817"/>
            <a:ext cx="2070010" cy="27699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defRPr/>
            </a:pP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347142" y="6263055"/>
            <a:ext cx="2054081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Family Learning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196" name="Text Box 9"/>
          <p:cNvSpPr txBox="1">
            <a:spLocks noChangeArrowheads="1"/>
          </p:cNvSpPr>
          <p:nvPr/>
        </p:nvSpPr>
        <p:spPr bwMode="auto">
          <a:xfrm>
            <a:off x="4573359" y="3828593"/>
            <a:ext cx="2360934" cy="13388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Numeracy Areas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Education City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Top Marks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err="1" smtClean="0">
                <a:solidFill>
                  <a:prstClr val="black"/>
                </a:solidFill>
                <a:latin typeface="+mn-lt"/>
                <a:cs typeface="Arial" pitchFamily="34" charset="0"/>
              </a:rPr>
              <a:t>Nrich</a:t>
            </a: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maths.org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err="1" smtClean="0">
                <a:solidFill>
                  <a:prstClr val="black"/>
                </a:solidFill>
                <a:latin typeface="+mn-lt"/>
                <a:cs typeface="Arial" pitchFamily="34" charset="0"/>
              </a:rPr>
              <a:t>Crickweb</a:t>
            </a:r>
            <a:endParaRPr lang="en-GB" altLang="en-US" sz="9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Mathzone.co.uk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Mad4maths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smtClean="0">
                <a:solidFill>
                  <a:prstClr val="black"/>
                </a:solidFill>
                <a:latin typeface="+mn-lt"/>
                <a:cs typeface="Arial" pitchFamily="34" charset="0"/>
              </a:rPr>
              <a:t>IDL Topics</a:t>
            </a:r>
            <a:endParaRPr lang="en-GB" altLang="en-US" sz="9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eaLnBrk="1" fontAlgn="base" hangingPunct="1">
              <a:spcAft>
                <a:spcPct val="0"/>
              </a:spcAft>
            </a:pPr>
            <a:endParaRPr lang="en-GB" altLang="en-US" sz="9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4577534" y="1111045"/>
            <a:ext cx="2360934" cy="1061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Number Talks</a:t>
            </a:r>
          </a:p>
          <a:p>
            <a:pPr lvl="0" eaLnBrk="1" hangingPunct="1">
              <a:defRPr/>
            </a:pPr>
            <a:r>
              <a:rPr lang="en-GB" sz="900" b="1" kern="0" dirty="0" err="1" smtClean="0">
                <a:latin typeface="+mn-lt"/>
                <a:ea typeface="Times New Roman"/>
                <a:cs typeface="Arial" pitchFamily="34" charset="0"/>
              </a:rPr>
              <a:t>Numecon</a:t>
            </a:r>
            <a:endParaRPr lang="en-GB" sz="900" b="1" kern="0" dirty="0" smtClean="0">
              <a:latin typeface="+mn-lt"/>
              <a:ea typeface="Times New Roman"/>
              <a:cs typeface="Arial" pitchFamily="34" charset="0"/>
            </a:endParaRP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SEAL approaches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SH Active Maths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SHM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Maths </a:t>
            </a:r>
            <a:r>
              <a:rPr lang="en-GB" sz="900" b="1" kern="0" smtClean="0">
                <a:latin typeface="+mn-lt"/>
                <a:ea typeface="Times New Roman"/>
                <a:cs typeface="Arial" pitchFamily="34" charset="0"/>
              </a:rPr>
              <a:t>On Track</a:t>
            </a:r>
            <a:endParaRPr lang="en-GB" sz="900" b="1" kern="0" dirty="0" smtClean="0">
              <a:latin typeface="+mn-lt"/>
              <a:ea typeface="Times New Roman"/>
              <a:cs typeface="Arial" pitchFamily="34" charset="0"/>
            </a:endParaRP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Mental Maths boxes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7392555" y="4919393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Moderation/Assessment</a:t>
            </a:r>
            <a:endParaRPr lang="en-GB" sz="900" b="1" dirty="0"/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7367155" y="4348392"/>
            <a:ext cx="158432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Improved communication between school and home</a:t>
            </a:r>
            <a:endParaRPr lang="en-GB" sz="900" b="1" dirty="0"/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7367155" y="3917388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Increased engagement with partner agencies</a:t>
            </a:r>
            <a:endParaRPr lang="en-GB" sz="900" b="1" dirty="0"/>
          </a:p>
        </p:txBody>
      </p:sp>
      <p:sp>
        <p:nvSpPr>
          <p:cNvPr id="66" name="Text Box 13"/>
          <p:cNvSpPr txBox="1">
            <a:spLocks noChangeArrowheads="1"/>
          </p:cNvSpPr>
          <p:nvPr/>
        </p:nvSpPr>
        <p:spPr bwMode="auto">
          <a:xfrm>
            <a:off x="7342399" y="3176608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Good practice visits – networking opportunities</a:t>
            </a:r>
            <a:endParaRPr lang="en-GB" sz="900" b="1" dirty="0"/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7352699" y="1990216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Self-Evaluation</a:t>
            </a:r>
            <a:endParaRPr lang="en-GB" sz="900" b="1" dirty="0"/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7346521" y="1272395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Quality Improvement</a:t>
            </a:r>
          </a:p>
        </p:txBody>
      </p:sp>
      <p:sp>
        <p:nvSpPr>
          <p:cNvPr id="69" name="Text Box 14"/>
          <p:cNvSpPr txBox="1">
            <a:spLocks noChangeArrowheads="1"/>
          </p:cNvSpPr>
          <p:nvPr/>
        </p:nvSpPr>
        <p:spPr bwMode="auto">
          <a:xfrm>
            <a:off x="7354455" y="3620616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Nurture groups </a:t>
            </a:r>
            <a:endParaRPr lang="en-GB" sz="900" b="1" dirty="0"/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7342400" y="1579220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Coaching/Mentoring  Interventions</a:t>
            </a:r>
            <a:endParaRPr lang="en-GB" sz="900" b="1" dirty="0"/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7392555" y="5188698"/>
            <a:ext cx="158432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Forward Planning using progression pathways and backward mapping</a:t>
            </a:r>
            <a:endParaRPr lang="en-GB" sz="900" b="1" dirty="0"/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7335487" y="2758942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Teacher Leadership Opportunities</a:t>
            </a:r>
            <a:endParaRPr lang="en-GB" sz="900" b="1" dirty="0"/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7392554" y="5795148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Professional Reading/Dialogue</a:t>
            </a:r>
            <a:endParaRPr lang="en-GB" sz="900" b="1" dirty="0"/>
          </a:p>
        </p:txBody>
      </p:sp>
      <p:sp>
        <p:nvSpPr>
          <p:cNvPr id="74" name="Text Box 14"/>
          <p:cNvSpPr txBox="1">
            <a:spLocks noChangeArrowheads="1"/>
          </p:cNvSpPr>
          <p:nvPr/>
        </p:nvSpPr>
        <p:spPr bwMode="auto">
          <a:xfrm>
            <a:off x="7346520" y="680925"/>
            <a:ext cx="1584325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/>
              <a:t>Improved teamwork, communication and collaboration</a:t>
            </a: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7352698" y="2300156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Pedagogy – high quality L&amp;T  </a:t>
            </a:r>
            <a:endParaRPr lang="en-GB" sz="900" b="1" dirty="0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2323986" y="1226228"/>
            <a:ext cx="2033588" cy="27699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Mental Maths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313134" y="2530988"/>
            <a:ext cx="2033588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Shape, Position and Movement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2289852" y="3831875"/>
            <a:ext cx="2098336" cy="27699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 Information Handling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7401911" y="6274539"/>
            <a:ext cx="158432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sz="900" b="1" dirty="0" smtClean="0"/>
              <a:t>CAT/INSET calendar</a:t>
            </a:r>
          </a:p>
          <a:p>
            <a:pPr eaLnBrk="1" hangingPunct="1">
              <a:spcBef>
                <a:spcPts val="0"/>
              </a:spcBef>
            </a:pPr>
            <a:r>
              <a:rPr lang="en-GB" sz="900" b="1" dirty="0" smtClean="0"/>
              <a:t>Other training opportunities</a:t>
            </a:r>
            <a:endParaRPr lang="en-GB" sz="9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92" y="5696529"/>
            <a:ext cx="839254" cy="9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1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155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 (Susan)</dc:creator>
  <cp:lastModifiedBy>Sandra Shankland</cp:lastModifiedBy>
  <cp:revision>47</cp:revision>
  <cp:lastPrinted>2014-02-12T11:34:26Z</cp:lastPrinted>
  <dcterms:created xsi:type="dcterms:W3CDTF">2006-08-16T00:00:00Z</dcterms:created>
  <dcterms:modified xsi:type="dcterms:W3CDTF">2017-05-29T11:58:31Z</dcterms:modified>
</cp:coreProperties>
</file>