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1B2A3-5980-48C4-BC72-9A987BD9B577}" type="datetimeFigureOut">
              <a:rPr lang="en-GB" smtClean="0"/>
              <a:t>24/04/2017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08C17-DB2C-46D6-97F6-DECC7420D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236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4"/>
          <p:cNvSpPr txBox="1">
            <a:spLocks noChangeArrowheads="1"/>
          </p:cNvSpPr>
          <p:nvPr/>
        </p:nvSpPr>
        <p:spPr bwMode="auto">
          <a:xfrm>
            <a:off x="256391" y="1948552"/>
            <a:ext cx="1584325" cy="31085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sz="1400" b="1" kern="0" dirty="0" smtClean="0">
              <a:solidFill>
                <a:prstClr val="black"/>
              </a:solidFill>
              <a:latin typeface="+mn-lt"/>
              <a:ea typeface="Times New Roman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sz="1400" b="1" kern="0" dirty="0">
              <a:solidFill>
                <a:prstClr val="black"/>
              </a:solidFill>
              <a:latin typeface="+mn-lt"/>
              <a:ea typeface="Times New Roman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sz="1400" b="1" kern="0" dirty="0" smtClean="0">
                <a:solidFill>
                  <a:prstClr val="black"/>
                </a:solidFill>
                <a:latin typeface="+mn-lt"/>
                <a:ea typeface="Times New Roman"/>
              </a:rPr>
              <a:t>To </a:t>
            </a:r>
            <a:r>
              <a:rPr lang="en-GB" sz="1400" b="1" kern="0">
                <a:solidFill>
                  <a:prstClr val="black"/>
                </a:solidFill>
                <a:latin typeface="+mn-lt"/>
                <a:ea typeface="Times New Roman"/>
              </a:rPr>
              <a:t>r</a:t>
            </a:r>
            <a:r>
              <a:rPr lang="en-GB" sz="1400" b="1" kern="0" smtClean="0">
                <a:solidFill>
                  <a:prstClr val="black"/>
                </a:solidFill>
                <a:latin typeface="+mn-lt"/>
                <a:ea typeface="Times New Roman"/>
              </a:rPr>
              <a:t>aise </a:t>
            </a:r>
            <a:r>
              <a:rPr lang="en-GB" sz="1400" b="1" kern="0" smtClean="0">
                <a:solidFill>
                  <a:prstClr val="black"/>
                </a:solidFill>
                <a:latin typeface="+mn-lt"/>
                <a:ea typeface="Times New Roman"/>
              </a:rPr>
              <a:t>educational </a:t>
            </a:r>
            <a:r>
              <a:rPr lang="en-GB" sz="1400" b="1" kern="0" dirty="0" smtClean="0">
                <a:solidFill>
                  <a:prstClr val="black"/>
                </a:solidFill>
                <a:latin typeface="+mn-lt"/>
                <a:ea typeface="Times New Roman"/>
              </a:rPr>
              <a:t>attainment for all and ensure excellence and equity for all in Literacy and English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altLang="en-US" sz="1400" b="1" kern="0" dirty="0">
              <a:solidFill>
                <a:prstClr val="black"/>
              </a:solidFill>
              <a:latin typeface="+mn-lt"/>
              <a:cs typeface="Arial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altLang="en-US" sz="1400" b="1" kern="0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56323" name="Text Box 5"/>
          <p:cNvSpPr txBox="1">
            <a:spLocks noChangeArrowheads="1"/>
          </p:cNvSpPr>
          <p:nvPr/>
        </p:nvSpPr>
        <p:spPr bwMode="auto">
          <a:xfrm>
            <a:off x="2322226" y="834046"/>
            <a:ext cx="2033588" cy="27699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 eaLnBrk="1" hangingPunct="1">
              <a:spcBef>
                <a:spcPts val="720"/>
              </a:spcBef>
              <a:defRPr/>
            </a:pPr>
            <a:r>
              <a:rPr lang="en-GB" sz="1200" b="1" kern="0" dirty="0" smtClean="0">
                <a:latin typeface="+mn-lt"/>
                <a:ea typeface="Times New Roman"/>
              </a:rPr>
              <a:t>Literacy Rich Environments</a:t>
            </a:r>
            <a:endParaRPr lang="en-GB" sz="1200" b="1" kern="0" dirty="0">
              <a:latin typeface="+mn-lt"/>
              <a:ea typeface="Times New Roman"/>
            </a:endParaRPr>
          </a:p>
        </p:txBody>
      </p:sp>
      <p:sp>
        <p:nvSpPr>
          <p:cNvPr id="56324" name="Text Box 6"/>
          <p:cNvSpPr txBox="1">
            <a:spLocks noChangeArrowheads="1"/>
          </p:cNvSpPr>
          <p:nvPr/>
        </p:nvSpPr>
        <p:spPr bwMode="auto">
          <a:xfrm>
            <a:off x="2323382" y="1572383"/>
            <a:ext cx="2033587" cy="27699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 eaLnBrk="1" hangingPunct="1">
              <a:spcBef>
                <a:spcPts val="720"/>
              </a:spcBef>
              <a:defRPr/>
            </a:pPr>
            <a:r>
              <a:rPr lang="en-GB" sz="1200" b="1" kern="0" dirty="0" smtClean="0">
                <a:latin typeface="+mn-lt"/>
                <a:ea typeface="Times New Roman"/>
              </a:rPr>
              <a:t>Listening and Talking</a:t>
            </a:r>
          </a:p>
        </p:txBody>
      </p:sp>
      <p:sp>
        <p:nvSpPr>
          <p:cNvPr id="56340" name="Text Box 9"/>
          <p:cNvSpPr txBox="1">
            <a:spLocks noChangeArrowheads="1"/>
          </p:cNvSpPr>
          <p:nvPr/>
        </p:nvSpPr>
        <p:spPr bwMode="auto">
          <a:xfrm>
            <a:off x="4566052" y="5894409"/>
            <a:ext cx="236093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r>
              <a:rPr lang="en-GB" altLang="en-US" sz="8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Home Learning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8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Displays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8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Blog/Newsletters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8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Parent Leaflets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8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Drop-in sessions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8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Café </a:t>
            </a:r>
            <a:r>
              <a:rPr lang="en-GB" altLang="en-US" sz="800" b="1" dirty="0" err="1" smtClean="0">
                <a:solidFill>
                  <a:prstClr val="black"/>
                </a:solidFill>
                <a:latin typeface="+mn-lt"/>
                <a:cs typeface="Arial" pitchFamily="34" charset="0"/>
              </a:rPr>
              <a:t>Kirkhill</a:t>
            </a:r>
            <a:endParaRPr lang="en-GB" altLang="en-US" sz="800" b="1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56341" name="Rectangle 50"/>
          <p:cNvSpPr>
            <a:spLocks noChangeArrowheads="1"/>
          </p:cNvSpPr>
          <p:nvPr/>
        </p:nvSpPr>
        <p:spPr bwMode="auto">
          <a:xfrm>
            <a:off x="228697" y="95382"/>
            <a:ext cx="549971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 smtClean="0">
                <a:solidFill>
                  <a:prstClr val="black"/>
                </a:solidFill>
                <a:latin typeface="Arial" pitchFamily="34" charset="0"/>
              </a:rPr>
              <a:t>Raising Attainment For All and Ensuring Excellence and Equity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 err="1" smtClean="0">
                <a:solidFill>
                  <a:prstClr val="black"/>
                </a:solidFill>
                <a:latin typeface="Arial" pitchFamily="34" charset="0"/>
              </a:rPr>
              <a:t>Kirkhill</a:t>
            </a:r>
            <a:r>
              <a:rPr lang="en-GB" altLang="en-US" sz="1400" b="1" dirty="0" smtClean="0">
                <a:solidFill>
                  <a:prstClr val="black"/>
                </a:solidFill>
                <a:latin typeface="Arial" pitchFamily="34" charset="0"/>
              </a:rPr>
              <a:t> Nursery and Primary School</a:t>
            </a:r>
            <a:endParaRPr lang="en-GB" altLang="en-US" sz="1400" b="1" dirty="0" smtClean="0">
              <a:solidFill>
                <a:prstClr val="black"/>
              </a:solidFill>
              <a:latin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 smtClean="0">
                <a:solidFill>
                  <a:prstClr val="black"/>
                </a:solidFill>
                <a:latin typeface="Arial" pitchFamily="34" charset="0"/>
              </a:rPr>
              <a:t>Literacy and English Strategy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7162800" y="6995"/>
            <a:ext cx="0" cy="6811962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51" name="Text Box 24"/>
          <p:cNvSpPr txBox="1">
            <a:spLocks noChangeArrowheads="1"/>
          </p:cNvSpPr>
          <p:nvPr/>
        </p:nvSpPr>
        <p:spPr bwMode="auto">
          <a:xfrm>
            <a:off x="7303486" y="249270"/>
            <a:ext cx="1682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1000" b="1" dirty="0" smtClean="0">
                <a:solidFill>
                  <a:prstClr val="black"/>
                </a:solidFill>
                <a:cs typeface="Arial" pitchFamily="34" charset="0"/>
              </a:rPr>
              <a:t>Building Staff Confidence</a:t>
            </a:r>
          </a:p>
        </p:txBody>
      </p:sp>
      <p:sp>
        <p:nvSpPr>
          <p:cNvPr id="56358" name="Text Box 9"/>
          <p:cNvSpPr txBox="1">
            <a:spLocks noChangeArrowheads="1"/>
          </p:cNvSpPr>
          <p:nvPr/>
        </p:nvSpPr>
        <p:spPr bwMode="auto">
          <a:xfrm>
            <a:off x="4573359" y="466394"/>
            <a:ext cx="2360934" cy="5078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eaLnBrk="1" hangingPunct="1">
              <a:defRPr/>
            </a:pPr>
            <a:r>
              <a:rPr lang="en-GB" sz="900" b="1" kern="0" dirty="0" smtClean="0">
                <a:latin typeface="+mn-lt"/>
                <a:ea typeface="Times New Roman"/>
                <a:cs typeface="Arial" pitchFamily="34" charset="0"/>
              </a:rPr>
              <a:t>Classroom Environments</a:t>
            </a:r>
          </a:p>
          <a:p>
            <a:pPr lvl="0" eaLnBrk="1" hangingPunct="1">
              <a:defRPr/>
            </a:pPr>
            <a:r>
              <a:rPr lang="en-GB" sz="900" b="1" kern="0" dirty="0" smtClean="0">
                <a:latin typeface="+mn-lt"/>
                <a:ea typeface="Times New Roman"/>
                <a:cs typeface="Arial" pitchFamily="34" charset="0"/>
              </a:rPr>
              <a:t>Displays</a:t>
            </a:r>
          </a:p>
          <a:p>
            <a:pPr lvl="0" eaLnBrk="1" hangingPunct="1">
              <a:defRPr/>
            </a:pPr>
            <a:r>
              <a:rPr lang="en-GB" sz="900" b="1" kern="0" dirty="0" smtClean="0">
                <a:latin typeface="+mn-lt"/>
                <a:ea typeface="Times New Roman"/>
                <a:cs typeface="Arial" pitchFamily="34" charset="0"/>
              </a:rPr>
              <a:t>POLLAR </a:t>
            </a:r>
          </a:p>
        </p:txBody>
      </p:sp>
      <p:sp>
        <p:nvSpPr>
          <p:cNvPr id="56368" name="Text Box 9"/>
          <p:cNvSpPr txBox="1">
            <a:spLocks noChangeArrowheads="1"/>
          </p:cNvSpPr>
          <p:nvPr/>
        </p:nvSpPr>
        <p:spPr bwMode="auto">
          <a:xfrm>
            <a:off x="4566052" y="2388717"/>
            <a:ext cx="2360934" cy="13388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Emergent Writing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Big Writing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Children making signs for classrooms/school environment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Writing in role play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Teacher modelling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Planning for writing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VCOP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Free writing</a:t>
            </a:r>
          </a:p>
        </p:txBody>
      </p:sp>
      <p:sp>
        <p:nvSpPr>
          <p:cNvPr id="56370" name="Text Box 9"/>
          <p:cNvSpPr txBox="1">
            <a:spLocks noChangeArrowheads="1"/>
          </p:cNvSpPr>
          <p:nvPr/>
        </p:nvSpPr>
        <p:spPr bwMode="auto">
          <a:xfrm>
            <a:off x="4573359" y="5395038"/>
            <a:ext cx="2360934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eaLnBrk="1" hangingPunct="1">
              <a:defRPr/>
            </a:pPr>
            <a:r>
              <a:rPr lang="en-GB" sz="1000" b="1" kern="0" dirty="0" smtClean="0">
                <a:latin typeface="+mn-lt"/>
                <a:ea typeface="Times New Roman"/>
              </a:rPr>
              <a:t>VCOP</a:t>
            </a:r>
          </a:p>
          <a:p>
            <a:pPr lvl="0" eaLnBrk="1" hangingPunct="1">
              <a:defRPr/>
            </a:pPr>
            <a:r>
              <a:rPr lang="en-GB" sz="1000" b="1" kern="0" dirty="0" smtClean="0">
                <a:latin typeface="+mn-lt"/>
                <a:ea typeface="Times New Roman"/>
              </a:rPr>
              <a:t>Nelson Grammar</a:t>
            </a:r>
            <a:endParaRPr lang="en-GB" sz="1000" b="1" kern="0" dirty="0">
              <a:latin typeface="+mn-lt"/>
              <a:ea typeface="Times New Roman"/>
            </a:endParaRPr>
          </a:p>
        </p:txBody>
      </p:sp>
      <p:sp>
        <p:nvSpPr>
          <p:cNvPr id="56372" name="Text Box 7"/>
          <p:cNvSpPr txBox="1">
            <a:spLocks noChangeArrowheads="1"/>
          </p:cNvSpPr>
          <p:nvPr/>
        </p:nvSpPr>
        <p:spPr bwMode="auto">
          <a:xfrm>
            <a:off x="2313134" y="4229817"/>
            <a:ext cx="2070010" cy="276999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 eaLnBrk="1" hangingPunct="1">
              <a:defRPr/>
            </a:pPr>
            <a:r>
              <a:rPr lang="en-GB" sz="1200" b="1" kern="0" dirty="0" smtClean="0">
                <a:latin typeface="+mn-lt"/>
                <a:ea typeface="Times New Roman"/>
              </a:rPr>
              <a:t>Comprehension</a:t>
            </a:r>
            <a:endParaRPr lang="en-GB" sz="1200" b="1" kern="0" dirty="0">
              <a:latin typeface="+mn-lt"/>
              <a:ea typeface="Times New Roman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2347142" y="6263055"/>
            <a:ext cx="2054081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 eaLnBrk="1" hangingPunct="1">
              <a:defRPr/>
            </a:pPr>
            <a:r>
              <a:rPr lang="en-GB" sz="1200" b="1" kern="0" dirty="0" smtClean="0">
                <a:latin typeface="+mn-lt"/>
                <a:ea typeface="Times New Roman"/>
              </a:rPr>
              <a:t>Family Learning</a:t>
            </a:r>
            <a:endParaRPr lang="en-GB" sz="1200" b="1" kern="0" dirty="0">
              <a:latin typeface="+mn-lt"/>
              <a:ea typeface="Times New Roman"/>
            </a:endParaRPr>
          </a:p>
        </p:txBody>
      </p:sp>
      <p:sp>
        <p:nvSpPr>
          <p:cNvPr id="196" name="Text Box 9"/>
          <p:cNvSpPr txBox="1">
            <a:spLocks noChangeArrowheads="1"/>
          </p:cNvSpPr>
          <p:nvPr/>
        </p:nvSpPr>
        <p:spPr bwMode="auto">
          <a:xfrm>
            <a:off x="4573359" y="3828593"/>
            <a:ext cx="2360934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err="1" smtClean="0">
                <a:solidFill>
                  <a:prstClr val="black"/>
                </a:solidFill>
                <a:latin typeface="+mn-lt"/>
                <a:cs typeface="Arial" pitchFamily="34" charset="0"/>
              </a:rPr>
              <a:t>Storyworlds</a:t>
            </a: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	Big Books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Banded novels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Literacy Evolve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Passwords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Read Write </a:t>
            </a:r>
            <a:r>
              <a:rPr lang="en-GB" altLang="en-US" sz="900" b="1" dirty="0" err="1" smtClean="0">
                <a:solidFill>
                  <a:prstClr val="black"/>
                </a:solidFill>
                <a:latin typeface="+mn-lt"/>
                <a:cs typeface="Arial" pitchFamily="34" charset="0"/>
              </a:rPr>
              <a:t>Inc</a:t>
            </a:r>
            <a:endParaRPr lang="en-GB" altLang="en-US" sz="900" b="1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Nelson Comprehension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Reading Routes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Library Areas in all classrooms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Library visits</a:t>
            </a:r>
          </a:p>
          <a:p>
            <a:pPr eaLnBrk="1" fontAlgn="base" hangingPunct="1">
              <a:spcAft>
                <a:spcPct val="0"/>
              </a:spcAft>
            </a:pPr>
            <a:r>
              <a:rPr lang="en-GB" altLang="en-US" sz="9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Key Comprehension</a:t>
            </a:r>
          </a:p>
        </p:txBody>
      </p:sp>
      <p:sp>
        <p:nvSpPr>
          <p:cNvPr id="215" name="Text Box 9"/>
          <p:cNvSpPr txBox="1">
            <a:spLocks noChangeArrowheads="1"/>
          </p:cNvSpPr>
          <p:nvPr/>
        </p:nvSpPr>
        <p:spPr bwMode="auto">
          <a:xfrm>
            <a:off x="4577534" y="1111045"/>
            <a:ext cx="2360934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eaLnBrk="1" hangingPunct="1">
              <a:defRPr/>
            </a:pPr>
            <a:r>
              <a:rPr lang="en-GB" sz="900" b="1" kern="0" dirty="0" smtClean="0">
                <a:latin typeface="+mn-lt"/>
                <a:ea typeface="Times New Roman"/>
                <a:cs typeface="Arial" pitchFamily="34" charset="0"/>
              </a:rPr>
              <a:t>Vowel House/Colourful Consonants</a:t>
            </a:r>
          </a:p>
          <a:p>
            <a:pPr lvl="0" eaLnBrk="1" hangingPunct="1">
              <a:defRPr/>
            </a:pPr>
            <a:r>
              <a:rPr lang="en-GB" sz="900" b="1" kern="0" dirty="0" smtClean="0">
                <a:latin typeface="+mn-lt"/>
                <a:ea typeface="Times New Roman"/>
                <a:cs typeface="Arial" pitchFamily="34" charset="0"/>
              </a:rPr>
              <a:t>Jolly Phonics</a:t>
            </a:r>
          </a:p>
          <a:p>
            <a:pPr lvl="0" eaLnBrk="1" hangingPunct="1">
              <a:defRPr/>
            </a:pPr>
            <a:r>
              <a:rPr lang="en-GB" sz="900" b="1" kern="0" dirty="0" smtClean="0">
                <a:latin typeface="+mn-lt"/>
                <a:ea typeface="Times New Roman"/>
                <a:cs typeface="Arial" pitchFamily="34" charset="0"/>
              </a:rPr>
              <a:t>Talk the Big Talk</a:t>
            </a:r>
          </a:p>
          <a:p>
            <a:pPr lvl="0" eaLnBrk="1" hangingPunct="1">
              <a:defRPr/>
            </a:pPr>
            <a:r>
              <a:rPr lang="en-GB" sz="900" b="1" kern="0" dirty="0" smtClean="0">
                <a:latin typeface="+mn-lt"/>
                <a:ea typeface="Times New Roman"/>
                <a:cs typeface="Arial" pitchFamily="34" charset="0"/>
              </a:rPr>
              <a:t>Big Talk</a:t>
            </a:r>
          </a:p>
          <a:p>
            <a:pPr lvl="0" eaLnBrk="1" hangingPunct="1">
              <a:defRPr/>
            </a:pPr>
            <a:r>
              <a:rPr lang="en-GB" sz="900" b="1" kern="0" dirty="0" smtClean="0">
                <a:latin typeface="+mn-lt"/>
                <a:ea typeface="Times New Roman"/>
                <a:cs typeface="Arial" pitchFamily="34" charset="0"/>
              </a:rPr>
              <a:t>Language Link</a:t>
            </a:r>
          </a:p>
          <a:p>
            <a:pPr lvl="0" eaLnBrk="1" hangingPunct="1">
              <a:defRPr/>
            </a:pPr>
            <a:r>
              <a:rPr lang="en-GB" sz="900" b="1" kern="0" dirty="0" smtClean="0">
                <a:latin typeface="+mn-lt"/>
                <a:ea typeface="Times New Roman"/>
                <a:cs typeface="Arial" pitchFamily="34" charset="0"/>
              </a:rPr>
              <a:t>Working with SALT</a:t>
            </a:r>
          </a:p>
          <a:p>
            <a:pPr lvl="0" eaLnBrk="1" hangingPunct="1">
              <a:defRPr/>
            </a:pPr>
            <a:r>
              <a:rPr lang="en-GB" sz="900" b="1" kern="0" dirty="0" smtClean="0">
                <a:latin typeface="+mn-lt"/>
                <a:ea typeface="Times New Roman"/>
                <a:cs typeface="Arial" pitchFamily="34" charset="0"/>
              </a:rPr>
              <a:t>Nursery Oral Narrative Programme</a:t>
            </a:r>
          </a:p>
          <a:p>
            <a:pPr lvl="0" eaLnBrk="1" hangingPunct="1">
              <a:defRPr/>
            </a:pPr>
            <a:r>
              <a:rPr lang="en-GB" sz="900" b="1" kern="0" dirty="0" err="1" smtClean="0">
                <a:latin typeface="+mn-lt"/>
                <a:ea typeface="Times New Roman"/>
                <a:cs typeface="Arial" pitchFamily="34" charset="0"/>
              </a:rPr>
              <a:t>Newsround</a:t>
            </a:r>
            <a:endParaRPr lang="en-GB" sz="900" b="1" kern="0" dirty="0" smtClean="0">
              <a:latin typeface="+mn-lt"/>
              <a:ea typeface="Times New Roman"/>
              <a:cs typeface="Arial" pitchFamily="34" charset="0"/>
            </a:endParaRPr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7392555" y="4919393"/>
            <a:ext cx="1584325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900" b="1" dirty="0" smtClean="0"/>
              <a:t>Moderation/Assessment</a:t>
            </a:r>
            <a:endParaRPr lang="en-GB" sz="900" b="1" dirty="0"/>
          </a:p>
        </p:txBody>
      </p:sp>
      <p:sp>
        <p:nvSpPr>
          <p:cNvPr id="64" name="Text Box 11"/>
          <p:cNvSpPr txBox="1">
            <a:spLocks noChangeArrowheads="1"/>
          </p:cNvSpPr>
          <p:nvPr/>
        </p:nvSpPr>
        <p:spPr bwMode="auto">
          <a:xfrm>
            <a:off x="7367155" y="4348392"/>
            <a:ext cx="1584325" cy="5078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900" b="1" dirty="0" smtClean="0"/>
              <a:t>Improved communication between school and home</a:t>
            </a:r>
            <a:endParaRPr lang="en-GB" sz="900" b="1" dirty="0"/>
          </a:p>
        </p:txBody>
      </p:sp>
      <p:sp>
        <p:nvSpPr>
          <p:cNvPr id="65" name="Text Box 12"/>
          <p:cNvSpPr txBox="1">
            <a:spLocks noChangeArrowheads="1"/>
          </p:cNvSpPr>
          <p:nvPr/>
        </p:nvSpPr>
        <p:spPr bwMode="auto">
          <a:xfrm>
            <a:off x="7367155" y="3917388"/>
            <a:ext cx="158432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900" b="1" dirty="0" smtClean="0"/>
              <a:t>Increased engagement with partner agencies</a:t>
            </a:r>
            <a:endParaRPr lang="en-GB" sz="900" b="1" dirty="0"/>
          </a:p>
        </p:txBody>
      </p:sp>
      <p:sp>
        <p:nvSpPr>
          <p:cNvPr id="66" name="Text Box 13"/>
          <p:cNvSpPr txBox="1">
            <a:spLocks noChangeArrowheads="1"/>
          </p:cNvSpPr>
          <p:nvPr/>
        </p:nvSpPr>
        <p:spPr bwMode="auto">
          <a:xfrm>
            <a:off x="7342399" y="3176608"/>
            <a:ext cx="158432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900" b="1" dirty="0" smtClean="0"/>
              <a:t>Good practice visits – networking opportunities</a:t>
            </a:r>
            <a:endParaRPr lang="en-GB" sz="900" b="1" dirty="0"/>
          </a:p>
        </p:txBody>
      </p:sp>
      <p:sp>
        <p:nvSpPr>
          <p:cNvPr id="67" name="Text Box 14"/>
          <p:cNvSpPr txBox="1">
            <a:spLocks noChangeArrowheads="1"/>
          </p:cNvSpPr>
          <p:nvPr/>
        </p:nvSpPr>
        <p:spPr bwMode="auto">
          <a:xfrm>
            <a:off x="7352699" y="1990216"/>
            <a:ext cx="1584325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900" b="1" dirty="0" smtClean="0"/>
              <a:t>Self-Evaluation</a:t>
            </a:r>
            <a:endParaRPr lang="en-GB" sz="900" b="1" dirty="0"/>
          </a:p>
        </p:txBody>
      </p:sp>
      <p:sp>
        <p:nvSpPr>
          <p:cNvPr id="68" name="Text Box 14"/>
          <p:cNvSpPr txBox="1">
            <a:spLocks noChangeArrowheads="1"/>
          </p:cNvSpPr>
          <p:nvPr/>
        </p:nvSpPr>
        <p:spPr bwMode="auto">
          <a:xfrm>
            <a:off x="7346521" y="1272395"/>
            <a:ext cx="1584325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900" b="1" dirty="0" smtClean="0"/>
              <a:t>Quality Improvement</a:t>
            </a:r>
          </a:p>
        </p:txBody>
      </p:sp>
      <p:sp>
        <p:nvSpPr>
          <p:cNvPr id="69" name="Text Box 14"/>
          <p:cNvSpPr txBox="1">
            <a:spLocks noChangeArrowheads="1"/>
          </p:cNvSpPr>
          <p:nvPr/>
        </p:nvSpPr>
        <p:spPr bwMode="auto">
          <a:xfrm>
            <a:off x="7354455" y="3620616"/>
            <a:ext cx="1584325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900" b="1" dirty="0" smtClean="0"/>
              <a:t>Nurture groups </a:t>
            </a:r>
            <a:endParaRPr lang="en-GB" sz="900" b="1" dirty="0"/>
          </a:p>
        </p:txBody>
      </p: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7342400" y="1579220"/>
            <a:ext cx="158432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900" b="1" dirty="0" smtClean="0"/>
              <a:t>Coaching/Mentoring  Interventions</a:t>
            </a:r>
            <a:endParaRPr lang="en-GB" sz="900" b="1" dirty="0"/>
          </a:p>
        </p:txBody>
      </p:sp>
      <p:sp>
        <p:nvSpPr>
          <p:cNvPr id="71" name="Text Box 10"/>
          <p:cNvSpPr txBox="1">
            <a:spLocks noChangeArrowheads="1"/>
          </p:cNvSpPr>
          <p:nvPr/>
        </p:nvSpPr>
        <p:spPr bwMode="auto">
          <a:xfrm>
            <a:off x="7392555" y="5188698"/>
            <a:ext cx="1584325" cy="5078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900" b="1" dirty="0" smtClean="0"/>
              <a:t>Forward Planning using progression pathways and backward mapping</a:t>
            </a:r>
            <a:endParaRPr lang="en-GB" sz="900" b="1" dirty="0"/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7335487" y="2758942"/>
            <a:ext cx="158432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900" b="1" dirty="0" smtClean="0"/>
              <a:t>Teacher Leadership Opportunities</a:t>
            </a:r>
            <a:endParaRPr lang="en-GB" sz="900" b="1" dirty="0"/>
          </a:p>
        </p:txBody>
      </p:sp>
      <p:sp>
        <p:nvSpPr>
          <p:cNvPr id="73" name="Text Box 14"/>
          <p:cNvSpPr txBox="1">
            <a:spLocks noChangeArrowheads="1"/>
          </p:cNvSpPr>
          <p:nvPr/>
        </p:nvSpPr>
        <p:spPr bwMode="auto">
          <a:xfrm>
            <a:off x="7392554" y="5795148"/>
            <a:ext cx="158432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900" b="1" dirty="0" smtClean="0"/>
              <a:t>Professional Reading/Dialogue</a:t>
            </a:r>
            <a:endParaRPr lang="en-GB" sz="900" b="1" dirty="0"/>
          </a:p>
        </p:txBody>
      </p: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7346520" y="680925"/>
            <a:ext cx="1584325" cy="5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900" b="1" dirty="0"/>
              <a:t>Improved teamwork, communication and collaboration</a:t>
            </a:r>
          </a:p>
        </p:txBody>
      </p: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7352698" y="2300156"/>
            <a:ext cx="158432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900" b="1" dirty="0" smtClean="0"/>
              <a:t>Pedagogy – high quality L&amp;T  </a:t>
            </a:r>
            <a:endParaRPr lang="en-GB" sz="900" b="1" dirty="0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2323986" y="1226228"/>
            <a:ext cx="2033588" cy="27699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 eaLnBrk="1" hangingPunct="1">
              <a:spcBef>
                <a:spcPts val="720"/>
              </a:spcBef>
              <a:defRPr/>
            </a:pPr>
            <a:r>
              <a:rPr lang="en-GB" sz="1200" b="1" kern="0" dirty="0" smtClean="0">
                <a:latin typeface="+mn-lt"/>
                <a:ea typeface="Times New Roman"/>
              </a:rPr>
              <a:t>Vocabulary Building</a:t>
            </a:r>
            <a:endParaRPr lang="en-GB" sz="1200" b="1" kern="0" dirty="0">
              <a:latin typeface="+mn-lt"/>
              <a:ea typeface="Times New Roman"/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2313134" y="2530988"/>
            <a:ext cx="2033588" cy="27699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 eaLnBrk="1" hangingPunct="1">
              <a:spcBef>
                <a:spcPts val="720"/>
              </a:spcBef>
              <a:defRPr/>
            </a:pPr>
            <a:r>
              <a:rPr lang="en-GB" sz="1200" b="1" kern="0" dirty="0" smtClean="0">
                <a:latin typeface="+mn-lt"/>
                <a:ea typeface="Times New Roman"/>
              </a:rPr>
              <a:t>Writing</a:t>
            </a:r>
            <a:endParaRPr lang="en-GB" sz="1200" b="1" kern="0" dirty="0">
              <a:latin typeface="+mn-lt"/>
              <a:ea typeface="Times New Roman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2289852" y="3831875"/>
            <a:ext cx="2098336" cy="276999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 eaLnBrk="1" hangingPunct="1">
              <a:spcBef>
                <a:spcPts val="720"/>
              </a:spcBef>
              <a:defRPr/>
            </a:pPr>
            <a:r>
              <a:rPr lang="en-GB" sz="1200" b="1" kern="0" dirty="0" smtClean="0">
                <a:latin typeface="+mn-lt"/>
                <a:ea typeface="Times New Roman"/>
              </a:rPr>
              <a:t>Reading </a:t>
            </a:r>
            <a:endParaRPr lang="en-GB" sz="1200" b="1" kern="0" dirty="0">
              <a:latin typeface="+mn-lt"/>
              <a:ea typeface="Times New Roman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2347142" y="5365876"/>
            <a:ext cx="2033588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 eaLnBrk="1" hangingPunct="1">
              <a:spcBef>
                <a:spcPts val="720"/>
              </a:spcBef>
              <a:defRPr/>
            </a:pPr>
            <a:r>
              <a:rPr lang="en-GB" sz="1200" b="1" kern="0" dirty="0" smtClean="0">
                <a:latin typeface="+mn-lt"/>
                <a:ea typeface="Times New Roman"/>
              </a:rPr>
              <a:t>Grammar</a:t>
            </a:r>
            <a:endParaRPr lang="en-GB" sz="1200" b="1" kern="0" dirty="0">
              <a:latin typeface="+mn-lt"/>
              <a:ea typeface="Times New Roman"/>
            </a:endParaRP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7401911" y="6274539"/>
            <a:ext cx="1584325" cy="5078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sz="900" b="1" dirty="0" smtClean="0"/>
              <a:t>CAT/INSET calendar</a:t>
            </a:r>
          </a:p>
          <a:p>
            <a:pPr eaLnBrk="1" hangingPunct="1">
              <a:spcBef>
                <a:spcPts val="0"/>
              </a:spcBef>
            </a:pPr>
            <a:r>
              <a:rPr lang="en-GB" sz="900" b="1" dirty="0" smtClean="0"/>
              <a:t>Other training opportunities</a:t>
            </a:r>
            <a:endParaRPr lang="en-GB" sz="9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92" y="5696529"/>
            <a:ext cx="839254" cy="95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18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167</Words>
  <Application>Microsoft Office PowerPoint</Application>
  <PresentationFormat>On-screen Show 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S (Susan)</dc:creator>
  <cp:lastModifiedBy>Lesley Henderson</cp:lastModifiedBy>
  <cp:revision>41</cp:revision>
  <cp:lastPrinted>2014-02-12T11:34:26Z</cp:lastPrinted>
  <dcterms:created xsi:type="dcterms:W3CDTF">2006-08-16T00:00:00Z</dcterms:created>
  <dcterms:modified xsi:type="dcterms:W3CDTF">2017-04-24T21:42:47Z</dcterms:modified>
</cp:coreProperties>
</file>