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5" r:id="rId6"/>
    <p:sldId id="259" r:id="rId7"/>
    <p:sldId id="269" r:id="rId8"/>
    <p:sldId id="263" r:id="rId9"/>
    <p:sldId id="266" r:id="rId10"/>
    <p:sldId id="260" r:id="rId11"/>
    <p:sldId id="258" r:id="rId12"/>
    <p:sldId id="271" r:id="rId13"/>
    <p:sldId id="272"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189686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54954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195422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28934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282209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266254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43902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317747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363124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18628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11A18-1726-453E-8DEE-D2AF19BF7972}" type="datetimeFigureOut">
              <a:rPr lang="en-GB" smtClean="0"/>
              <a:pPr/>
              <a:t>17/02/2017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F06A55-CF66-4697-89D0-7828CCE899C3}" type="slidenum">
              <a:rPr lang="en-GB" smtClean="0"/>
              <a:pPr/>
              <a:t>‹#›</a:t>
            </a:fld>
            <a:endParaRPr lang="en-GB"/>
          </a:p>
        </p:txBody>
      </p:sp>
    </p:spTree>
    <p:extLst>
      <p:ext uri="{BB962C8B-B14F-4D97-AF65-F5344CB8AC3E}">
        <p14:creationId xmlns:p14="http://schemas.microsoft.com/office/powerpoint/2010/main" val="49598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11A18-1726-453E-8DEE-D2AF19BF7972}" type="datetimeFigureOut">
              <a:rPr lang="en-GB" smtClean="0"/>
              <a:pPr/>
              <a:t>17/02/2017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06A55-CF66-4697-89D0-7828CCE899C3}" type="slidenum">
              <a:rPr lang="en-GB" smtClean="0"/>
              <a:pPr/>
              <a:t>‹#›</a:t>
            </a:fld>
            <a:endParaRPr lang="en-GB"/>
          </a:p>
        </p:txBody>
      </p:sp>
    </p:spTree>
    <p:extLst>
      <p:ext uri="{BB962C8B-B14F-4D97-AF65-F5344CB8AC3E}">
        <p14:creationId xmlns:p14="http://schemas.microsoft.com/office/powerpoint/2010/main" val="192038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khp-fs1\pupils\Pupils%20Shared\Miss%20Henderso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1412776"/>
            <a:ext cx="4824536" cy="5016758"/>
          </a:xfrm>
          <a:prstGeom prst="rect">
            <a:avLst/>
          </a:prstGeom>
          <a:noFill/>
        </p:spPr>
        <p:txBody>
          <a:bodyPr wrap="square" lIns="91440" tIns="45720" rIns="91440" bIns="45720">
            <a:spAutoFit/>
          </a:bodyPr>
          <a:lstStyle/>
          <a:p>
            <a:pPr algn="ctr"/>
            <a:r>
              <a:rPr lang="en-US" sz="8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Welcome to</a:t>
            </a:r>
          </a:p>
          <a:p>
            <a:pPr algn="ctr"/>
            <a:r>
              <a:rPr lang="en-US" sz="8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Kirkhill</a:t>
            </a:r>
            <a:r>
              <a:rPr lang="en-US"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 Chatter 4</a:t>
            </a:r>
            <a:endParaRPr lang="en-US" sz="8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76672"/>
            <a:ext cx="127147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64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53" y="419757"/>
            <a:ext cx="1635646" cy="2180861"/>
          </a:xfrm>
          <a:prstGeom prst="rect">
            <a:avLst/>
          </a:prstGeom>
        </p:spPr>
      </p:pic>
      <p:sp>
        <p:nvSpPr>
          <p:cNvPr id="3" name="Oval Callout 2"/>
          <p:cNvSpPr/>
          <p:nvPr/>
        </p:nvSpPr>
        <p:spPr>
          <a:xfrm>
            <a:off x="1619672" y="116632"/>
            <a:ext cx="7344816" cy="5236418"/>
          </a:xfrm>
          <a:prstGeom prst="wedgeEllipseCallout">
            <a:avLst>
              <a:gd name="adj1" fmla="val -56179"/>
              <a:gd name="adj2" fmla="val -176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84717" y="1211347"/>
            <a:ext cx="6842720" cy="3046988"/>
          </a:xfrm>
          <a:prstGeom prst="rect">
            <a:avLst/>
          </a:prstGeom>
          <a:noFill/>
        </p:spPr>
        <p:txBody>
          <a:bodyPr wrap="square" rtlCol="0">
            <a:spAutoFit/>
          </a:bodyPr>
          <a:lstStyle/>
          <a:p>
            <a:pPr algn="ctr"/>
            <a:r>
              <a:rPr lang="en-GB" sz="3200" b="1" u="sng" dirty="0" smtClean="0">
                <a:latin typeface="SassoonCRInfant" panose="02010503020300020003" pitchFamily="2" charset="0"/>
              </a:rPr>
              <a:t>Activity 1 – Our Values</a:t>
            </a:r>
          </a:p>
          <a:p>
            <a:pPr algn="ctr"/>
            <a:r>
              <a:rPr lang="en-GB" sz="3200" dirty="0" smtClean="0">
                <a:latin typeface="SassoonCRInfant" panose="02010503020300020003" pitchFamily="2" charset="0"/>
              </a:rPr>
              <a:t>In your group make an acrostic poem for KIRKHILL – think about what we stand for as a school and what kind of school we want </a:t>
            </a:r>
            <a:r>
              <a:rPr lang="en-GB" sz="3200" dirty="0" err="1" smtClean="0">
                <a:latin typeface="SassoonCRInfant" panose="02010503020300020003" pitchFamily="2" charset="0"/>
              </a:rPr>
              <a:t>Kirkhill</a:t>
            </a:r>
            <a:r>
              <a:rPr lang="en-GB" sz="3200" dirty="0" smtClean="0">
                <a:latin typeface="SassoonCRInfant" panose="02010503020300020003" pitchFamily="2" charset="0"/>
              </a:rPr>
              <a:t> to be.</a:t>
            </a:r>
          </a:p>
          <a:p>
            <a:pPr algn="ctr"/>
            <a:r>
              <a:rPr lang="en-GB" sz="3200" dirty="0" smtClean="0">
                <a:latin typeface="SassoonCRInfant" panose="02010503020300020003" pitchFamily="2" charset="0"/>
              </a:rPr>
              <a:t>Your teacher will help with this.</a:t>
            </a:r>
          </a:p>
        </p:txBody>
      </p:sp>
      <p:sp>
        <p:nvSpPr>
          <p:cNvPr id="5" name="TextBox 4"/>
          <p:cNvSpPr txBox="1"/>
          <p:nvPr/>
        </p:nvSpPr>
        <p:spPr>
          <a:xfrm>
            <a:off x="1385392" y="3690690"/>
            <a:ext cx="184731" cy="646331"/>
          </a:xfrm>
          <a:prstGeom prst="rect">
            <a:avLst/>
          </a:prstGeom>
          <a:noFill/>
        </p:spPr>
        <p:txBody>
          <a:bodyPr wrap="none" rtlCol="0">
            <a:spAutoFit/>
          </a:bodyPr>
          <a:lstStyle/>
          <a:p>
            <a:endParaRPr lang="en-GB" dirty="0" smtClean="0"/>
          </a:p>
          <a:p>
            <a:endParaRPr lang="en-GB" dirty="0"/>
          </a:p>
        </p:txBody>
      </p:sp>
      <p:sp>
        <p:nvSpPr>
          <p:cNvPr id="8" name="TextBox 7"/>
          <p:cNvSpPr txBox="1"/>
          <p:nvPr/>
        </p:nvSpPr>
        <p:spPr>
          <a:xfrm flipH="1">
            <a:off x="1385392" y="4513266"/>
            <a:ext cx="1584675" cy="369332"/>
          </a:xfrm>
          <a:prstGeom prst="rect">
            <a:avLst/>
          </a:prstGeom>
          <a:noFill/>
        </p:spPr>
        <p:txBody>
          <a:bodyPr wrap="square" rtlCol="0">
            <a:spAutoFit/>
          </a:bodyPr>
          <a:lstStyle/>
          <a:p>
            <a:r>
              <a:rPr lang="en-GB" dirty="0" smtClean="0"/>
              <a:t>. </a:t>
            </a:r>
            <a:endParaRPr lang="en-GB" dirty="0"/>
          </a:p>
        </p:txBody>
      </p:sp>
    </p:spTree>
    <p:extLst>
      <p:ext uri="{BB962C8B-B14F-4D97-AF65-F5344CB8AC3E}">
        <p14:creationId xmlns:p14="http://schemas.microsoft.com/office/powerpoint/2010/main" val="294597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16" y="5030291"/>
            <a:ext cx="1865116" cy="1398837"/>
          </a:xfrm>
          <a:prstGeom prst="rect">
            <a:avLst/>
          </a:prstGeom>
        </p:spPr>
      </p:pic>
      <p:sp>
        <p:nvSpPr>
          <p:cNvPr id="3" name="Oval Callout 2"/>
          <p:cNvSpPr/>
          <p:nvPr/>
        </p:nvSpPr>
        <p:spPr>
          <a:xfrm>
            <a:off x="187473" y="116632"/>
            <a:ext cx="8724057" cy="4774642"/>
          </a:xfrm>
          <a:prstGeom prst="wedgeEllipseCallout">
            <a:avLst>
              <a:gd name="adj1" fmla="val -40884"/>
              <a:gd name="adj2" fmla="val 62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9512" y="3284984"/>
            <a:ext cx="6129153" cy="646331"/>
          </a:xfrm>
          <a:prstGeom prst="rect">
            <a:avLst/>
          </a:prstGeom>
        </p:spPr>
        <p:txBody>
          <a:bodyPr wrap="square">
            <a:spAutoFit/>
          </a:bodyPr>
          <a:lstStyle/>
          <a:p>
            <a:endParaRPr lang="en-GB" dirty="0"/>
          </a:p>
          <a:p>
            <a:endParaRPr lang="en-GB" dirty="0"/>
          </a:p>
        </p:txBody>
      </p:sp>
      <p:sp>
        <p:nvSpPr>
          <p:cNvPr id="8" name="TextBox 7"/>
          <p:cNvSpPr txBox="1"/>
          <p:nvPr/>
        </p:nvSpPr>
        <p:spPr>
          <a:xfrm>
            <a:off x="867843" y="703723"/>
            <a:ext cx="7304558" cy="3785652"/>
          </a:xfrm>
          <a:prstGeom prst="rect">
            <a:avLst/>
          </a:prstGeom>
          <a:noFill/>
        </p:spPr>
        <p:txBody>
          <a:bodyPr wrap="square" rtlCol="0">
            <a:spAutoFit/>
          </a:bodyPr>
          <a:lstStyle/>
          <a:p>
            <a:pPr algn="ctr"/>
            <a:r>
              <a:rPr lang="en-GB" sz="2000" b="1" u="sng" dirty="0" smtClean="0"/>
              <a:t>Activity 2 – Our Aims</a:t>
            </a:r>
          </a:p>
          <a:p>
            <a:pPr algn="ctr"/>
            <a:r>
              <a:rPr lang="en-GB" sz="2000" dirty="0" smtClean="0"/>
              <a:t>These will help us to know what we aim to achieve as a whole </a:t>
            </a:r>
          </a:p>
          <a:p>
            <a:pPr algn="ctr"/>
            <a:r>
              <a:rPr lang="en-GB" sz="2000" dirty="0" smtClean="0"/>
              <a:t>school for all of the children who come to </a:t>
            </a:r>
            <a:r>
              <a:rPr lang="en-GB" sz="2000" dirty="0" err="1" smtClean="0"/>
              <a:t>Kirkhill</a:t>
            </a:r>
            <a:r>
              <a:rPr lang="en-GB" sz="2000" dirty="0" smtClean="0"/>
              <a:t> to learn.  As we have done some work on the wellbeing indicators at Get Together we would like you to write a short aim for each of the following:</a:t>
            </a:r>
          </a:p>
          <a:p>
            <a:pPr algn="ctr"/>
            <a:r>
              <a:rPr lang="en-GB" sz="2000" dirty="0" smtClean="0"/>
              <a:t>Safe/Healthy/Achieving/Nurtured/Active/</a:t>
            </a:r>
          </a:p>
          <a:p>
            <a:pPr algn="ctr"/>
            <a:r>
              <a:rPr lang="en-GB" sz="2000" dirty="0" smtClean="0"/>
              <a:t>Responsible/Respected/Included</a:t>
            </a:r>
          </a:p>
          <a:p>
            <a:pPr algn="ctr"/>
            <a:r>
              <a:rPr lang="en-GB" sz="2000" dirty="0" smtClean="0"/>
              <a:t>Your teacher will help with this.</a:t>
            </a:r>
          </a:p>
          <a:p>
            <a:pPr algn="ctr"/>
            <a:r>
              <a:rPr lang="en-GB" sz="2000" dirty="0" smtClean="0"/>
              <a:t>We will take all of the final pieces and put them together to form our schools aims along with what the staff team and parents say. </a:t>
            </a:r>
          </a:p>
          <a:p>
            <a:pPr algn="ctr"/>
            <a:r>
              <a:rPr lang="en-GB" sz="2000" dirty="0" smtClean="0"/>
              <a:t> This means that our aims will be shared by the whole school community.</a:t>
            </a:r>
          </a:p>
        </p:txBody>
      </p:sp>
    </p:spTree>
    <p:extLst>
      <p:ext uri="{BB962C8B-B14F-4D97-AF65-F5344CB8AC3E}">
        <p14:creationId xmlns:p14="http://schemas.microsoft.com/office/powerpoint/2010/main" val="4110637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77" y="4660043"/>
            <a:ext cx="1519411" cy="2025881"/>
          </a:xfrm>
          <a:prstGeom prst="rect">
            <a:avLst/>
          </a:prstGeom>
        </p:spPr>
      </p:pic>
      <p:sp>
        <p:nvSpPr>
          <p:cNvPr id="3" name="Oval Callout 2"/>
          <p:cNvSpPr/>
          <p:nvPr/>
        </p:nvSpPr>
        <p:spPr>
          <a:xfrm>
            <a:off x="187473" y="116632"/>
            <a:ext cx="8724057" cy="4774642"/>
          </a:xfrm>
          <a:prstGeom prst="wedgeEllipseCallout">
            <a:avLst>
              <a:gd name="adj1" fmla="val -36298"/>
              <a:gd name="adj2" fmla="val 572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9512" y="3284984"/>
            <a:ext cx="6129153" cy="646331"/>
          </a:xfrm>
          <a:prstGeom prst="rect">
            <a:avLst/>
          </a:prstGeom>
        </p:spPr>
        <p:txBody>
          <a:bodyPr wrap="square">
            <a:spAutoFit/>
          </a:bodyPr>
          <a:lstStyle/>
          <a:p>
            <a:endParaRPr lang="en-GB" dirty="0"/>
          </a:p>
          <a:p>
            <a:endParaRPr lang="en-GB" dirty="0"/>
          </a:p>
        </p:txBody>
      </p:sp>
      <p:sp>
        <p:nvSpPr>
          <p:cNvPr id="8" name="TextBox 7"/>
          <p:cNvSpPr txBox="1"/>
          <p:nvPr/>
        </p:nvSpPr>
        <p:spPr>
          <a:xfrm>
            <a:off x="867843" y="1052736"/>
            <a:ext cx="7304558" cy="4031873"/>
          </a:xfrm>
          <a:prstGeom prst="rect">
            <a:avLst/>
          </a:prstGeom>
          <a:noFill/>
        </p:spPr>
        <p:txBody>
          <a:bodyPr wrap="square" rtlCol="0">
            <a:spAutoFit/>
          </a:bodyPr>
          <a:lstStyle/>
          <a:p>
            <a:pPr algn="ctr"/>
            <a:r>
              <a:rPr lang="en-GB" sz="3600" b="1" u="sng" dirty="0" smtClean="0"/>
              <a:t>Activity 3 – Our Mission Statement</a:t>
            </a:r>
          </a:p>
          <a:p>
            <a:pPr algn="ctr"/>
            <a:r>
              <a:rPr lang="en-GB" sz="3600" dirty="0" smtClean="0"/>
              <a:t>We need to think about a ‘catchy’ mission statement for our school and we need your help to decide this.  Some examples from other schools are:</a:t>
            </a:r>
          </a:p>
          <a:p>
            <a:pPr algn="ctr"/>
            <a:endParaRPr lang="en-GB" sz="2000" dirty="0"/>
          </a:p>
          <a:p>
            <a:pPr algn="ctr"/>
            <a:endParaRPr lang="en-GB" sz="2000" dirty="0" smtClean="0"/>
          </a:p>
        </p:txBody>
      </p:sp>
    </p:spTree>
    <p:extLst>
      <p:ext uri="{BB962C8B-B14F-4D97-AF65-F5344CB8AC3E}">
        <p14:creationId xmlns:p14="http://schemas.microsoft.com/office/powerpoint/2010/main" val="2513816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94" y="4166220"/>
            <a:ext cx="1599642" cy="2132856"/>
          </a:xfrm>
          <a:prstGeom prst="rect">
            <a:avLst/>
          </a:prstGeom>
        </p:spPr>
      </p:pic>
      <p:sp>
        <p:nvSpPr>
          <p:cNvPr id="3" name="Oval Callout 2"/>
          <p:cNvSpPr/>
          <p:nvPr/>
        </p:nvSpPr>
        <p:spPr>
          <a:xfrm>
            <a:off x="539552" y="34635"/>
            <a:ext cx="8280920" cy="4906533"/>
          </a:xfrm>
          <a:prstGeom prst="wedgeEllipseCallout">
            <a:avLst>
              <a:gd name="adj1" fmla="val -38105"/>
              <a:gd name="adj2" fmla="val 460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buFont typeface="Arial" panose="020B0604020202020204" pitchFamily="34" charset="0"/>
              <a:buChar char="•"/>
            </a:pPr>
            <a:r>
              <a:rPr lang="en-GB" sz="2000" dirty="0" smtClean="0">
                <a:solidFill>
                  <a:prstClr val="black"/>
                </a:solidFill>
              </a:rPr>
              <a:t>Striving </a:t>
            </a:r>
            <a:r>
              <a:rPr lang="en-GB" sz="2000" dirty="0">
                <a:solidFill>
                  <a:prstClr val="black"/>
                </a:solidFill>
              </a:rPr>
              <a:t>for Excellence… with and for our communities – West Lothian Education </a:t>
            </a:r>
          </a:p>
          <a:p>
            <a:pPr marL="342900" lvl="0" indent="-342900" algn="ctr">
              <a:buFont typeface="Arial" panose="020B0604020202020204" pitchFamily="34" charset="0"/>
              <a:buChar char="•"/>
            </a:pPr>
            <a:r>
              <a:rPr lang="en-GB" sz="2000" dirty="0">
                <a:solidFill>
                  <a:prstClr val="black"/>
                </a:solidFill>
              </a:rPr>
              <a:t>ABC – Achieve, Believe, Celebrate – </a:t>
            </a:r>
            <a:r>
              <a:rPr lang="en-GB" sz="2000" dirty="0" err="1">
                <a:solidFill>
                  <a:prstClr val="black"/>
                </a:solidFill>
              </a:rPr>
              <a:t>Balbardie</a:t>
            </a:r>
            <a:r>
              <a:rPr lang="en-GB" sz="2000" dirty="0">
                <a:solidFill>
                  <a:prstClr val="black"/>
                </a:solidFill>
              </a:rPr>
              <a:t> PS</a:t>
            </a:r>
          </a:p>
          <a:p>
            <a:pPr marL="342900" lvl="0" indent="-342900" algn="ctr">
              <a:buFont typeface="Arial" panose="020B0604020202020204" pitchFamily="34" charset="0"/>
              <a:buChar char="•"/>
            </a:pPr>
            <a:r>
              <a:rPr lang="en-GB" sz="2000" dirty="0">
                <a:solidFill>
                  <a:prstClr val="black"/>
                </a:solidFill>
              </a:rPr>
              <a:t>Everyone is a learner and every experience is a learning opportunity</a:t>
            </a:r>
          </a:p>
          <a:p>
            <a:pPr marL="342900" lvl="0" indent="-342900" algn="ctr">
              <a:buFont typeface="Arial" panose="020B0604020202020204" pitchFamily="34" charset="0"/>
              <a:buChar char="•"/>
            </a:pPr>
            <a:r>
              <a:rPr lang="en-GB" sz="2000" dirty="0">
                <a:solidFill>
                  <a:prstClr val="black"/>
                </a:solidFill>
              </a:rPr>
              <a:t>Everybody Matters, Everybody Succeeds</a:t>
            </a:r>
          </a:p>
          <a:p>
            <a:pPr marL="342900" lvl="0" indent="-342900" algn="ctr">
              <a:buFont typeface="Arial" panose="020B0604020202020204" pitchFamily="34" charset="0"/>
              <a:buChar char="•"/>
            </a:pPr>
            <a:r>
              <a:rPr lang="en-GB" sz="2000" dirty="0">
                <a:solidFill>
                  <a:prstClr val="black"/>
                </a:solidFill>
              </a:rPr>
              <a:t>Working Together to Build a Future</a:t>
            </a:r>
          </a:p>
          <a:p>
            <a:pPr marL="342900" lvl="0" indent="-342900" algn="ctr">
              <a:buFont typeface="Arial" panose="020B0604020202020204" pitchFamily="34" charset="0"/>
              <a:buChar char="•"/>
            </a:pPr>
            <a:r>
              <a:rPr lang="en-GB" sz="2000" dirty="0">
                <a:solidFill>
                  <a:prstClr val="black"/>
                </a:solidFill>
              </a:rPr>
              <a:t>Learning Together, Achieving More</a:t>
            </a:r>
          </a:p>
          <a:p>
            <a:pPr marL="342900" lvl="0" indent="-342900" algn="ctr">
              <a:buFont typeface="Arial" panose="020B0604020202020204" pitchFamily="34" charset="0"/>
              <a:buChar char="•"/>
            </a:pPr>
            <a:r>
              <a:rPr lang="en-GB" sz="2000" dirty="0">
                <a:solidFill>
                  <a:prstClr val="black"/>
                </a:solidFill>
              </a:rPr>
              <a:t>In our school we value and celebrate – </a:t>
            </a:r>
            <a:r>
              <a:rPr lang="en-GB" sz="2000" dirty="0" err="1">
                <a:solidFill>
                  <a:prstClr val="black"/>
                </a:solidFill>
              </a:rPr>
              <a:t>Bankton</a:t>
            </a:r>
            <a:r>
              <a:rPr lang="en-GB" sz="2000" dirty="0">
                <a:solidFill>
                  <a:prstClr val="black"/>
                </a:solidFill>
              </a:rPr>
              <a:t> PS</a:t>
            </a:r>
          </a:p>
          <a:p>
            <a:pPr marL="342900" lvl="0" indent="-342900">
              <a:buFont typeface="Arial" panose="020B0604020202020204" pitchFamily="34" charset="0"/>
              <a:buChar char="•"/>
            </a:pPr>
            <a:r>
              <a:rPr lang="en-GB" sz="2000" dirty="0">
                <a:solidFill>
                  <a:prstClr val="black"/>
                </a:solidFill>
              </a:rPr>
              <a:t>A great school to learn in. A great school to teach </a:t>
            </a:r>
            <a:r>
              <a:rPr lang="en-GB" sz="2000" dirty="0" smtClean="0">
                <a:solidFill>
                  <a:prstClr val="black"/>
                </a:solidFill>
              </a:rPr>
              <a:t>in. A </a:t>
            </a:r>
            <a:r>
              <a:rPr lang="en-GB" sz="2000" dirty="0">
                <a:solidFill>
                  <a:prstClr val="black"/>
                </a:solidFill>
              </a:rPr>
              <a:t>great school to work in. A great school to be </a:t>
            </a:r>
            <a:r>
              <a:rPr lang="en-GB" sz="2000" dirty="0" smtClean="0">
                <a:solidFill>
                  <a:prstClr val="black"/>
                </a:solidFill>
              </a:rPr>
              <a:t>in. – </a:t>
            </a:r>
            <a:r>
              <a:rPr lang="en-GB" sz="2000" dirty="0" err="1" smtClean="0">
                <a:solidFill>
                  <a:prstClr val="black"/>
                </a:solidFill>
              </a:rPr>
              <a:t>Broxburn</a:t>
            </a:r>
            <a:r>
              <a:rPr lang="en-GB" sz="2000" dirty="0" smtClean="0">
                <a:solidFill>
                  <a:prstClr val="black"/>
                </a:solidFill>
              </a:rPr>
              <a:t> Academy</a:t>
            </a:r>
          </a:p>
          <a:p>
            <a:pPr marL="342900" lvl="0" indent="-342900">
              <a:buFont typeface="Arial" panose="020B0604020202020204" pitchFamily="34" charset="0"/>
              <a:buChar char="•"/>
            </a:pPr>
            <a:endParaRPr lang="en-GB" sz="2000" dirty="0">
              <a:solidFill>
                <a:prstClr val="black"/>
              </a:solidFill>
            </a:endParaRPr>
          </a:p>
        </p:txBody>
      </p:sp>
    </p:spTree>
    <p:extLst>
      <p:ext uri="{BB962C8B-B14F-4D97-AF65-F5344CB8AC3E}">
        <p14:creationId xmlns:p14="http://schemas.microsoft.com/office/powerpoint/2010/main" val="3715534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509120"/>
            <a:ext cx="1600150" cy="2133533"/>
          </a:xfrm>
          <a:prstGeom prst="rect">
            <a:avLst/>
          </a:prstGeom>
        </p:spPr>
      </p:pic>
      <p:sp>
        <p:nvSpPr>
          <p:cNvPr id="10" name="Oval Callout 9"/>
          <p:cNvSpPr/>
          <p:nvPr/>
        </p:nvSpPr>
        <p:spPr>
          <a:xfrm>
            <a:off x="260698" y="260648"/>
            <a:ext cx="8712968" cy="4536504"/>
          </a:xfrm>
          <a:prstGeom prst="wedgeEllipseCallout">
            <a:avLst>
              <a:gd name="adj1" fmla="val -39270"/>
              <a:gd name="adj2" fmla="val 586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851670" y="471733"/>
            <a:ext cx="5744666" cy="3785652"/>
          </a:xfrm>
          <a:prstGeom prst="rect">
            <a:avLst/>
          </a:prstGeom>
          <a:noFill/>
        </p:spPr>
        <p:txBody>
          <a:bodyPr wrap="square" rtlCol="0">
            <a:spAutoFit/>
          </a:bodyPr>
          <a:lstStyle/>
          <a:p>
            <a:pPr algn="ctr"/>
            <a:r>
              <a:rPr lang="en-GB" sz="2400" dirty="0" smtClean="0">
                <a:latin typeface="SassoonCRInfant" panose="02010503020300020003" pitchFamily="2" charset="0"/>
              </a:rPr>
              <a:t>Once we have finished </a:t>
            </a:r>
            <a:r>
              <a:rPr lang="en-GB" sz="2400" dirty="0" err="1" smtClean="0">
                <a:latin typeface="SassoonCRInfant" panose="02010503020300020003" pitchFamily="2" charset="0"/>
              </a:rPr>
              <a:t>Kirkhill</a:t>
            </a:r>
            <a:r>
              <a:rPr lang="en-GB" sz="2400" dirty="0" smtClean="0">
                <a:latin typeface="SassoonCRInfant" panose="02010503020300020003" pitchFamily="2" charset="0"/>
              </a:rPr>
              <a:t> </a:t>
            </a:r>
          </a:p>
          <a:p>
            <a:pPr algn="ctr"/>
            <a:r>
              <a:rPr lang="en-GB" sz="2400" dirty="0" smtClean="0">
                <a:latin typeface="SassoonCRInfant" panose="02010503020300020003" pitchFamily="2" charset="0"/>
              </a:rPr>
              <a:t>Chatter 4 the House Team will get together to put our </a:t>
            </a:r>
            <a:r>
              <a:rPr lang="en-GB" sz="2400" dirty="0" smtClean="0">
                <a:latin typeface="SassoonCRInfant" panose="02010503020300020003" pitchFamily="2" charset="0"/>
              </a:rPr>
              <a:t>mission statement, vision</a:t>
            </a:r>
            <a:r>
              <a:rPr lang="en-GB" sz="2400" dirty="0" smtClean="0">
                <a:latin typeface="SassoonCRInfant" panose="02010503020300020003" pitchFamily="2" charset="0"/>
              </a:rPr>
              <a:t>, values and aims together.  The staff team will work together on May </a:t>
            </a:r>
            <a:r>
              <a:rPr lang="en-GB" sz="2400" dirty="0" err="1" smtClean="0">
                <a:latin typeface="SassoonCRInfant" panose="02010503020300020003" pitchFamily="2" charset="0"/>
              </a:rPr>
              <a:t>Inservice</a:t>
            </a:r>
            <a:r>
              <a:rPr lang="en-GB" sz="2400" dirty="0" smtClean="0">
                <a:latin typeface="SassoonCRInfant" panose="02010503020300020003" pitchFamily="2" charset="0"/>
              </a:rPr>
              <a:t> Day to finalise these.  After this we will share these with everyone.</a:t>
            </a:r>
          </a:p>
          <a:p>
            <a:pPr algn="ctr"/>
            <a:r>
              <a:rPr lang="en-GB" sz="2400" dirty="0" smtClean="0">
                <a:latin typeface="SassoonCRInfant" panose="02010503020300020003" pitchFamily="2" charset="0"/>
              </a:rPr>
              <a:t>Please hand the three activities into Miss Henderson or Mrs </a:t>
            </a:r>
            <a:r>
              <a:rPr lang="en-GB" sz="2400" dirty="0" err="1" smtClean="0">
                <a:latin typeface="SassoonCRInfant" panose="02010503020300020003" pitchFamily="2" charset="0"/>
              </a:rPr>
              <a:t>Shankland</a:t>
            </a:r>
            <a:r>
              <a:rPr lang="en-GB" sz="2400" dirty="0" smtClean="0">
                <a:latin typeface="SassoonCRInfant" panose="02010503020300020003" pitchFamily="2" charset="0"/>
              </a:rPr>
              <a:t>.</a:t>
            </a:r>
          </a:p>
          <a:p>
            <a:pPr algn="ctr"/>
            <a:r>
              <a:rPr lang="en-GB" sz="2400" dirty="0" smtClean="0">
                <a:latin typeface="SassoonCRInfant" panose="02010503020300020003" pitchFamily="2" charset="0"/>
              </a:rPr>
              <a:t>Thank you for taking part this morning.</a:t>
            </a:r>
            <a:endParaRPr lang="en-GB" sz="2400" dirty="0">
              <a:latin typeface="SassoonCRInfant" panose="02010503020300020003" pitchFamily="2" charset="0"/>
            </a:endParaRPr>
          </a:p>
        </p:txBody>
      </p:sp>
    </p:spTree>
    <p:extLst>
      <p:ext uri="{BB962C8B-B14F-4D97-AF65-F5344CB8AC3E}">
        <p14:creationId xmlns:p14="http://schemas.microsoft.com/office/powerpoint/2010/main" val="220185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93864" y="860696"/>
            <a:ext cx="2559147" cy="2873126"/>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12" y="803308"/>
            <a:ext cx="258445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368477" y="832132"/>
            <a:ext cx="2577579" cy="28731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478983" y="3803686"/>
            <a:ext cx="2577579" cy="2886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28471" y="3827735"/>
            <a:ext cx="2577579" cy="28490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88640"/>
            <a:ext cx="5976664"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 are the House Team</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sp>
        <p:nvSpPr>
          <p:cNvPr id="5" name="TextBox 4"/>
          <p:cNvSpPr txBox="1"/>
          <p:nvPr/>
        </p:nvSpPr>
        <p:spPr>
          <a:xfrm>
            <a:off x="876557" y="5852270"/>
            <a:ext cx="1806007" cy="923330"/>
          </a:xfrm>
          <a:prstGeom prst="rect">
            <a:avLst/>
          </a:prstGeom>
          <a:noFill/>
        </p:spPr>
        <p:txBody>
          <a:bodyPr wrap="none" rtlCol="0">
            <a:spAutoFit/>
          </a:bodyPr>
          <a:lstStyle/>
          <a:p>
            <a:pPr algn="ctr"/>
            <a:r>
              <a:rPr lang="en-GB" dirty="0" smtClean="0"/>
              <a:t>Emma</a:t>
            </a:r>
          </a:p>
          <a:p>
            <a:pPr algn="ctr"/>
            <a:r>
              <a:rPr lang="en-GB" dirty="0" smtClean="0"/>
              <a:t>Depute Head Girl</a:t>
            </a:r>
          </a:p>
          <a:p>
            <a:endParaRPr lang="en-GB" dirty="0"/>
          </a:p>
        </p:txBody>
      </p:sp>
      <p:sp>
        <p:nvSpPr>
          <p:cNvPr id="6" name="TextBox 5"/>
          <p:cNvSpPr txBox="1"/>
          <p:nvPr/>
        </p:nvSpPr>
        <p:spPr>
          <a:xfrm>
            <a:off x="6785501" y="3072195"/>
            <a:ext cx="1824025" cy="646331"/>
          </a:xfrm>
          <a:prstGeom prst="rect">
            <a:avLst/>
          </a:prstGeom>
          <a:noFill/>
        </p:spPr>
        <p:txBody>
          <a:bodyPr wrap="none" rtlCol="0">
            <a:spAutoFit/>
          </a:bodyPr>
          <a:lstStyle/>
          <a:p>
            <a:pPr algn="ctr"/>
            <a:r>
              <a:rPr lang="en-GB" dirty="0" smtClean="0"/>
              <a:t>Callum</a:t>
            </a:r>
          </a:p>
          <a:p>
            <a:pPr algn="ctr"/>
            <a:r>
              <a:rPr lang="en-GB" dirty="0" smtClean="0"/>
              <a:t>Depute Head Boy</a:t>
            </a:r>
            <a:endParaRPr lang="en-GB" dirty="0"/>
          </a:p>
        </p:txBody>
      </p:sp>
      <p:sp>
        <p:nvSpPr>
          <p:cNvPr id="7" name="TextBox 6"/>
          <p:cNvSpPr txBox="1"/>
          <p:nvPr/>
        </p:nvSpPr>
        <p:spPr>
          <a:xfrm>
            <a:off x="4241392" y="3143539"/>
            <a:ext cx="1061509" cy="646331"/>
          </a:xfrm>
          <a:prstGeom prst="rect">
            <a:avLst/>
          </a:prstGeom>
          <a:noFill/>
        </p:spPr>
        <p:txBody>
          <a:bodyPr wrap="none" rtlCol="0">
            <a:spAutoFit/>
          </a:bodyPr>
          <a:lstStyle/>
          <a:p>
            <a:pPr algn="ctr"/>
            <a:r>
              <a:rPr lang="en-GB" dirty="0" smtClean="0"/>
              <a:t>Lauren</a:t>
            </a:r>
          </a:p>
          <a:p>
            <a:pPr algn="ctr"/>
            <a:r>
              <a:rPr lang="en-GB" dirty="0" smtClean="0"/>
              <a:t>Head Girl</a:t>
            </a:r>
            <a:endParaRPr lang="en-GB" dirty="0"/>
          </a:p>
        </p:txBody>
      </p:sp>
      <p:sp>
        <p:nvSpPr>
          <p:cNvPr id="9" name="TextBox 8"/>
          <p:cNvSpPr txBox="1"/>
          <p:nvPr/>
        </p:nvSpPr>
        <p:spPr>
          <a:xfrm>
            <a:off x="4095839" y="5992616"/>
            <a:ext cx="1495667" cy="646331"/>
          </a:xfrm>
          <a:prstGeom prst="rect">
            <a:avLst/>
          </a:prstGeom>
          <a:noFill/>
        </p:spPr>
        <p:txBody>
          <a:bodyPr wrap="none" rtlCol="0">
            <a:spAutoFit/>
          </a:bodyPr>
          <a:lstStyle/>
          <a:p>
            <a:pPr algn="ctr"/>
            <a:r>
              <a:rPr lang="en-GB" dirty="0" smtClean="0"/>
              <a:t>Ryan</a:t>
            </a:r>
          </a:p>
          <a:p>
            <a:pPr algn="ctr"/>
            <a:r>
              <a:rPr lang="en-GB" dirty="0" smtClean="0"/>
              <a:t>House Master</a:t>
            </a:r>
          </a:p>
        </p:txBody>
      </p:sp>
      <p:sp>
        <p:nvSpPr>
          <p:cNvPr id="16" name="TextBox 15"/>
          <p:cNvSpPr txBox="1"/>
          <p:nvPr/>
        </p:nvSpPr>
        <p:spPr>
          <a:xfrm>
            <a:off x="1224574" y="2961818"/>
            <a:ext cx="1079526" cy="646331"/>
          </a:xfrm>
          <a:prstGeom prst="rect">
            <a:avLst/>
          </a:prstGeom>
          <a:solidFill>
            <a:schemeClr val="bg1"/>
          </a:solidFill>
        </p:spPr>
        <p:txBody>
          <a:bodyPr wrap="none" rtlCol="0">
            <a:spAutoFit/>
          </a:bodyPr>
          <a:lstStyle/>
          <a:p>
            <a:pPr algn="ctr"/>
            <a:r>
              <a:rPr lang="en-GB" dirty="0" smtClean="0"/>
              <a:t>Ewan</a:t>
            </a:r>
          </a:p>
          <a:p>
            <a:pPr algn="ctr"/>
            <a:r>
              <a:rPr lang="en-GB" dirty="0" smtClean="0"/>
              <a:t>Head Boy</a:t>
            </a:r>
            <a:endParaRPr lang="en-GB" dirty="0"/>
          </a:p>
        </p:txBody>
      </p:sp>
      <p:sp>
        <p:nvSpPr>
          <p:cNvPr id="17" name="TextBox 16"/>
          <p:cNvSpPr txBox="1"/>
          <p:nvPr/>
        </p:nvSpPr>
        <p:spPr>
          <a:xfrm>
            <a:off x="4312918" y="2961818"/>
            <a:ext cx="1061509" cy="646331"/>
          </a:xfrm>
          <a:prstGeom prst="rect">
            <a:avLst/>
          </a:prstGeom>
          <a:solidFill>
            <a:schemeClr val="bg1"/>
          </a:solidFill>
        </p:spPr>
        <p:txBody>
          <a:bodyPr wrap="none" rtlCol="0">
            <a:spAutoFit/>
          </a:bodyPr>
          <a:lstStyle/>
          <a:p>
            <a:pPr algn="ctr"/>
            <a:r>
              <a:rPr lang="en-GB" dirty="0" smtClean="0"/>
              <a:t>Evie</a:t>
            </a:r>
          </a:p>
          <a:p>
            <a:pPr algn="ctr"/>
            <a:r>
              <a:rPr lang="en-GB" dirty="0" smtClean="0"/>
              <a:t>Head Girl</a:t>
            </a:r>
            <a:endParaRPr lang="en-GB" dirty="0"/>
          </a:p>
        </p:txBody>
      </p:sp>
      <p:sp>
        <p:nvSpPr>
          <p:cNvPr id="18" name="TextBox 17"/>
          <p:cNvSpPr txBox="1"/>
          <p:nvPr/>
        </p:nvSpPr>
        <p:spPr>
          <a:xfrm>
            <a:off x="6754263" y="2961817"/>
            <a:ext cx="1806007" cy="646331"/>
          </a:xfrm>
          <a:prstGeom prst="rect">
            <a:avLst/>
          </a:prstGeom>
          <a:solidFill>
            <a:schemeClr val="bg1"/>
          </a:solidFill>
        </p:spPr>
        <p:txBody>
          <a:bodyPr wrap="none" rtlCol="0">
            <a:spAutoFit/>
          </a:bodyPr>
          <a:lstStyle/>
          <a:p>
            <a:pPr algn="ctr"/>
            <a:r>
              <a:rPr lang="en-GB" dirty="0" smtClean="0"/>
              <a:t>Emma</a:t>
            </a:r>
          </a:p>
          <a:p>
            <a:pPr algn="ctr"/>
            <a:r>
              <a:rPr lang="en-GB" dirty="0" smtClean="0"/>
              <a:t>Depute Head Girl</a:t>
            </a:r>
            <a:endParaRPr lang="en-GB" dirty="0"/>
          </a:p>
        </p:txBody>
      </p:sp>
      <p:sp>
        <p:nvSpPr>
          <p:cNvPr id="19" name="TextBox 18"/>
          <p:cNvSpPr txBox="1"/>
          <p:nvPr/>
        </p:nvSpPr>
        <p:spPr>
          <a:xfrm>
            <a:off x="855760" y="5857960"/>
            <a:ext cx="1824025" cy="646331"/>
          </a:xfrm>
          <a:prstGeom prst="rect">
            <a:avLst/>
          </a:prstGeom>
          <a:solidFill>
            <a:schemeClr val="bg1"/>
          </a:solidFill>
        </p:spPr>
        <p:txBody>
          <a:bodyPr wrap="none" rtlCol="0">
            <a:spAutoFit/>
          </a:bodyPr>
          <a:lstStyle/>
          <a:p>
            <a:pPr algn="ctr"/>
            <a:r>
              <a:rPr lang="en-GB" dirty="0" smtClean="0"/>
              <a:t>Calum</a:t>
            </a:r>
          </a:p>
          <a:p>
            <a:pPr algn="ctr"/>
            <a:r>
              <a:rPr lang="en-GB" dirty="0" smtClean="0"/>
              <a:t>Depute Head Boy</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15" y="860696"/>
            <a:ext cx="1552244" cy="206965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1138" y="896526"/>
            <a:ext cx="1552244" cy="20091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1451" y="874951"/>
            <a:ext cx="1491630" cy="198884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485" y="3886618"/>
            <a:ext cx="1650047" cy="192262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839" y="3922957"/>
            <a:ext cx="1552244" cy="2069659"/>
          </a:xfrm>
          <a:prstGeom prst="rect">
            <a:avLst/>
          </a:prstGeom>
        </p:spPr>
      </p:pic>
    </p:spTree>
    <p:extLst>
      <p:ext uri="{BB962C8B-B14F-4D97-AF65-F5344CB8AC3E}">
        <p14:creationId xmlns:p14="http://schemas.microsoft.com/office/powerpoint/2010/main" val="4235260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54883" y="797289"/>
            <a:ext cx="2577579" cy="2873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8983" y="3803686"/>
            <a:ext cx="2577579" cy="28869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528471" y="3827735"/>
            <a:ext cx="2577579" cy="28490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386909" y="3789870"/>
            <a:ext cx="2577579" cy="287949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88640"/>
            <a:ext cx="5976664"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 are the House Team</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sp>
        <p:nvSpPr>
          <p:cNvPr id="3" name="TextBox 2"/>
          <p:cNvSpPr txBox="1"/>
          <p:nvPr/>
        </p:nvSpPr>
        <p:spPr>
          <a:xfrm>
            <a:off x="6550780" y="5894904"/>
            <a:ext cx="2212978" cy="646331"/>
          </a:xfrm>
          <a:prstGeom prst="rect">
            <a:avLst/>
          </a:prstGeom>
          <a:noFill/>
        </p:spPr>
        <p:txBody>
          <a:bodyPr wrap="none" rtlCol="0">
            <a:spAutoFit/>
          </a:bodyPr>
          <a:lstStyle/>
          <a:p>
            <a:pPr algn="ctr"/>
            <a:r>
              <a:rPr lang="en-GB" dirty="0" smtClean="0"/>
              <a:t>Emily</a:t>
            </a:r>
          </a:p>
          <a:p>
            <a:pPr algn="ctr"/>
            <a:r>
              <a:rPr lang="en-GB" dirty="0" err="1" smtClean="0"/>
              <a:t>Cardross</a:t>
            </a:r>
            <a:r>
              <a:rPr lang="en-GB" dirty="0" smtClean="0"/>
              <a:t> Vice Captain</a:t>
            </a:r>
            <a:endParaRPr lang="en-GB" dirty="0"/>
          </a:p>
        </p:txBody>
      </p:sp>
      <p:sp>
        <p:nvSpPr>
          <p:cNvPr id="5" name="TextBox 4"/>
          <p:cNvSpPr txBox="1"/>
          <p:nvPr/>
        </p:nvSpPr>
        <p:spPr>
          <a:xfrm>
            <a:off x="379500" y="5661591"/>
            <a:ext cx="2800126" cy="1200329"/>
          </a:xfrm>
          <a:prstGeom prst="rect">
            <a:avLst/>
          </a:prstGeom>
          <a:noFill/>
        </p:spPr>
        <p:txBody>
          <a:bodyPr wrap="none" rtlCol="0">
            <a:spAutoFit/>
          </a:bodyPr>
          <a:lstStyle/>
          <a:p>
            <a:pPr algn="ctr"/>
            <a:endParaRPr lang="en-GB" dirty="0" smtClean="0"/>
          </a:p>
          <a:p>
            <a:pPr algn="ctr"/>
            <a:r>
              <a:rPr lang="en-GB" dirty="0" smtClean="0"/>
              <a:t>Caitlin</a:t>
            </a:r>
          </a:p>
          <a:p>
            <a:pPr algn="ctr"/>
            <a:r>
              <a:rPr lang="en-GB" dirty="0" err="1" smtClean="0"/>
              <a:t>Strathbrock</a:t>
            </a:r>
            <a:r>
              <a:rPr lang="en-GB" dirty="0" smtClean="0"/>
              <a:t> Vice Captain</a:t>
            </a:r>
          </a:p>
          <a:p>
            <a:endParaRPr lang="en-GB" dirty="0"/>
          </a:p>
        </p:txBody>
      </p:sp>
      <p:sp>
        <p:nvSpPr>
          <p:cNvPr id="6" name="TextBox 5"/>
          <p:cNvSpPr txBox="1"/>
          <p:nvPr/>
        </p:nvSpPr>
        <p:spPr>
          <a:xfrm>
            <a:off x="867547" y="2852936"/>
            <a:ext cx="1824025" cy="646331"/>
          </a:xfrm>
          <a:prstGeom prst="rect">
            <a:avLst/>
          </a:prstGeom>
          <a:noFill/>
        </p:spPr>
        <p:txBody>
          <a:bodyPr wrap="none" rtlCol="0">
            <a:spAutoFit/>
          </a:bodyPr>
          <a:lstStyle/>
          <a:p>
            <a:pPr algn="ctr"/>
            <a:r>
              <a:rPr lang="en-GB" dirty="0" smtClean="0"/>
              <a:t>Callum</a:t>
            </a:r>
          </a:p>
          <a:p>
            <a:pPr algn="ctr"/>
            <a:r>
              <a:rPr lang="en-GB" dirty="0" smtClean="0"/>
              <a:t>Depute Head Boy</a:t>
            </a:r>
            <a:endParaRPr lang="en-GB" dirty="0"/>
          </a:p>
        </p:txBody>
      </p:sp>
      <p:sp>
        <p:nvSpPr>
          <p:cNvPr id="9" name="TextBox 8"/>
          <p:cNvSpPr txBox="1"/>
          <p:nvPr/>
        </p:nvSpPr>
        <p:spPr>
          <a:xfrm>
            <a:off x="3639403" y="5992616"/>
            <a:ext cx="2408543" cy="646331"/>
          </a:xfrm>
          <a:prstGeom prst="rect">
            <a:avLst/>
          </a:prstGeom>
          <a:noFill/>
        </p:spPr>
        <p:txBody>
          <a:bodyPr wrap="none" rtlCol="0">
            <a:spAutoFit/>
          </a:bodyPr>
          <a:lstStyle/>
          <a:p>
            <a:pPr algn="ctr"/>
            <a:r>
              <a:rPr lang="en-GB" dirty="0" smtClean="0"/>
              <a:t>Holly</a:t>
            </a:r>
          </a:p>
          <a:p>
            <a:pPr algn="ctr"/>
            <a:r>
              <a:rPr lang="en-GB" dirty="0" err="1" smtClean="0"/>
              <a:t>Cardross</a:t>
            </a:r>
            <a:r>
              <a:rPr lang="en-GB" dirty="0" smtClean="0"/>
              <a:t> House Captain</a:t>
            </a:r>
            <a:endParaRPr lang="en-GB" dirty="0"/>
          </a:p>
        </p:txBody>
      </p:sp>
      <p:sp>
        <p:nvSpPr>
          <p:cNvPr id="22" name="Rectangle 21"/>
          <p:cNvSpPr/>
          <p:nvPr/>
        </p:nvSpPr>
        <p:spPr>
          <a:xfrm>
            <a:off x="478982" y="797289"/>
            <a:ext cx="2577579" cy="2873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1560" y="2996952"/>
            <a:ext cx="2304255" cy="646331"/>
          </a:xfrm>
          <a:prstGeom prst="rect">
            <a:avLst/>
          </a:prstGeom>
          <a:noFill/>
        </p:spPr>
        <p:txBody>
          <a:bodyPr wrap="square" rtlCol="0">
            <a:spAutoFit/>
          </a:bodyPr>
          <a:lstStyle/>
          <a:p>
            <a:r>
              <a:rPr lang="en-GB" dirty="0" smtClean="0"/>
              <a:t>Kelsey </a:t>
            </a:r>
          </a:p>
          <a:p>
            <a:pPr algn="ctr"/>
            <a:r>
              <a:rPr lang="en-GB" dirty="0" smtClean="0"/>
              <a:t>Buchan House Captain</a:t>
            </a:r>
            <a:endParaRPr lang="en-GB" dirty="0"/>
          </a:p>
        </p:txBody>
      </p:sp>
      <p:sp>
        <p:nvSpPr>
          <p:cNvPr id="18" name="TextBox 17"/>
          <p:cNvSpPr txBox="1"/>
          <p:nvPr/>
        </p:nvSpPr>
        <p:spPr>
          <a:xfrm>
            <a:off x="3639401" y="2976059"/>
            <a:ext cx="2408544" cy="646331"/>
          </a:xfrm>
          <a:prstGeom prst="rect">
            <a:avLst/>
          </a:prstGeom>
          <a:noFill/>
        </p:spPr>
        <p:txBody>
          <a:bodyPr wrap="square" rtlCol="0">
            <a:spAutoFit/>
          </a:bodyPr>
          <a:lstStyle/>
          <a:p>
            <a:pPr algn="ctr"/>
            <a:r>
              <a:rPr lang="en-GB" dirty="0" smtClean="0"/>
              <a:t>Emma Buchan Vice Captain</a:t>
            </a:r>
            <a:endParaRPr lang="en-GB" dirty="0"/>
          </a:p>
        </p:txBody>
      </p:sp>
      <p:sp>
        <p:nvSpPr>
          <p:cNvPr id="26" name="Rectangle 25"/>
          <p:cNvSpPr/>
          <p:nvPr/>
        </p:nvSpPr>
        <p:spPr>
          <a:xfrm>
            <a:off x="6398174" y="816275"/>
            <a:ext cx="2577579" cy="28869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876256" y="2747888"/>
            <a:ext cx="1728192" cy="923330"/>
          </a:xfrm>
          <a:prstGeom prst="rect">
            <a:avLst/>
          </a:prstGeom>
          <a:noFill/>
        </p:spPr>
        <p:txBody>
          <a:bodyPr wrap="square" rtlCol="0">
            <a:spAutoFit/>
          </a:bodyPr>
          <a:lstStyle/>
          <a:p>
            <a:r>
              <a:rPr lang="en-GB" dirty="0" err="1" smtClean="0"/>
              <a:t>Declyn</a:t>
            </a:r>
            <a:endParaRPr lang="en-GB" dirty="0" smtClean="0"/>
          </a:p>
          <a:p>
            <a:r>
              <a:rPr lang="en-GB" dirty="0" err="1" smtClean="0"/>
              <a:t>Strathbrock</a:t>
            </a:r>
            <a:r>
              <a:rPr lang="en-GB" dirty="0" smtClean="0"/>
              <a:t> House Captain</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957" y="896526"/>
            <a:ext cx="1491630" cy="19888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0490" y="1006504"/>
            <a:ext cx="1491630" cy="198884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148" y="881217"/>
            <a:ext cx="1491630" cy="186667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281" y="4003776"/>
            <a:ext cx="1491630" cy="198884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822841" y="4196784"/>
            <a:ext cx="1988838" cy="1602826"/>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1148" y="3890755"/>
            <a:ext cx="1491630" cy="1988840"/>
          </a:xfrm>
          <a:prstGeom prst="rect">
            <a:avLst/>
          </a:prstGeom>
        </p:spPr>
      </p:pic>
    </p:spTree>
    <p:extLst>
      <p:ext uri="{BB962C8B-B14F-4D97-AF65-F5344CB8AC3E}">
        <p14:creationId xmlns:p14="http://schemas.microsoft.com/office/powerpoint/2010/main" val="93928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6987" y="1052736"/>
            <a:ext cx="2577579" cy="2879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5656" y="188640"/>
            <a:ext cx="5976664" cy="707886"/>
          </a:xfrm>
          <a:prstGeom prst="rect">
            <a:avLst/>
          </a:prstGeom>
          <a:no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rPr>
              <a:t>We are the House Team</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assoonCRInfant" panose="02010503020300020003" pitchFamily="2" charset="0"/>
            </a:endParaRPr>
          </a:p>
        </p:txBody>
      </p:sp>
      <p:sp>
        <p:nvSpPr>
          <p:cNvPr id="5" name="TextBox 4"/>
          <p:cNvSpPr txBox="1"/>
          <p:nvPr/>
        </p:nvSpPr>
        <p:spPr>
          <a:xfrm>
            <a:off x="1104826" y="5852270"/>
            <a:ext cx="1349472" cy="646331"/>
          </a:xfrm>
          <a:prstGeom prst="rect">
            <a:avLst/>
          </a:prstGeom>
          <a:noFill/>
        </p:spPr>
        <p:txBody>
          <a:bodyPr wrap="none" rtlCol="0">
            <a:spAutoFit/>
          </a:bodyPr>
          <a:lstStyle/>
          <a:p>
            <a:pPr algn="ctr"/>
            <a:endParaRPr lang="en-GB" dirty="0" smtClean="0"/>
          </a:p>
          <a:p>
            <a:endParaRPr lang="en-GB" dirty="0"/>
          </a:p>
        </p:txBody>
      </p:sp>
      <p:sp>
        <p:nvSpPr>
          <p:cNvPr id="16" name="Rectangle 15"/>
          <p:cNvSpPr/>
          <p:nvPr/>
        </p:nvSpPr>
        <p:spPr>
          <a:xfrm>
            <a:off x="4644008" y="1052736"/>
            <a:ext cx="2577579" cy="2879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765621" y="3068960"/>
            <a:ext cx="1640310" cy="923330"/>
          </a:xfrm>
          <a:prstGeom prst="rect">
            <a:avLst/>
          </a:prstGeom>
          <a:noFill/>
        </p:spPr>
        <p:txBody>
          <a:bodyPr wrap="square" rtlCol="0">
            <a:spAutoFit/>
          </a:bodyPr>
          <a:lstStyle/>
          <a:p>
            <a:pPr algn="ctr"/>
            <a:r>
              <a:rPr lang="en-GB" dirty="0" smtClean="0"/>
              <a:t>Leah</a:t>
            </a:r>
          </a:p>
          <a:p>
            <a:pPr algn="ctr"/>
            <a:r>
              <a:rPr lang="en-GB" dirty="0" err="1" smtClean="0"/>
              <a:t>Almondell</a:t>
            </a:r>
            <a:r>
              <a:rPr lang="en-GB" dirty="0" smtClean="0"/>
              <a:t> House Captain</a:t>
            </a:r>
            <a:endParaRPr lang="en-GB" dirty="0"/>
          </a:p>
        </p:txBody>
      </p:sp>
      <p:sp>
        <p:nvSpPr>
          <p:cNvPr id="14" name="TextBox 13"/>
          <p:cNvSpPr txBox="1"/>
          <p:nvPr/>
        </p:nvSpPr>
        <p:spPr>
          <a:xfrm>
            <a:off x="4788024" y="3008896"/>
            <a:ext cx="2304256" cy="923330"/>
          </a:xfrm>
          <a:prstGeom prst="rect">
            <a:avLst/>
          </a:prstGeom>
          <a:noFill/>
        </p:spPr>
        <p:txBody>
          <a:bodyPr wrap="square" rtlCol="0">
            <a:spAutoFit/>
          </a:bodyPr>
          <a:lstStyle/>
          <a:p>
            <a:pPr algn="ctr"/>
            <a:r>
              <a:rPr lang="en-GB" dirty="0" smtClean="0"/>
              <a:t>Lenny</a:t>
            </a:r>
          </a:p>
          <a:p>
            <a:pPr algn="ctr"/>
            <a:r>
              <a:rPr lang="en-GB" dirty="0" err="1" smtClean="0"/>
              <a:t>Almondell</a:t>
            </a:r>
            <a:r>
              <a:rPr lang="en-GB" dirty="0" smtClean="0"/>
              <a:t> </a:t>
            </a:r>
          </a:p>
          <a:p>
            <a:pPr algn="ctr"/>
            <a:r>
              <a:rPr lang="en-GB" dirty="0" smtClean="0"/>
              <a:t>Vice Captain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562" y="1268760"/>
            <a:ext cx="1635646" cy="18689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986" y="1144115"/>
            <a:ext cx="1419622" cy="1892829"/>
          </a:xfrm>
          <a:prstGeom prst="rect">
            <a:avLst/>
          </a:prstGeom>
        </p:spPr>
      </p:pic>
    </p:spTree>
    <p:extLst>
      <p:ext uri="{BB962C8B-B14F-4D97-AF65-F5344CB8AC3E}">
        <p14:creationId xmlns:p14="http://schemas.microsoft.com/office/powerpoint/2010/main" val="102528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85" y="3929979"/>
            <a:ext cx="1600150" cy="2133533"/>
          </a:xfrm>
          <a:prstGeom prst="rect">
            <a:avLst/>
          </a:prstGeom>
        </p:spPr>
      </p:pic>
      <p:sp>
        <p:nvSpPr>
          <p:cNvPr id="16" name="TextBox 15"/>
          <p:cNvSpPr txBox="1"/>
          <p:nvPr/>
        </p:nvSpPr>
        <p:spPr>
          <a:xfrm>
            <a:off x="118585" y="6093296"/>
            <a:ext cx="2308341" cy="646331"/>
          </a:xfrm>
          <a:prstGeom prst="rect">
            <a:avLst/>
          </a:prstGeom>
          <a:solidFill>
            <a:schemeClr val="bg1"/>
          </a:solidFill>
        </p:spPr>
        <p:txBody>
          <a:bodyPr wrap="square" rtlCol="0">
            <a:spAutoFit/>
          </a:bodyPr>
          <a:lstStyle/>
          <a:p>
            <a:pPr algn="ctr"/>
            <a:r>
              <a:rPr lang="en-GB" dirty="0" smtClean="0"/>
              <a:t>Ewan</a:t>
            </a:r>
          </a:p>
          <a:p>
            <a:pPr algn="ctr"/>
            <a:r>
              <a:rPr lang="en-GB" dirty="0" smtClean="0"/>
              <a:t>Head Boy</a:t>
            </a:r>
            <a:endParaRPr lang="en-GB" dirty="0"/>
          </a:p>
        </p:txBody>
      </p:sp>
      <p:sp>
        <p:nvSpPr>
          <p:cNvPr id="10" name="Oval Callout 9"/>
          <p:cNvSpPr/>
          <p:nvPr/>
        </p:nvSpPr>
        <p:spPr>
          <a:xfrm>
            <a:off x="251520" y="116632"/>
            <a:ext cx="8712968" cy="3816424"/>
          </a:xfrm>
          <a:prstGeom prst="wedgeEllipseCallout">
            <a:avLst>
              <a:gd name="adj1" fmla="val -40145"/>
              <a:gd name="adj2" fmla="val 775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272755" y="592555"/>
            <a:ext cx="6287577" cy="2677656"/>
          </a:xfrm>
          <a:prstGeom prst="rect">
            <a:avLst/>
          </a:prstGeom>
          <a:noFill/>
        </p:spPr>
        <p:txBody>
          <a:bodyPr wrap="square" rtlCol="0">
            <a:spAutoFit/>
          </a:bodyPr>
          <a:lstStyle/>
          <a:p>
            <a:pPr algn="ctr"/>
            <a:r>
              <a:rPr lang="en-GB" sz="2800" dirty="0" smtClean="0">
                <a:latin typeface="SassoonCRInfant" panose="02010503020300020003" pitchFamily="2" charset="0"/>
              </a:rPr>
              <a:t>Remember that you can use the Suggestion Box if you have any suggestions,  concerns or ideas.  The House Team would be happy to hear from you.  Thank you to those who have already been in touch with us.</a:t>
            </a:r>
            <a:endParaRPr lang="en-GB" sz="2800" dirty="0">
              <a:latin typeface="SassoonCRInfant" panose="02010503020300020003"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631686"/>
            <a:ext cx="2627784" cy="19708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0278" y="4662086"/>
            <a:ext cx="2606137" cy="1954603"/>
          </a:xfrm>
          <a:prstGeom prst="rect">
            <a:avLst/>
          </a:prstGeom>
        </p:spPr>
      </p:pic>
      <p:sp>
        <p:nvSpPr>
          <p:cNvPr id="2" name="Down Arrow 1"/>
          <p:cNvSpPr/>
          <p:nvPr/>
        </p:nvSpPr>
        <p:spPr>
          <a:xfrm rot="4225867">
            <a:off x="6623934" y="2571369"/>
            <a:ext cx="584448" cy="340714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208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94" y="4166220"/>
            <a:ext cx="1599642" cy="2132856"/>
          </a:xfrm>
          <a:prstGeom prst="rect">
            <a:avLst/>
          </a:prstGeom>
        </p:spPr>
      </p:pic>
      <p:sp>
        <p:nvSpPr>
          <p:cNvPr id="3" name="Oval Callout 2"/>
          <p:cNvSpPr/>
          <p:nvPr/>
        </p:nvSpPr>
        <p:spPr>
          <a:xfrm>
            <a:off x="539552" y="34635"/>
            <a:ext cx="8280920" cy="3826413"/>
          </a:xfrm>
          <a:prstGeom prst="wedgeEllipseCallout">
            <a:avLst>
              <a:gd name="adj1" fmla="val -37875"/>
              <a:gd name="adj2" fmla="val 844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10015" y="793679"/>
            <a:ext cx="6842720" cy="2554545"/>
          </a:xfrm>
          <a:prstGeom prst="rect">
            <a:avLst/>
          </a:prstGeom>
          <a:noFill/>
        </p:spPr>
        <p:txBody>
          <a:bodyPr wrap="square" rtlCol="0">
            <a:spAutoFit/>
          </a:bodyPr>
          <a:lstStyle/>
          <a:p>
            <a:pPr algn="ctr"/>
            <a:r>
              <a:rPr lang="en-GB" sz="3200" dirty="0" smtClean="0">
                <a:latin typeface="SassoonCRInfant" panose="02010503020300020003" pitchFamily="2" charset="0"/>
              </a:rPr>
              <a:t>Thank you to everyone who took part in </a:t>
            </a:r>
            <a:r>
              <a:rPr lang="en-GB" sz="3200" dirty="0" err="1" smtClean="0">
                <a:latin typeface="SassoonCRInfant" panose="02010503020300020003" pitchFamily="2" charset="0"/>
              </a:rPr>
              <a:t>Kirkhill</a:t>
            </a:r>
            <a:r>
              <a:rPr lang="en-GB" sz="3200" dirty="0" smtClean="0">
                <a:latin typeface="SassoonCRInfant" panose="02010503020300020003" pitchFamily="2" charset="0"/>
              </a:rPr>
              <a:t> Chatter 3.  We have enjoyed reading your graffiti walls and will be using these to look at next steps in learning in the Expressive Arts.</a:t>
            </a:r>
          </a:p>
        </p:txBody>
      </p:sp>
    </p:spTree>
    <p:extLst>
      <p:ext uri="{BB962C8B-B14F-4D97-AF65-F5344CB8AC3E}">
        <p14:creationId xmlns:p14="http://schemas.microsoft.com/office/powerpoint/2010/main" val="66624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70" y="4365104"/>
            <a:ext cx="1491630" cy="1866671"/>
          </a:xfrm>
          <a:prstGeom prst="rect">
            <a:avLst/>
          </a:prstGeom>
        </p:spPr>
      </p:pic>
      <p:sp>
        <p:nvSpPr>
          <p:cNvPr id="3" name="Oval Callout 2"/>
          <p:cNvSpPr/>
          <p:nvPr/>
        </p:nvSpPr>
        <p:spPr>
          <a:xfrm>
            <a:off x="539552" y="34635"/>
            <a:ext cx="8280920" cy="3826413"/>
          </a:xfrm>
          <a:prstGeom prst="wedgeEllipseCallout">
            <a:avLst>
              <a:gd name="adj1" fmla="val -37875"/>
              <a:gd name="adj2" fmla="val 844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10015" y="793679"/>
            <a:ext cx="6842720" cy="2062103"/>
          </a:xfrm>
          <a:prstGeom prst="rect">
            <a:avLst/>
          </a:prstGeom>
          <a:noFill/>
        </p:spPr>
        <p:txBody>
          <a:bodyPr wrap="square" rtlCol="0">
            <a:spAutoFit/>
          </a:bodyPr>
          <a:lstStyle/>
          <a:p>
            <a:pPr algn="ctr"/>
            <a:r>
              <a:rPr lang="en-GB" sz="3200" dirty="0" smtClean="0">
                <a:latin typeface="SassoonCRInfant" panose="02010503020300020003" pitchFamily="2" charset="0"/>
              </a:rPr>
              <a:t>Please click on the link below to watch a movie of the various groups working on their expressive arts activities during </a:t>
            </a:r>
            <a:r>
              <a:rPr lang="en-GB" sz="3200" dirty="0" err="1" smtClean="0">
                <a:latin typeface="SassoonCRInfant" panose="02010503020300020003" pitchFamily="2" charset="0"/>
              </a:rPr>
              <a:t>Kirkhill</a:t>
            </a:r>
            <a:r>
              <a:rPr lang="en-GB" sz="3200" dirty="0" smtClean="0">
                <a:latin typeface="SassoonCRInfant" panose="02010503020300020003" pitchFamily="2" charset="0"/>
              </a:rPr>
              <a:t> Chatter 3.</a:t>
            </a:r>
          </a:p>
        </p:txBody>
      </p:sp>
      <p:sp>
        <p:nvSpPr>
          <p:cNvPr id="4" name="Rectangle 3"/>
          <p:cNvSpPr/>
          <p:nvPr/>
        </p:nvSpPr>
        <p:spPr>
          <a:xfrm>
            <a:off x="3480735" y="4975273"/>
            <a:ext cx="4572000" cy="369332"/>
          </a:xfrm>
          <a:prstGeom prst="rect">
            <a:avLst/>
          </a:prstGeom>
        </p:spPr>
        <p:txBody>
          <a:bodyPr>
            <a:spAutoFit/>
          </a:bodyPr>
          <a:lstStyle/>
          <a:p>
            <a:r>
              <a:rPr lang="en-GB" dirty="0" err="1" smtClean="0">
                <a:hlinkClick r:id="rId3" action="ppaction://hlinkfile"/>
              </a:rPr>
              <a:t>Kirkhill</a:t>
            </a:r>
            <a:r>
              <a:rPr lang="en-GB" dirty="0" smtClean="0">
                <a:hlinkClick r:id="rId3" action="ppaction://hlinkfile"/>
              </a:rPr>
              <a:t> Chatter 3</a:t>
            </a:r>
            <a:endParaRPr lang="en-GB" dirty="0"/>
          </a:p>
        </p:txBody>
      </p:sp>
    </p:spTree>
    <p:extLst>
      <p:ext uri="{BB962C8B-B14F-4D97-AF65-F5344CB8AC3E}">
        <p14:creationId xmlns:p14="http://schemas.microsoft.com/office/powerpoint/2010/main" val="224772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77" y="548681"/>
            <a:ext cx="2052228" cy="2736304"/>
          </a:xfrm>
          <a:prstGeom prst="rect">
            <a:avLst/>
          </a:prstGeom>
        </p:spPr>
      </p:pic>
      <p:sp>
        <p:nvSpPr>
          <p:cNvPr id="7" name="Oval Callout 6"/>
          <p:cNvSpPr/>
          <p:nvPr/>
        </p:nvSpPr>
        <p:spPr>
          <a:xfrm>
            <a:off x="2411760" y="188640"/>
            <a:ext cx="6552727" cy="5328592"/>
          </a:xfrm>
          <a:prstGeom prst="wedgeEllipseCallout">
            <a:avLst>
              <a:gd name="adj1" fmla="val -61257"/>
              <a:gd name="adj2" fmla="val -270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3275855" y="1298664"/>
            <a:ext cx="4824536" cy="3539430"/>
          </a:xfrm>
          <a:prstGeom prst="rect">
            <a:avLst/>
          </a:prstGeom>
          <a:noFill/>
        </p:spPr>
        <p:txBody>
          <a:bodyPr wrap="square" rtlCol="0">
            <a:spAutoFit/>
          </a:bodyPr>
          <a:lstStyle/>
          <a:p>
            <a:pPr algn="ctr"/>
            <a:r>
              <a:rPr lang="en-GB" sz="2800" dirty="0" smtClean="0">
                <a:latin typeface="SassoonCRInfant" panose="02010503020300020003" pitchFamily="2" charset="0"/>
              </a:rPr>
              <a:t>The focus for </a:t>
            </a:r>
            <a:r>
              <a:rPr lang="en-GB" sz="2800" dirty="0" err="1" smtClean="0">
                <a:latin typeface="SassoonCRInfant" panose="02010503020300020003" pitchFamily="2" charset="0"/>
              </a:rPr>
              <a:t>Kirkhill</a:t>
            </a:r>
            <a:r>
              <a:rPr lang="en-GB" sz="2800" dirty="0" smtClean="0">
                <a:latin typeface="SassoonCRInfant" panose="02010503020300020003" pitchFamily="2" charset="0"/>
              </a:rPr>
              <a:t> Chatter 4 is to develop our shared mission statement, vision, values and aims for our school.</a:t>
            </a:r>
          </a:p>
          <a:p>
            <a:pPr algn="ctr"/>
            <a:r>
              <a:rPr lang="en-GB" sz="2800" dirty="0" smtClean="0">
                <a:latin typeface="SassoonCRInfant" panose="02010503020300020003" pitchFamily="2" charset="0"/>
              </a:rPr>
              <a:t>It is important that we all have a shared understanding of what we want our school to be and to help us to achieve.</a:t>
            </a:r>
          </a:p>
        </p:txBody>
      </p:sp>
    </p:spTree>
    <p:extLst>
      <p:ext uri="{BB962C8B-B14F-4D97-AF65-F5344CB8AC3E}">
        <p14:creationId xmlns:p14="http://schemas.microsoft.com/office/powerpoint/2010/main" val="2950835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142210"/>
            <a:ext cx="1869672" cy="2492896"/>
          </a:xfrm>
          <a:prstGeom prst="rect">
            <a:avLst/>
          </a:prstGeom>
        </p:spPr>
      </p:pic>
      <p:sp>
        <p:nvSpPr>
          <p:cNvPr id="7" name="Oval Callout 6"/>
          <p:cNvSpPr/>
          <p:nvPr/>
        </p:nvSpPr>
        <p:spPr>
          <a:xfrm>
            <a:off x="395536" y="116632"/>
            <a:ext cx="8748465" cy="4025578"/>
          </a:xfrm>
          <a:prstGeom prst="wedgeEllipseCallout">
            <a:avLst>
              <a:gd name="adj1" fmla="val -37736"/>
              <a:gd name="adj2" fmla="val 8071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348408" y="390483"/>
            <a:ext cx="6842720" cy="3539430"/>
          </a:xfrm>
          <a:prstGeom prst="rect">
            <a:avLst/>
          </a:prstGeom>
          <a:noFill/>
        </p:spPr>
        <p:txBody>
          <a:bodyPr wrap="square" rtlCol="0">
            <a:spAutoFit/>
          </a:bodyPr>
          <a:lstStyle/>
          <a:p>
            <a:pPr algn="ctr"/>
            <a:r>
              <a:rPr lang="en-GB" sz="2800" b="1" u="sng" dirty="0" smtClean="0">
                <a:latin typeface="SassoonCRInfant" panose="02010503020300020003" pitchFamily="2" charset="0"/>
              </a:rPr>
              <a:t>Our Vision</a:t>
            </a:r>
          </a:p>
          <a:p>
            <a:pPr algn="ctr"/>
            <a:r>
              <a:rPr lang="en-GB" sz="2800" dirty="0" smtClean="0">
                <a:latin typeface="SassoonCRInfant" panose="02010503020300020003" pitchFamily="2" charset="0"/>
              </a:rPr>
              <a:t>Our shared vision is all about what we want our school to help us to learn and achieve.  It is important that we all know what our school vision is so that we can work together to help others to be the best that they can be and to develop skills that will help all of us in the future.</a:t>
            </a:r>
          </a:p>
        </p:txBody>
      </p:sp>
    </p:spTree>
    <p:extLst>
      <p:ext uri="{BB962C8B-B14F-4D97-AF65-F5344CB8AC3E}">
        <p14:creationId xmlns:p14="http://schemas.microsoft.com/office/powerpoint/2010/main" val="358518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626</Words>
  <Application>Microsoft Office PowerPoint</Application>
  <PresentationFormat>On-screen Show (4:3)</PresentationFormat>
  <Paragraphs>76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Barrie</dc:creator>
  <cp:lastModifiedBy>Lesley Henderson</cp:lastModifiedBy>
  <cp:revision>93</cp:revision>
  <dcterms:created xsi:type="dcterms:W3CDTF">2014-10-08T10:37:12Z</dcterms:created>
  <dcterms:modified xsi:type="dcterms:W3CDTF">2017-02-17T09:15:01Z</dcterms:modified>
</cp:coreProperties>
</file>