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7" r:id="rId4"/>
    <p:sldId id="266" r:id="rId5"/>
    <p:sldId id="258" r:id="rId6"/>
    <p:sldId id="259" r:id="rId7"/>
    <p:sldId id="262" r:id="rId8"/>
    <p:sldId id="263" r:id="rId9"/>
    <p:sldId id="264" r:id="rId10"/>
    <p:sldId id="265" r:id="rId11"/>
    <p:sldId id="269" r:id="rId12"/>
    <p:sldId id="268" r:id="rId13"/>
    <p:sldId id="2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AD4F103-9F4A-4592-B4B1-61CD7308BB6F}" type="datetimeFigureOut">
              <a:rPr lang="en-GB" smtClean="0"/>
              <a:t>20/04/2016</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42085CB-9FE7-4DC1-9AAD-09FA18BCE35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F103-9F4A-4592-B4B1-61CD7308BB6F}"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F103-9F4A-4592-B4B1-61CD7308BB6F}"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7881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163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5815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349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5870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2186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8392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207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F103-9F4A-4592-B4B1-61CD7308BB6F}"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2732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20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616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4F103-9F4A-4592-B4B1-61CD7308BB6F}"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AD4F103-9F4A-4592-B4B1-61CD7308BB6F}" type="datetimeFigureOut">
              <a:rPr lang="en-GB" smtClean="0"/>
              <a:t>20/04/2016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085CB-9FE7-4DC1-9AAD-09FA18BCE356}"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AD4F103-9F4A-4592-B4B1-61CD7308BB6F}" type="datetimeFigureOut">
              <a:rPr lang="en-GB" smtClean="0"/>
              <a:t>20/04/2016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2085CB-9FE7-4DC1-9AAD-09FA18BCE356}"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D4F103-9F4A-4592-B4B1-61CD7308BB6F}" type="datetimeFigureOut">
              <a:rPr lang="en-GB" smtClean="0"/>
              <a:t>20/04/2016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4F103-9F4A-4592-B4B1-61CD7308BB6F}" type="datetimeFigureOut">
              <a:rPr lang="en-GB" smtClean="0"/>
              <a:t>20/04/2016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AD4F103-9F4A-4592-B4B1-61CD7308BB6F}" type="datetimeFigureOut">
              <a:rPr lang="en-GB" smtClean="0"/>
              <a:t>20/04/2016</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942085CB-9FE7-4DC1-9AAD-09FA18BCE35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AD4F103-9F4A-4592-B4B1-61CD7308BB6F}" type="datetimeFigureOut">
              <a:rPr lang="en-GB" smtClean="0"/>
              <a:t>20/04/2016</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942085CB-9FE7-4DC1-9AAD-09FA18BCE35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AD4F103-9F4A-4592-B4B1-61CD7308BB6F}" type="datetimeFigureOut">
              <a:rPr lang="en-GB" smtClean="0"/>
              <a:t>20/04/2016</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42085CB-9FE7-4DC1-9AAD-09FA18BCE35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5F263-D5C5-425C-B670-6EBFAC85B9E7}" type="datetimeFigureOut">
              <a:rPr lang="en-GB" smtClean="0">
                <a:solidFill>
                  <a:prstClr val="black">
                    <a:tint val="75000"/>
                  </a:prstClr>
                </a:solidFill>
              </a:rPr>
              <a:pPr/>
              <a:t>20/04/2016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984A2-8C09-4E02-A462-52B92DFEA4B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527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err="1" smtClean="0">
                <a:latin typeface="SassoonCRInfant" panose="02010503020300020003" pitchFamily="2" charset="0"/>
              </a:rPr>
              <a:t>Kirkhill</a:t>
            </a:r>
            <a:r>
              <a:rPr lang="en-GB" dirty="0" smtClean="0">
                <a:latin typeface="SassoonCRInfant" panose="02010503020300020003" pitchFamily="2" charset="0"/>
              </a:rPr>
              <a:t> Chatter 3</a:t>
            </a:r>
            <a:br>
              <a:rPr lang="en-GB" dirty="0" smtClean="0">
                <a:latin typeface="SassoonCRInfant" panose="02010503020300020003" pitchFamily="2" charset="0"/>
              </a:rPr>
            </a:br>
            <a:r>
              <a:rPr lang="en-GB" dirty="0" smtClean="0">
                <a:latin typeface="SassoonCRInfant" panose="02010503020300020003" pitchFamily="2" charset="0"/>
              </a:rPr>
              <a:t>Friday </a:t>
            </a:r>
            <a:endParaRPr lang="en-GB" dirty="0">
              <a:latin typeface="SassoonCRInfant" panose="02010503020300020003" pitchFamily="2" charset="0"/>
            </a:endParaRPr>
          </a:p>
        </p:txBody>
      </p:sp>
      <p:sp>
        <p:nvSpPr>
          <p:cNvPr id="3" name="Subtitle 2"/>
          <p:cNvSpPr>
            <a:spLocks noGrp="1"/>
          </p:cNvSpPr>
          <p:nvPr>
            <p:ph type="subTitle" idx="1"/>
          </p:nvPr>
        </p:nvSpPr>
        <p:spPr/>
        <p:txBody>
          <a:bodyPr>
            <a:normAutofit fontScale="92500"/>
          </a:bodyPr>
          <a:lstStyle/>
          <a:p>
            <a:r>
              <a:rPr lang="en-GB" sz="4000" dirty="0" smtClean="0">
                <a:latin typeface="SassoonCRInfant" panose="02010503020300020003" pitchFamily="2" charset="0"/>
              </a:rPr>
              <a:t>Positive Behaviour in </a:t>
            </a:r>
            <a:r>
              <a:rPr lang="en-GB" sz="4000" dirty="0" err="1" smtClean="0">
                <a:latin typeface="SassoonCRInfant" panose="02010503020300020003" pitchFamily="2" charset="0"/>
              </a:rPr>
              <a:t>Kirkhill</a:t>
            </a:r>
            <a:r>
              <a:rPr lang="en-GB" sz="4000" dirty="0" smtClean="0">
                <a:latin typeface="SassoonCRInfant" panose="02010503020300020003" pitchFamily="2" charset="0"/>
              </a:rPr>
              <a:t> Nursery and Primary School</a:t>
            </a:r>
            <a:endParaRPr lang="en-GB" sz="4000" dirty="0">
              <a:latin typeface="SassoonCRInfant" panose="02010503020300020003"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340768"/>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51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 panose="02010503020300020003" pitchFamily="2" charset="0"/>
              </a:rPr>
              <a:t>How you get up the steps and get into the </a:t>
            </a:r>
            <a:r>
              <a:rPr lang="en-GB" dirty="0" err="1" smtClean="0">
                <a:latin typeface="SassoonCRInfant" panose="02010503020300020003" pitchFamily="2" charset="0"/>
              </a:rPr>
              <a:t>Kirkhill</a:t>
            </a:r>
            <a:r>
              <a:rPr lang="en-GB" dirty="0" smtClean="0">
                <a:latin typeface="SassoonCRInfant" panose="02010503020300020003" pitchFamily="2" charset="0"/>
              </a:rPr>
              <a:t> Golden Club</a:t>
            </a:r>
            <a:endParaRPr lang="en-GB" dirty="0">
              <a:latin typeface="SassoonCRInfant" panose="02010503020300020003" pitchFamily="2" charset="0"/>
            </a:endParaRPr>
          </a:p>
        </p:txBody>
      </p:sp>
      <p:sp>
        <p:nvSpPr>
          <p:cNvPr id="3" name="Content Placeholder 2"/>
          <p:cNvSpPr>
            <a:spLocks noGrp="1"/>
          </p:cNvSpPr>
          <p:nvPr>
            <p:ph idx="1"/>
          </p:nvPr>
        </p:nvSpPr>
        <p:spPr/>
        <p:txBody>
          <a:bodyPr>
            <a:normAutofit fontScale="62500" lnSpcReduction="20000"/>
          </a:bodyPr>
          <a:lstStyle/>
          <a:p>
            <a:r>
              <a:rPr lang="en-GB" dirty="0" smtClean="0">
                <a:latin typeface="SassoonCRInfant" panose="02010503020300020003" pitchFamily="2" charset="0"/>
              </a:rPr>
              <a:t>You will gather stickers/dots/Dojo points at the end of each week in your class – we will have to look at how many stickers you will need to get to reach each of the </a:t>
            </a:r>
            <a:r>
              <a:rPr lang="en-GB" dirty="0" smtClean="0">
                <a:latin typeface="SassoonCRInfant" panose="02010503020300020003" pitchFamily="2" charset="0"/>
              </a:rPr>
              <a:t>steps.</a:t>
            </a:r>
          </a:p>
          <a:p>
            <a:r>
              <a:rPr lang="en-GB" dirty="0" smtClean="0">
                <a:latin typeface="SassoonCRInfant" panose="02010503020300020003" pitchFamily="2" charset="0"/>
              </a:rPr>
              <a:t>Stickers will be awarded for following our rights and right actions</a:t>
            </a:r>
            <a:endParaRPr lang="en-GB" dirty="0" smtClean="0">
              <a:latin typeface="SassoonCRInfant" panose="02010503020300020003" pitchFamily="2" charset="0"/>
            </a:endParaRPr>
          </a:p>
          <a:p>
            <a:r>
              <a:rPr lang="en-GB" dirty="0" smtClean="0">
                <a:latin typeface="SassoonCRInfant" panose="02010503020300020003" pitchFamily="2" charset="0"/>
              </a:rPr>
              <a:t>Teachers will decide what your class will use to record stickers and how you get up the </a:t>
            </a:r>
            <a:r>
              <a:rPr lang="en-GB" dirty="0" smtClean="0">
                <a:latin typeface="SassoonCRInfant" panose="02010503020300020003" pitchFamily="2" charset="0"/>
              </a:rPr>
              <a:t>steps.</a:t>
            </a:r>
            <a:endParaRPr lang="en-GB" dirty="0" smtClean="0">
              <a:latin typeface="SassoonCRInfant" panose="02010503020300020003" pitchFamily="2" charset="0"/>
            </a:endParaRPr>
          </a:p>
          <a:p>
            <a:r>
              <a:rPr lang="en-GB" dirty="0" smtClean="0">
                <a:latin typeface="SassoonCRInfant" panose="02010503020300020003" pitchFamily="2" charset="0"/>
              </a:rPr>
              <a:t>There will be no more Good to be </a:t>
            </a:r>
            <a:r>
              <a:rPr lang="en-GB" dirty="0" smtClean="0">
                <a:latin typeface="SassoonCRInfant" panose="02010503020300020003" pitchFamily="2" charset="0"/>
              </a:rPr>
              <a:t>Green.</a:t>
            </a:r>
            <a:endParaRPr lang="en-GB" dirty="0" smtClean="0">
              <a:latin typeface="SassoonCRInfant" panose="02010503020300020003" pitchFamily="2" charset="0"/>
            </a:endParaRPr>
          </a:p>
          <a:p>
            <a:r>
              <a:rPr lang="en-GB" dirty="0" smtClean="0">
                <a:latin typeface="SassoonCRInfant" panose="02010503020300020003" pitchFamily="2" charset="0"/>
              </a:rPr>
              <a:t>Teachers may still use yellow/red cards to help them decide Golden Time/stickers/Dojo/dots, but this will be your class </a:t>
            </a:r>
            <a:r>
              <a:rPr lang="en-GB" smtClean="0">
                <a:latin typeface="SassoonCRInfant" panose="02010503020300020003" pitchFamily="2" charset="0"/>
              </a:rPr>
              <a:t>teachers </a:t>
            </a:r>
            <a:r>
              <a:rPr lang="en-GB" smtClean="0">
                <a:latin typeface="SassoonCRInfant" panose="02010503020300020003" pitchFamily="2" charset="0"/>
              </a:rPr>
              <a:t>decision.</a:t>
            </a:r>
            <a:endParaRPr lang="en-GB" dirty="0" smtClean="0">
              <a:latin typeface="SassoonCRInfant" panose="02010503020300020003" pitchFamily="2" charset="0"/>
            </a:endParaRPr>
          </a:p>
          <a:p>
            <a:r>
              <a:rPr lang="en-GB" dirty="0" smtClean="0">
                <a:latin typeface="SassoonCRInfant" panose="02010503020300020003" pitchFamily="2" charset="0"/>
              </a:rPr>
              <a:t>When you reach Step 5 you will be in the </a:t>
            </a:r>
            <a:r>
              <a:rPr lang="en-GB" dirty="0" err="1" smtClean="0">
                <a:latin typeface="SassoonCRInfant" panose="02010503020300020003" pitchFamily="2" charset="0"/>
              </a:rPr>
              <a:t>Kirkhill</a:t>
            </a:r>
            <a:r>
              <a:rPr lang="en-GB" dirty="0" smtClean="0">
                <a:latin typeface="SassoonCRInfant" panose="02010503020300020003" pitchFamily="2" charset="0"/>
              </a:rPr>
              <a:t> Golden Club and get entry into the special events – the quicker you get to Step 5 the more special events you will be able to attend.</a:t>
            </a:r>
          </a:p>
          <a:p>
            <a:r>
              <a:rPr lang="en-GB" dirty="0" smtClean="0">
                <a:latin typeface="SassoonCRInfant" panose="02010503020300020003" pitchFamily="2" charset="0"/>
              </a:rPr>
              <a:t>Step 5 means you will visit Miss Henderson and receive a letter to take home praising you on entry into the </a:t>
            </a:r>
            <a:r>
              <a:rPr lang="en-GB" dirty="0" err="1" smtClean="0">
                <a:latin typeface="SassoonCRInfant" panose="02010503020300020003" pitchFamily="2" charset="0"/>
              </a:rPr>
              <a:t>Kirkhill</a:t>
            </a:r>
            <a:r>
              <a:rPr lang="en-GB" dirty="0" smtClean="0">
                <a:latin typeface="SassoonCRInfant" panose="02010503020300020003" pitchFamily="2" charset="0"/>
              </a:rPr>
              <a:t> Golden Club, a gold star badge and a wrist band.</a:t>
            </a:r>
            <a:endParaRPr lang="en-GB" dirty="0">
              <a:latin typeface="SassoonCRInfant" panose="02010503020300020003" pitchFamily="2"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5373216"/>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990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Working Together</a:t>
            </a:r>
            <a:endParaRPr lang="en-GB" dirty="0">
              <a:latin typeface="SassoonCRInfant" panose="02010503020300020003"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3376" y="2348879"/>
            <a:ext cx="2296406" cy="3276065"/>
          </a:xfrm>
        </p:spPr>
      </p:pic>
      <p:sp>
        <p:nvSpPr>
          <p:cNvPr id="6" name="Oval Callout 5"/>
          <p:cNvSpPr/>
          <p:nvPr/>
        </p:nvSpPr>
        <p:spPr>
          <a:xfrm>
            <a:off x="3563888" y="2636912"/>
            <a:ext cx="4176464" cy="2016224"/>
          </a:xfrm>
          <a:prstGeom prst="wedgeEllipseCallout">
            <a:avLst>
              <a:gd name="adj1" fmla="val -53097"/>
              <a:gd name="adj2" fmla="val 295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TextBox 6"/>
          <p:cNvSpPr txBox="1"/>
          <p:nvPr/>
        </p:nvSpPr>
        <p:spPr>
          <a:xfrm>
            <a:off x="3923928" y="3212976"/>
            <a:ext cx="3456384" cy="954107"/>
          </a:xfrm>
          <a:prstGeom prst="rect">
            <a:avLst/>
          </a:prstGeom>
          <a:noFill/>
        </p:spPr>
        <p:txBody>
          <a:bodyPr wrap="square" rtlCol="0">
            <a:spAutoFit/>
          </a:bodyPr>
          <a:lstStyle/>
          <a:p>
            <a:r>
              <a:rPr lang="en-GB" sz="1400" dirty="0" smtClean="0">
                <a:latin typeface="SassoonCRInfant" panose="02010503020300020003" pitchFamily="2" charset="0"/>
              </a:rPr>
              <a:t>If we all work together on this then we can ensure that through better behaviour we can have behaviour learning for everyone in </a:t>
            </a:r>
            <a:r>
              <a:rPr lang="en-GB" sz="1400" dirty="0" err="1" smtClean="0">
                <a:latin typeface="SassoonCRInfant" panose="02010503020300020003" pitchFamily="2" charset="0"/>
              </a:rPr>
              <a:t>Kirkhill</a:t>
            </a:r>
            <a:r>
              <a:rPr lang="en-GB" sz="1400" dirty="0" smtClean="0">
                <a:latin typeface="SassoonCRInfant" panose="02010503020300020003" pitchFamily="2" charset="0"/>
              </a:rPr>
              <a:t>.</a:t>
            </a:r>
            <a:endParaRPr lang="en-GB" sz="1400" dirty="0">
              <a:latin typeface="SassoonCRInfant" panose="02010503020300020003" pitchFamily="2"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864" y="836712"/>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289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Thank You</a:t>
            </a:r>
            <a:endParaRPr lang="en-GB" dirty="0">
              <a:latin typeface="SassoonCRInfant" panose="02010503020300020003" pitchFamily="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3376" y="2420888"/>
            <a:ext cx="2296406" cy="3384376"/>
          </a:xfrm>
        </p:spPr>
      </p:pic>
      <p:sp>
        <p:nvSpPr>
          <p:cNvPr id="6" name="Oval Callout 5"/>
          <p:cNvSpPr/>
          <p:nvPr/>
        </p:nvSpPr>
        <p:spPr>
          <a:xfrm>
            <a:off x="3563888" y="2636912"/>
            <a:ext cx="4176464" cy="2016224"/>
          </a:xfrm>
          <a:prstGeom prst="wedgeEllipseCallout">
            <a:avLst>
              <a:gd name="adj1" fmla="val -53097"/>
              <a:gd name="adj2" fmla="val 295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TextBox 6"/>
          <p:cNvSpPr txBox="1"/>
          <p:nvPr/>
        </p:nvSpPr>
        <p:spPr>
          <a:xfrm>
            <a:off x="3923928" y="3212976"/>
            <a:ext cx="3456384" cy="1169551"/>
          </a:xfrm>
          <a:prstGeom prst="rect">
            <a:avLst/>
          </a:prstGeom>
          <a:noFill/>
        </p:spPr>
        <p:txBody>
          <a:bodyPr wrap="square" rtlCol="0">
            <a:spAutoFit/>
          </a:bodyPr>
          <a:lstStyle/>
          <a:p>
            <a:r>
              <a:rPr lang="en-GB" sz="1400" dirty="0" smtClean="0">
                <a:latin typeface="SassoonCRInfant" panose="02010503020300020003" pitchFamily="2" charset="0"/>
              </a:rPr>
              <a:t>Thank you for helping us to make sure that we have a Positive Behaviour system in place that helps to make our school the best place to learn in.  We will let you know what the new system is as soon as we can.</a:t>
            </a:r>
            <a:endParaRPr lang="en-GB" sz="1400" dirty="0">
              <a:latin typeface="SassoonCRInfant" panose="02010503020300020003" pitchFamily="2"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864" y="836712"/>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303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1928813" y="3214688"/>
            <a:ext cx="1357312" cy="785812"/>
          </a:xfrm>
          <a:prstGeom prst="wedgeRoundRectCallout">
            <a:avLst>
              <a:gd name="adj1" fmla="val -81035"/>
              <a:gd name="adj2" fmla="val 74054"/>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prstClr val="black"/>
              </a:solidFill>
            </a:endParaRPr>
          </a:p>
        </p:txBody>
      </p:sp>
      <p:sp>
        <p:nvSpPr>
          <p:cNvPr id="11267" name="Title 1"/>
          <p:cNvSpPr>
            <a:spLocks noGrp="1"/>
          </p:cNvSpPr>
          <p:nvPr>
            <p:ph type="ctrTitle"/>
          </p:nvPr>
        </p:nvSpPr>
        <p:spPr>
          <a:xfrm>
            <a:off x="785813" y="1285875"/>
            <a:ext cx="7772400" cy="1470025"/>
          </a:xfrm>
        </p:spPr>
        <p:txBody>
          <a:bodyPr/>
          <a:lstStyle/>
          <a:p>
            <a:pPr eaLnBrk="1" hangingPunct="1"/>
            <a:r>
              <a:rPr lang="en-GB" altLang="en-US" sz="2500" i="1" dirty="0" smtClean="0"/>
              <a:t>At our </a:t>
            </a:r>
            <a:r>
              <a:rPr lang="en-GB" altLang="en-US" sz="2500" i="1" dirty="0" err="1" smtClean="0"/>
              <a:t>Kirkhill</a:t>
            </a:r>
            <a:r>
              <a:rPr lang="en-GB" altLang="en-US" sz="2500" i="1" dirty="0" smtClean="0"/>
              <a:t> Chatter we were able to have our say about our school and what would help to make our learning better.</a:t>
            </a:r>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36191">
            <a:off x="7574349" y="146642"/>
            <a:ext cx="1087504" cy="11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2428875" y="4143375"/>
            <a:ext cx="4643438" cy="2571750"/>
          </a:xfrm>
          <a:prstGeom prst="horizontalScroll">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prstClr val="black"/>
              </a:solidFill>
            </a:endParaRPr>
          </a:p>
        </p:txBody>
      </p:sp>
      <p:sp>
        <p:nvSpPr>
          <p:cNvPr id="3" name="Subtitle 2"/>
          <p:cNvSpPr>
            <a:spLocks noGrp="1"/>
          </p:cNvSpPr>
          <p:nvPr>
            <p:ph type="subTitle" idx="1"/>
          </p:nvPr>
        </p:nvSpPr>
        <p:spPr>
          <a:xfrm>
            <a:off x="2857500" y="4500563"/>
            <a:ext cx="4214813" cy="2000250"/>
          </a:xfrm>
        </p:spPr>
        <p:txBody>
          <a:bodyPr rtlCol="0">
            <a:normAutofit fontScale="85000" lnSpcReduction="10000"/>
          </a:bodyPr>
          <a:lstStyle/>
          <a:p>
            <a:pPr algn="l">
              <a:defRPr/>
            </a:pPr>
            <a:r>
              <a:rPr lang="en-GB" b="1" dirty="0" smtClean="0">
                <a:solidFill>
                  <a:schemeClr val="tx1"/>
                </a:solidFill>
              </a:rPr>
              <a:t>Article 12</a:t>
            </a:r>
          </a:p>
          <a:p>
            <a:pPr algn="l">
              <a:defRPr/>
            </a:pPr>
            <a:r>
              <a:rPr lang="en-GB" dirty="0" smtClean="0">
                <a:solidFill>
                  <a:schemeClr val="tx1"/>
                </a:solidFill>
              </a:rPr>
              <a:t>You have the right to give your opinion, and for adults to listen and take it seriously.</a:t>
            </a:r>
          </a:p>
          <a:p>
            <a:pPr eaLnBrk="1" fontAlgn="auto" hangingPunct="1">
              <a:spcAft>
                <a:spcPts val="0"/>
              </a:spcAft>
              <a:buFont typeface="Arial" pitchFamily="34" charset="0"/>
              <a:buNone/>
              <a:defRPr/>
            </a:pPr>
            <a:endParaRPr lang="en-GB" dirty="0" smtClean="0"/>
          </a:p>
        </p:txBody>
      </p:sp>
      <p:sp>
        <p:nvSpPr>
          <p:cNvPr id="11271" name="TextBox 7"/>
          <p:cNvSpPr txBox="1">
            <a:spLocks noChangeArrowheads="1"/>
          </p:cNvSpPr>
          <p:nvPr/>
        </p:nvSpPr>
        <p:spPr bwMode="auto">
          <a:xfrm>
            <a:off x="2000250" y="3214688"/>
            <a:ext cx="1214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b="1">
                <a:solidFill>
                  <a:prstClr val="black"/>
                </a:solidFill>
              </a:rPr>
              <a:t>Well done!</a:t>
            </a:r>
          </a:p>
        </p:txBody>
      </p:sp>
      <p:sp>
        <p:nvSpPr>
          <p:cNvPr id="9" name="Rectangular Callout 8"/>
          <p:cNvSpPr/>
          <p:nvPr/>
        </p:nvSpPr>
        <p:spPr>
          <a:xfrm flipH="1">
            <a:off x="6000750" y="3214688"/>
            <a:ext cx="2571750" cy="857250"/>
          </a:xfrm>
          <a:prstGeom prst="wedgeRectCallout">
            <a:avLst>
              <a:gd name="adj1" fmla="val -38164"/>
              <a:gd name="adj2" fmla="val 8428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solidFill>
                <a:prstClr val="black"/>
              </a:solidFill>
            </a:endParaRPr>
          </a:p>
        </p:txBody>
      </p:sp>
      <p:sp>
        <p:nvSpPr>
          <p:cNvPr id="11273" name="TextBox 9"/>
          <p:cNvSpPr txBox="1">
            <a:spLocks noChangeArrowheads="1"/>
          </p:cNvSpPr>
          <p:nvPr/>
        </p:nvSpPr>
        <p:spPr bwMode="auto">
          <a:xfrm>
            <a:off x="6000750" y="3214688"/>
            <a:ext cx="314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b="1">
                <a:solidFill>
                  <a:prstClr val="black"/>
                </a:solidFill>
              </a:rPr>
              <a:t>Keep respecting everyone’s rights!</a:t>
            </a:r>
          </a:p>
        </p:txBody>
      </p:sp>
      <p:pic>
        <p:nvPicPr>
          <p:cNvPr id="1127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2767013"/>
            <a:ext cx="1571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0350"/>
            <a:ext cx="96361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52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Good Behaviour</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algn="ctr"/>
            <a:r>
              <a:rPr lang="en-GB" dirty="0" smtClean="0">
                <a:latin typeface="SassoonCRInfant" panose="02010503020300020003" pitchFamily="2" charset="0"/>
              </a:rPr>
              <a:t>Head Girl – Cara Armstrong</a:t>
            </a: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31" cy="2232248"/>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132" y="980728"/>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55976" y="2988568"/>
            <a:ext cx="2808312" cy="1384995"/>
          </a:xfrm>
          <a:prstGeom prst="rect">
            <a:avLst/>
          </a:prstGeom>
          <a:noFill/>
        </p:spPr>
        <p:txBody>
          <a:bodyPr wrap="square" rtlCol="0">
            <a:spAutoFit/>
          </a:bodyPr>
          <a:lstStyle/>
          <a:p>
            <a:r>
              <a:rPr lang="en-GB" sz="1400" dirty="0" smtClean="0">
                <a:latin typeface="SassoonCRInfantMedium" panose="02000603020000020003" pitchFamily="2" charset="0"/>
              </a:rPr>
              <a:t>We are working on developing the good behaviour systems in our school so that we can reward good behaviour and help those who find this difficult to change their behaviour.</a:t>
            </a:r>
            <a:endParaRPr lang="en-GB" sz="1400" dirty="0">
              <a:latin typeface="SassoonCRInfantMedium" panose="02000603020000020003" pitchFamily="2" charset="0"/>
            </a:endParaRPr>
          </a:p>
        </p:txBody>
      </p:sp>
    </p:spTree>
    <p:extLst>
      <p:ext uri="{BB962C8B-B14F-4D97-AF65-F5344CB8AC3E}">
        <p14:creationId xmlns:p14="http://schemas.microsoft.com/office/powerpoint/2010/main" val="3836761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Good Behaviour</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algn="ctr"/>
            <a:r>
              <a:rPr lang="en-GB" dirty="0" smtClean="0">
                <a:latin typeface="SassoonCRInfant" panose="02010503020300020003" pitchFamily="2" charset="0"/>
              </a:rPr>
              <a:t>Buchan House Captain – Shannon Green</a:t>
            </a: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30" cy="2232248"/>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 name="TextBox 6"/>
          <p:cNvSpPr txBox="1"/>
          <p:nvPr/>
        </p:nvSpPr>
        <p:spPr>
          <a:xfrm>
            <a:off x="3923928" y="3068765"/>
            <a:ext cx="3456384" cy="1169551"/>
          </a:xfrm>
          <a:prstGeom prst="rect">
            <a:avLst/>
          </a:prstGeom>
          <a:noFill/>
        </p:spPr>
        <p:txBody>
          <a:bodyPr wrap="square" rtlCol="0">
            <a:spAutoFit/>
          </a:bodyPr>
          <a:lstStyle/>
          <a:p>
            <a:r>
              <a:rPr lang="en-GB" sz="1400" b="1" dirty="0" smtClean="0">
                <a:latin typeface="SassoonCRInfant" panose="02010503020300020003" pitchFamily="2" charset="0"/>
              </a:rPr>
              <a:t>We need you to help us to develop the new system for this so that we can get it ready before the end of term.  This means it will be ready to start at the beginning of next year.</a:t>
            </a:r>
            <a:endParaRPr lang="en-GB" sz="1400" b="1" dirty="0">
              <a:latin typeface="SassoonCRInfant" panose="02010503020300020003"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052736"/>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53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Good Behaviour</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algn="ctr"/>
            <a:r>
              <a:rPr lang="en-GB" dirty="0" err="1" smtClean="0">
                <a:latin typeface="SassoonCRInfant" panose="02010503020300020003" pitchFamily="2" charset="0"/>
              </a:rPr>
              <a:t>Strathbrock</a:t>
            </a:r>
            <a:r>
              <a:rPr lang="en-GB" dirty="0" smtClean="0">
                <a:latin typeface="SassoonCRInfant" panose="02010503020300020003" pitchFamily="2" charset="0"/>
              </a:rPr>
              <a:t> House Captain – Niamh Simpson</a:t>
            </a: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30" cy="2232247"/>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7" name="TextBox 6"/>
          <p:cNvSpPr txBox="1"/>
          <p:nvPr/>
        </p:nvSpPr>
        <p:spPr>
          <a:xfrm>
            <a:off x="3923928" y="3068765"/>
            <a:ext cx="3456384" cy="1200329"/>
          </a:xfrm>
          <a:prstGeom prst="rect">
            <a:avLst/>
          </a:prstGeom>
          <a:noFill/>
        </p:spPr>
        <p:txBody>
          <a:bodyPr wrap="square" rtlCol="0">
            <a:spAutoFit/>
          </a:bodyPr>
          <a:lstStyle/>
          <a:p>
            <a:r>
              <a:rPr lang="en-GB" sz="1200" dirty="0" smtClean="0">
                <a:latin typeface="SassoonCRInfant" panose="02010503020300020003" pitchFamily="2" charset="0"/>
              </a:rPr>
              <a:t>Question 1:</a:t>
            </a:r>
          </a:p>
          <a:p>
            <a:endParaRPr lang="en-GB" sz="1200" dirty="0">
              <a:latin typeface="SassoonCRInfant" panose="02010503020300020003" pitchFamily="2" charset="0"/>
            </a:endParaRPr>
          </a:p>
          <a:p>
            <a:r>
              <a:rPr lang="en-GB" sz="1200" dirty="0" smtClean="0">
                <a:latin typeface="SassoonCRInfant" panose="02010503020300020003" pitchFamily="2" charset="0"/>
              </a:rPr>
              <a:t>On the sheets we have given you please tell us what good behaviour looks, sounds and feels like.  This will help us to make sure that we listen to all of your views.</a:t>
            </a:r>
            <a:endParaRPr lang="en-GB" sz="1200" dirty="0">
              <a:latin typeface="SassoonCRInfant" panose="02010503020300020003"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980728"/>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371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What we have now…..</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92047" y="3008954"/>
            <a:ext cx="2976329" cy="2232246"/>
          </a:xfrm>
          <a:prstGeom prst="rect">
            <a:avLst/>
          </a:prstGeom>
        </p:spPr>
      </p:pic>
      <p:sp>
        <p:nvSpPr>
          <p:cNvPr id="6" name="Oval Callout 5"/>
          <p:cNvSpPr/>
          <p:nvPr/>
        </p:nvSpPr>
        <p:spPr>
          <a:xfrm>
            <a:off x="1475656" y="2108853"/>
            <a:ext cx="4176464" cy="2016224"/>
          </a:xfrm>
          <a:prstGeom prst="wedgeEllipseCallout">
            <a:avLst>
              <a:gd name="adj1" fmla="val 54383"/>
              <a:gd name="adj2" fmla="val 3226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 name="TextBox 6"/>
          <p:cNvSpPr txBox="1"/>
          <p:nvPr/>
        </p:nvSpPr>
        <p:spPr>
          <a:xfrm>
            <a:off x="1835696" y="2617967"/>
            <a:ext cx="3456384" cy="1200329"/>
          </a:xfrm>
          <a:prstGeom prst="rect">
            <a:avLst/>
          </a:prstGeom>
          <a:noFill/>
        </p:spPr>
        <p:txBody>
          <a:bodyPr wrap="square" rtlCol="0">
            <a:spAutoFit/>
          </a:bodyPr>
          <a:lstStyle/>
          <a:p>
            <a:r>
              <a:rPr lang="en-GB" sz="1200" b="1" dirty="0" smtClean="0">
                <a:latin typeface="SassoonCRInfant" panose="02010503020300020003" pitchFamily="2" charset="0"/>
              </a:rPr>
              <a:t>Question 2:</a:t>
            </a:r>
          </a:p>
          <a:p>
            <a:endParaRPr lang="en-GB" sz="1200" b="1" dirty="0">
              <a:latin typeface="SassoonCRInfant" panose="02010503020300020003" pitchFamily="2" charset="0"/>
            </a:endParaRPr>
          </a:p>
          <a:p>
            <a:r>
              <a:rPr lang="en-GB" sz="1200" b="1" dirty="0" smtClean="0">
                <a:latin typeface="SassoonCRInfant" panose="02010503020300020003" pitchFamily="2" charset="0"/>
              </a:rPr>
              <a:t>We now would like you to help us to decide what we need to keep, what needs to change and what needs to go.  Please complete the ‘stay, go or change ’ activities in your groups.</a:t>
            </a:r>
            <a:endParaRPr lang="en-GB" sz="1200" b="1" dirty="0">
              <a:latin typeface="SassoonCRInfant" panose="02010503020300020003" pitchFamily="2"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5013176"/>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325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Our Ideas</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endParaRPr lang="en-GB" dirty="0">
              <a:latin typeface="SassoonCRInfant" panose="02010503020300020003" pitchFamily="2" charset="0"/>
            </a:endParaRPr>
          </a:p>
        </p:txBody>
      </p:sp>
      <p:sp>
        <p:nvSpPr>
          <p:cNvPr id="6" name="Oval Callout 5"/>
          <p:cNvSpPr/>
          <p:nvPr/>
        </p:nvSpPr>
        <p:spPr>
          <a:xfrm>
            <a:off x="3908375" y="2099166"/>
            <a:ext cx="4176464" cy="2016224"/>
          </a:xfrm>
          <a:prstGeom prst="wedgeEllipseCallout">
            <a:avLst>
              <a:gd name="adj1" fmla="val -53097"/>
              <a:gd name="adj2" fmla="val 2951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7" name="TextBox 6"/>
          <p:cNvSpPr txBox="1"/>
          <p:nvPr/>
        </p:nvSpPr>
        <p:spPr>
          <a:xfrm>
            <a:off x="4283967" y="2445558"/>
            <a:ext cx="3456384" cy="1323439"/>
          </a:xfrm>
          <a:prstGeom prst="rect">
            <a:avLst/>
          </a:prstGeom>
          <a:noFill/>
        </p:spPr>
        <p:txBody>
          <a:bodyPr wrap="square" rtlCol="0">
            <a:spAutoFit/>
          </a:bodyPr>
          <a:lstStyle/>
          <a:p>
            <a:r>
              <a:rPr lang="en-GB" sz="1600" b="1" dirty="0" smtClean="0">
                <a:latin typeface="SassoonCRInfant" panose="02010503020300020003" pitchFamily="2" charset="0"/>
              </a:rPr>
              <a:t>Here are some of the ideas we have for our new Positive Behaviour system in school.  Please write on the sheet provided any comments you have on this.</a:t>
            </a:r>
            <a:endParaRPr lang="en-GB" sz="1600" b="1" dirty="0">
              <a:latin typeface="SassoonCRInfant" panose="02010503020300020003" pitchFamily="2" charset="0"/>
            </a:endParaRPr>
          </a:p>
        </p:txBody>
      </p:sp>
      <p:pic>
        <p:nvPicPr>
          <p:cNvPr id="1026" name="Picture 2" descr="E:\DCIM\100JLCAM\Ew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376875"/>
            <a:ext cx="2481829" cy="292643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864" y="836712"/>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62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endParaRPr lang="en-GB" dirty="0">
              <a:latin typeface="SassoonCRInfant" panose="02010503020300020003" pitchFamily="2"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980728"/>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639646103"/>
              </p:ext>
            </p:extLst>
          </p:nvPr>
        </p:nvGraphicFramePr>
        <p:xfrm>
          <a:off x="755576" y="548680"/>
          <a:ext cx="7632848" cy="5638085"/>
        </p:xfrm>
        <a:graphic>
          <a:graphicData uri="http://schemas.openxmlformats.org/presentationml/2006/ole">
            <mc:AlternateContent xmlns:mc="http://schemas.openxmlformats.org/markup-compatibility/2006">
              <mc:Choice xmlns:v="urn:schemas-microsoft-com:vml" Requires="v">
                <p:oleObj spid="_x0000_s2056" name="Document" r:id="rId4" imgW="9004404" imgH="6136404" progId="Word.Document.12">
                  <p:embed/>
                </p:oleObj>
              </mc:Choice>
              <mc:Fallback>
                <p:oleObj name="Document" r:id="rId4" imgW="9004404" imgH="6136404" progId="Word.Document.12">
                  <p:embed/>
                  <p:pic>
                    <p:nvPicPr>
                      <p:cNvPr id="0" name=""/>
                      <p:cNvPicPr/>
                      <p:nvPr/>
                    </p:nvPicPr>
                    <p:blipFill>
                      <a:blip r:embed="rId5"/>
                      <a:stretch>
                        <a:fillRect/>
                      </a:stretch>
                    </p:blipFill>
                    <p:spPr>
                      <a:xfrm>
                        <a:off x="755576" y="548680"/>
                        <a:ext cx="7632848" cy="5638085"/>
                      </a:xfrm>
                      <a:prstGeom prst="rect">
                        <a:avLst/>
                      </a:prstGeom>
                    </p:spPr>
                  </p:pic>
                </p:oleObj>
              </mc:Fallback>
            </mc:AlternateContent>
          </a:graphicData>
        </a:graphic>
      </p:graphicFrame>
    </p:spTree>
    <p:extLst>
      <p:ext uri="{BB962C8B-B14F-4D97-AF65-F5344CB8AC3E}">
        <p14:creationId xmlns:p14="http://schemas.microsoft.com/office/powerpoint/2010/main" val="2659482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latin typeface="SassoonCRInfant" panose="02010503020300020003" pitchFamily="2" charset="0"/>
            </a:endParaRPr>
          </a:p>
        </p:txBody>
      </p:sp>
      <p:sp>
        <p:nvSpPr>
          <p:cNvPr id="3" name="Content Placeholder 2"/>
          <p:cNvSpPr>
            <a:spLocks noGrp="1"/>
          </p:cNvSpPr>
          <p:nvPr>
            <p:ph idx="1"/>
          </p:nvPr>
        </p:nvSpPr>
        <p:spPr/>
        <p:txBody>
          <a:bodyPr>
            <a:normAutofit/>
          </a:bodyPr>
          <a:lstStyle/>
          <a:p>
            <a:pPr marL="0" indent="0">
              <a:buNone/>
            </a:pPr>
            <a:endParaRPr lang="en-GB" dirty="0">
              <a:latin typeface="SassoonCRInfant" panose="02010503020300020003" pitchFamily="2"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36963546"/>
              </p:ext>
            </p:extLst>
          </p:nvPr>
        </p:nvGraphicFramePr>
        <p:xfrm>
          <a:off x="683568" y="620688"/>
          <a:ext cx="8208912" cy="5616624"/>
        </p:xfrm>
        <a:graphic>
          <a:graphicData uri="http://schemas.openxmlformats.org/presentationml/2006/ole">
            <mc:AlternateContent xmlns:mc="http://schemas.openxmlformats.org/markup-compatibility/2006">
              <mc:Choice xmlns:v="urn:schemas-microsoft-com:vml" Requires="v">
                <p:oleObj spid="_x0000_s3076" name="Document" r:id="rId3" imgW="10880217" imgH="6567426" progId="Word.Document.12">
                  <p:embed/>
                </p:oleObj>
              </mc:Choice>
              <mc:Fallback>
                <p:oleObj name="Document" r:id="rId3" imgW="10880217" imgH="6567426" progId="Word.Document.12">
                  <p:embed/>
                  <p:pic>
                    <p:nvPicPr>
                      <p:cNvPr id="0" name=""/>
                      <p:cNvPicPr/>
                      <p:nvPr/>
                    </p:nvPicPr>
                    <p:blipFill>
                      <a:blip r:embed="rId4"/>
                      <a:stretch>
                        <a:fillRect/>
                      </a:stretch>
                    </p:blipFill>
                    <p:spPr>
                      <a:xfrm>
                        <a:off x="683568" y="620688"/>
                        <a:ext cx="8208912" cy="5616624"/>
                      </a:xfrm>
                      <a:prstGeom prst="rect">
                        <a:avLst/>
                      </a:prstGeom>
                    </p:spPr>
                  </p:pic>
                </p:oleObj>
              </mc:Fallback>
            </mc:AlternateContent>
          </a:graphicData>
        </a:graphic>
      </p:graphicFrame>
    </p:spTree>
    <p:extLst>
      <p:ext uri="{BB962C8B-B14F-4D97-AF65-F5344CB8AC3E}">
        <p14:creationId xmlns:p14="http://schemas.microsoft.com/office/powerpoint/2010/main" val="4187801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109</TotalTime>
  <Words>538</Words>
  <Application>Microsoft Office PowerPoint</Application>
  <PresentationFormat>On-screen Show (4:3)</PresentationFormat>
  <Paragraphs>36</Paragraphs>
  <Slides>12</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12</vt:i4>
      </vt:variant>
    </vt:vector>
  </HeadingPairs>
  <TitlesOfParts>
    <vt:vector size="16" baseType="lpstr">
      <vt:lpstr>Pushpin</vt:lpstr>
      <vt:lpstr>Office Theme</vt:lpstr>
      <vt:lpstr>Document</vt:lpstr>
      <vt:lpstr>Microsoft Word Document</vt:lpstr>
      <vt:lpstr>Kirkhill Chatter 3 Friday </vt:lpstr>
      <vt:lpstr>At our Kirkhill Chatter we were able to have our say about our school and what would help to make our learning better.</vt:lpstr>
      <vt:lpstr>Good Behaviour</vt:lpstr>
      <vt:lpstr>Good Behaviour</vt:lpstr>
      <vt:lpstr>Good Behaviour</vt:lpstr>
      <vt:lpstr>What we have now…..</vt:lpstr>
      <vt:lpstr>Our Ideas</vt:lpstr>
      <vt:lpstr>PowerPoint Presentation</vt:lpstr>
      <vt:lpstr>PowerPoint Presentation</vt:lpstr>
      <vt:lpstr>How you get up the steps and get into the Kirkhill Golden Club</vt:lpstr>
      <vt:lpstr>Working Together</vt:lpstr>
      <vt:lpstr>Thank You</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Kirkhill Chatter 1 Friday 25th September 2015</dc:title>
  <dc:creator>Lesley Henderson</dc:creator>
  <cp:lastModifiedBy>Lesley Henderson</cp:lastModifiedBy>
  <cp:revision>14</cp:revision>
  <dcterms:created xsi:type="dcterms:W3CDTF">2015-09-14T16:10:45Z</dcterms:created>
  <dcterms:modified xsi:type="dcterms:W3CDTF">2016-04-20T22:15:45Z</dcterms:modified>
</cp:coreProperties>
</file>