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8" r:id="rId4"/>
    <p:sldId id="259" r:id="rId5"/>
    <p:sldId id="260" r:id="rId6"/>
    <p:sldId id="261" r:id="rId7"/>
    <p:sldId id="262" r:id="rId8"/>
    <p:sldId id="263" r:id="rId9"/>
    <p:sldId id="264" r:id="rId10"/>
    <p:sldId id="265" r:id="rId11"/>
    <p:sldId id="25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AD4F103-9F4A-4592-B4B1-61CD7308BB6F}" type="datetimeFigureOut">
              <a:rPr lang="en-GB" smtClean="0"/>
              <a:t>15/09/2015</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42085CB-9FE7-4DC1-9AAD-09FA18BCE35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4F103-9F4A-4592-B4B1-61CD7308BB6F}" type="datetimeFigureOut">
              <a:rPr lang="en-GB" smtClean="0"/>
              <a:t>15/09/2015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085CB-9FE7-4DC1-9AAD-09FA18BCE35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4F103-9F4A-4592-B4B1-61CD7308BB6F}" type="datetimeFigureOut">
              <a:rPr lang="en-GB" smtClean="0"/>
              <a:t>15/09/2015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085CB-9FE7-4DC1-9AAD-09FA18BCE35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4F103-9F4A-4592-B4B1-61CD7308BB6F}" type="datetimeFigureOut">
              <a:rPr lang="en-GB" smtClean="0"/>
              <a:t>15/09/2015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085CB-9FE7-4DC1-9AAD-09FA18BCE35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4F103-9F4A-4592-B4B1-61CD7308BB6F}" type="datetimeFigureOut">
              <a:rPr lang="en-GB" smtClean="0"/>
              <a:t>15/09/2015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2085CB-9FE7-4DC1-9AAD-09FA18BCE35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AD4F103-9F4A-4592-B4B1-61CD7308BB6F}" type="datetimeFigureOut">
              <a:rPr lang="en-GB" smtClean="0"/>
              <a:t>15/09/2015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2085CB-9FE7-4DC1-9AAD-09FA18BCE356}"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AD4F103-9F4A-4592-B4B1-61CD7308BB6F}" type="datetimeFigureOut">
              <a:rPr lang="en-GB" smtClean="0"/>
              <a:t>15/09/2015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2085CB-9FE7-4DC1-9AAD-09FA18BCE356}"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D4F103-9F4A-4592-B4B1-61CD7308BB6F}" type="datetimeFigureOut">
              <a:rPr lang="en-GB" smtClean="0"/>
              <a:t>15/09/2015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2085CB-9FE7-4DC1-9AAD-09FA18BCE35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4F103-9F4A-4592-B4B1-61CD7308BB6F}" type="datetimeFigureOut">
              <a:rPr lang="en-GB" smtClean="0"/>
              <a:t>15/09/2015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2085CB-9FE7-4DC1-9AAD-09FA18BCE35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AAD4F103-9F4A-4592-B4B1-61CD7308BB6F}" type="datetimeFigureOut">
              <a:rPr lang="en-GB" smtClean="0"/>
              <a:t>15/09/2015</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942085CB-9FE7-4DC1-9AAD-09FA18BCE35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AAD4F103-9F4A-4592-B4B1-61CD7308BB6F}" type="datetimeFigureOut">
              <a:rPr lang="en-GB" smtClean="0"/>
              <a:t>15/09/2015</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942085CB-9FE7-4DC1-9AAD-09FA18BCE35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AD4F103-9F4A-4592-B4B1-61CD7308BB6F}" type="datetimeFigureOut">
              <a:rPr lang="en-GB" smtClean="0"/>
              <a:t>15/09/2015</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42085CB-9FE7-4DC1-9AAD-09FA18BCE35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err="1" smtClean="0">
                <a:latin typeface="SassoonCRInfant" panose="02010503020300020003" pitchFamily="2" charset="0"/>
              </a:rPr>
              <a:t>Kirkhill</a:t>
            </a:r>
            <a:r>
              <a:rPr lang="en-GB" dirty="0" smtClean="0">
                <a:latin typeface="SassoonCRInfant" panose="02010503020300020003" pitchFamily="2" charset="0"/>
              </a:rPr>
              <a:t> Chatter 1</a:t>
            </a:r>
            <a:br>
              <a:rPr lang="en-GB" dirty="0" smtClean="0">
                <a:latin typeface="SassoonCRInfant" panose="02010503020300020003" pitchFamily="2" charset="0"/>
              </a:rPr>
            </a:br>
            <a:r>
              <a:rPr lang="en-GB" dirty="0" smtClean="0">
                <a:latin typeface="SassoonCRInfant" panose="02010503020300020003" pitchFamily="2" charset="0"/>
              </a:rPr>
              <a:t>Friday 25</a:t>
            </a:r>
            <a:r>
              <a:rPr lang="en-GB" baseline="30000" dirty="0" smtClean="0">
                <a:latin typeface="SassoonCRInfant" panose="02010503020300020003" pitchFamily="2" charset="0"/>
              </a:rPr>
              <a:t>th</a:t>
            </a:r>
            <a:r>
              <a:rPr lang="en-GB" dirty="0" smtClean="0">
                <a:latin typeface="SassoonCRInfant" panose="02010503020300020003" pitchFamily="2" charset="0"/>
              </a:rPr>
              <a:t> September 2015</a:t>
            </a:r>
            <a:endParaRPr lang="en-GB" dirty="0">
              <a:latin typeface="SassoonCRInfant" panose="02010503020300020003" pitchFamily="2" charset="0"/>
            </a:endParaRPr>
          </a:p>
        </p:txBody>
      </p:sp>
      <p:sp>
        <p:nvSpPr>
          <p:cNvPr id="3" name="Subtitle 2"/>
          <p:cNvSpPr>
            <a:spLocks noGrp="1"/>
          </p:cNvSpPr>
          <p:nvPr>
            <p:ph type="subTitle" idx="1"/>
          </p:nvPr>
        </p:nvSpPr>
        <p:spPr/>
        <p:txBody>
          <a:bodyPr>
            <a:normAutofit/>
          </a:bodyPr>
          <a:lstStyle/>
          <a:p>
            <a:r>
              <a:rPr lang="en-GB" sz="4000" dirty="0" smtClean="0">
                <a:latin typeface="SassoonCRInfant" panose="02010503020300020003" pitchFamily="2" charset="0"/>
              </a:rPr>
              <a:t>How Good is Our School?</a:t>
            </a:r>
            <a:endParaRPr lang="en-GB" sz="4000" dirty="0">
              <a:latin typeface="SassoonCRInfant" panose="02010503020300020003" pitchFamily="2"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340768"/>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516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Question 3</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marL="0" indent="0" algn="ctr">
              <a:buNone/>
            </a:pPr>
            <a:endParaRPr lang="en-GB" dirty="0">
              <a:latin typeface="SassoonCRInfant" panose="02010503020300020003"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19638" y="3152970"/>
            <a:ext cx="2976330" cy="2232248"/>
          </a:xfrm>
          <a:prstGeom prst="rect">
            <a:avLst/>
          </a:prstGeom>
        </p:spPr>
      </p:pic>
      <p:sp>
        <p:nvSpPr>
          <p:cNvPr id="6" name="Oval Callout 5"/>
          <p:cNvSpPr/>
          <p:nvPr/>
        </p:nvSpPr>
        <p:spPr>
          <a:xfrm>
            <a:off x="3563888" y="2636912"/>
            <a:ext cx="4176464" cy="2016224"/>
          </a:xfrm>
          <a:prstGeom prst="wedgeEllipseCallout">
            <a:avLst>
              <a:gd name="adj1" fmla="val -53097"/>
              <a:gd name="adj2" fmla="val 295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7" name="TextBox 6"/>
          <p:cNvSpPr txBox="1"/>
          <p:nvPr/>
        </p:nvSpPr>
        <p:spPr>
          <a:xfrm>
            <a:off x="3923928" y="3068765"/>
            <a:ext cx="3456384" cy="1077218"/>
          </a:xfrm>
          <a:prstGeom prst="rect">
            <a:avLst/>
          </a:prstGeom>
          <a:noFill/>
        </p:spPr>
        <p:txBody>
          <a:bodyPr wrap="square" rtlCol="0">
            <a:spAutoFit/>
          </a:bodyPr>
          <a:lstStyle/>
          <a:p>
            <a:r>
              <a:rPr lang="en-GB" sz="1600" b="1" dirty="0" smtClean="0">
                <a:latin typeface="SassoonCRInfant" panose="02010503020300020003" pitchFamily="2" charset="0"/>
              </a:rPr>
              <a:t>What would make </a:t>
            </a:r>
            <a:r>
              <a:rPr lang="en-GB" sz="1600" b="1" dirty="0" err="1" smtClean="0">
                <a:latin typeface="SassoonCRInfant" panose="02010503020300020003" pitchFamily="2" charset="0"/>
              </a:rPr>
              <a:t>Kirkhill</a:t>
            </a:r>
            <a:r>
              <a:rPr lang="en-GB" sz="1600" b="1" dirty="0" smtClean="0">
                <a:latin typeface="SassoonCRInfant" panose="02010503020300020003" pitchFamily="2" charset="0"/>
              </a:rPr>
              <a:t> Primary School the best place to </a:t>
            </a:r>
            <a:r>
              <a:rPr lang="en-GB" sz="1600" b="1" smtClean="0">
                <a:latin typeface="SassoonCRInfant" panose="02010503020300020003" pitchFamily="2" charset="0"/>
              </a:rPr>
              <a:t>learn in?  </a:t>
            </a:r>
            <a:r>
              <a:rPr lang="en-GB" sz="1600" b="1" dirty="0" smtClean="0">
                <a:latin typeface="SassoonCRInfant" panose="02010503020300020003" pitchFamily="2" charset="0"/>
              </a:rPr>
              <a:t>Write your answers on the A3 sheet.</a:t>
            </a:r>
            <a:endParaRPr lang="en-GB" sz="1600" b="1" dirty="0">
              <a:latin typeface="SassoonCRInfant" panose="02010503020300020003" pitchFamily="2"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836712"/>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801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Thank You</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marL="0" indent="0" algn="ctr">
              <a:buNone/>
            </a:pPr>
            <a:endParaRPr lang="en-GB" dirty="0">
              <a:latin typeface="SassoonCRInfant" panose="02010503020300020003"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19638" y="3152970"/>
            <a:ext cx="2976331" cy="2232248"/>
          </a:xfrm>
          <a:prstGeom prst="rect">
            <a:avLst/>
          </a:prstGeom>
        </p:spPr>
      </p:pic>
      <p:sp>
        <p:nvSpPr>
          <p:cNvPr id="6" name="Oval Callout 5"/>
          <p:cNvSpPr/>
          <p:nvPr/>
        </p:nvSpPr>
        <p:spPr>
          <a:xfrm>
            <a:off x="3563888" y="2636912"/>
            <a:ext cx="4176464" cy="2016224"/>
          </a:xfrm>
          <a:prstGeom prst="wedgeEllipseCallout">
            <a:avLst>
              <a:gd name="adj1" fmla="val -53097"/>
              <a:gd name="adj2" fmla="val 2951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7" name="TextBox 6"/>
          <p:cNvSpPr txBox="1"/>
          <p:nvPr/>
        </p:nvSpPr>
        <p:spPr>
          <a:xfrm>
            <a:off x="3923928" y="3212976"/>
            <a:ext cx="3456384" cy="1015663"/>
          </a:xfrm>
          <a:prstGeom prst="rect">
            <a:avLst/>
          </a:prstGeom>
          <a:noFill/>
        </p:spPr>
        <p:txBody>
          <a:bodyPr wrap="square" rtlCol="0">
            <a:spAutoFit/>
          </a:bodyPr>
          <a:lstStyle/>
          <a:p>
            <a:r>
              <a:rPr lang="en-GB" sz="1200" dirty="0" smtClean="0">
                <a:latin typeface="SassoonCRInfant" panose="02010503020300020003" pitchFamily="2" charset="0"/>
              </a:rPr>
              <a:t>Thank you for taking part in the first </a:t>
            </a:r>
            <a:r>
              <a:rPr lang="en-GB" sz="1200" dirty="0" err="1" smtClean="0">
                <a:latin typeface="SassoonCRInfant" panose="02010503020300020003" pitchFamily="2" charset="0"/>
              </a:rPr>
              <a:t>Kirkhill</a:t>
            </a:r>
            <a:r>
              <a:rPr lang="en-GB" sz="1200" dirty="0" smtClean="0">
                <a:latin typeface="SassoonCRInfant" panose="02010503020300020003" pitchFamily="2" charset="0"/>
              </a:rPr>
              <a:t> Chatter.  Please hand your finished forms into Miss Henderson.  Once we have put all the information together we will share </a:t>
            </a:r>
            <a:r>
              <a:rPr lang="en-GB" sz="1200" dirty="0" smtClean="0">
                <a:latin typeface="SassoonCRInfant" panose="02010503020300020003" pitchFamily="2" charset="0"/>
              </a:rPr>
              <a:t>the results </a:t>
            </a:r>
            <a:r>
              <a:rPr lang="en-GB" sz="1200" smtClean="0">
                <a:latin typeface="SassoonCRInfant" panose="02010503020300020003" pitchFamily="2" charset="0"/>
              </a:rPr>
              <a:t>with you at </a:t>
            </a:r>
            <a:r>
              <a:rPr lang="en-GB" sz="1200" dirty="0" smtClean="0">
                <a:latin typeface="SassoonCRInfant" panose="02010503020300020003" pitchFamily="2" charset="0"/>
              </a:rPr>
              <a:t>Get Together.</a:t>
            </a:r>
            <a:endParaRPr lang="en-GB" sz="1200" dirty="0">
              <a:latin typeface="SassoonCRInfant" panose="02010503020300020003" pitchFamily="2"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5864" y="836712"/>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303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House Team</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algn="ctr"/>
            <a:r>
              <a:rPr lang="en-GB" dirty="0" smtClean="0">
                <a:latin typeface="SassoonCRInfant" panose="02010503020300020003" pitchFamily="2" charset="0"/>
              </a:rPr>
              <a:t>Head Girl – Cara Armstrong</a:t>
            </a:r>
            <a:endParaRPr lang="en-GB" dirty="0">
              <a:latin typeface="SassoonCRInfant" panose="02010503020300020003"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19638" y="3152970"/>
            <a:ext cx="2976331" cy="2232248"/>
          </a:xfrm>
          <a:prstGeom prst="rect">
            <a:avLst/>
          </a:prstGeom>
        </p:spPr>
      </p:pic>
      <p:sp>
        <p:nvSpPr>
          <p:cNvPr id="6" name="Oval Callout 5"/>
          <p:cNvSpPr/>
          <p:nvPr/>
        </p:nvSpPr>
        <p:spPr>
          <a:xfrm>
            <a:off x="3563888" y="2636912"/>
            <a:ext cx="4176464" cy="2016224"/>
          </a:xfrm>
          <a:prstGeom prst="wedgeEllipseCallout">
            <a:avLst>
              <a:gd name="adj1" fmla="val -53097"/>
              <a:gd name="adj2" fmla="val 2951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7" name="TextBox 6"/>
          <p:cNvSpPr txBox="1"/>
          <p:nvPr/>
        </p:nvSpPr>
        <p:spPr>
          <a:xfrm>
            <a:off x="3923928" y="3212976"/>
            <a:ext cx="3456384" cy="1015663"/>
          </a:xfrm>
          <a:prstGeom prst="rect">
            <a:avLst/>
          </a:prstGeom>
          <a:noFill/>
        </p:spPr>
        <p:txBody>
          <a:bodyPr wrap="square" rtlCol="0">
            <a:spAutoFit/>
          </a:bodyPr>
          <a:lstStyle/>
          <a:p>
            <a:r>
              <a:rPr lang="en-GB" sz="1200" dirty="0" smtClean="0">
                <a:latin typeface="SassoonCRInfant" panose="02010503020300020003" pitchFamily="2" charset="0"/>
              </a:rPr>
              <a:t>Hi everyone, I’m Cara and I’m your Head Girl for this year.  My job is to listen to your views and share them with the staff and parents.  If you have anything you want to tell me about then please come and speak to me.</a:t>
            </a:r>
            <a:endParaRPr lang="en-GB" sz="1200" dirty="0">
              <a:latin typeface="SassoonCRInfant" panose="02010503020300020003" pitchFamily="2"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132" y="980728"/>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761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House Team</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algn="ctr"/>
            <a:r>
              <a:rPr lang="en-GB" dirty="0" smtClean="0">
                <a:latin typeface="SassoonCRInfant" panose="02010503020300020003" pitchFamily="2" charset="0"/>
              </a:rPr>
              <a:t>Buchan House Captain – Shannon Green</a:t>
            </a:r>
            <a:endParaRPr lang="en-GB" dirty="0">
              <a:latin typeface="SassoonCRInfant" panose="02010503020300020003"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19638" y="3152970"/>
            <a:ext cx="2976330" cy="2232248"/>
          </a:xfrm>
          <a:prstGeom prst="rect">
            <a:avLst/>
          </a:prstGeom>
        </p:spPr>
      </p:pic>
      <p:sp>
        <p:nvSpPr>
          <p:cNvPr id="6" name="Oval Callout 5"/>
          <p:cNvSpPr/>
          <p:nvPr/>
        </p:nvSpPr>
        <p:spPr>
          <a:xfrm>
            <a:off x="3563888" y="2636912"/>
            <a:ext cx="4176464" cy="2016224"/>
          </a:xfrm>
          <a:prstGeom prst="wedgeEllipseCallout">
            <a:avLst>
              <a:gd name="adj1" fmla="val -53097"/>
              <a:gd name="adj2" fmla="val 2951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7" name="TextBox 6"/>
          <p:cNvSpPr txBox="1"/>
          <p:nvPr/>
        </p:nvSpPr>
        <p:spPr>
          <a:xfrm>
            <a:off x="3923928" y="3068765"/>
            <a:ext cx="3456384" cy="1200329"/>
          </a:xfrm>
          <a:prstGeom prst="rect">
            <a:avLst/>
          </a:prstGeom>
          <a:noFill/>
        </p:spPr>
        <p:txBody>
          <a:bodyPr wrap="square" rtlCol="0">
            <a:spAutoFit/>
          </a:bodyPr>
          <a:lstStyle/>
          <a:p>
            <a:r>
              <a:rPr lang="en-GB" sz="1200" dirty="0" smtClean="0">
                <a:latin typeface="SassoonCRInfant" panose="02010503020300020003" pitchFamily="2" charset="0"/>
              </a:rPr>
              <a:t>Hi everyone, I’m Shannon and I’m Buchan House Captain.  My job is to listen to your views and share them with the staff and parents and to help Buchan to win the House Trophy.  If you have anything you want to tell me about then please come and speak to me.</a:t>
            </a:r>
            <a:endParaRPr lang="en-GB" sz="1200" dirty="0">
              <a:latin typeface="SassoonCRInfant" panose="02010503020300020003" pitchFamily="2"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052736"/>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53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House Team</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algn="ctr"/>
            <a:r>
              <a:rPr lang="en-GB" dirty="0" err="1" smtClean="0">
                <a:latin typeface="SassoonCRInfant" panose="02010503020300020003" pitchFamily="2" charset="0"/>
              </a:rPr>
              <a:t>Strathbrock</a:t>
            </a:r>
            <a:r>
              <a:rPr lang="en-GB" dirty="0" smtClean="0">
                <a:latin typeface="SassoonCRInfant" panose="02010503020300020003" pitchFamily="2" charset="0"/>
              </a:rPr>
              <a:t> House Captain – Niamh Simpson</a:t>
            </a:r>
            <a:endParaRPr lang="en-GB" dirty="0">
              <a:latin typeface="SassoonCRInfant" panose="02010503020300020003"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19638" y="3152970"/>
            <a:ext cx="2976330" cy="2232247"/>
          </a:xfrm>
          <a:prstGeom prst="rect">
            <a:avLst/>
          </a:prstGeom>
        </p:spPr>
      </p:pic>
      <p:sp>
        <p:nvSpPr>
          <p:cNvPr id="6" name="Oval Callout 5"/>
          <p:cNvSpPr/>
          <p:nvPr/>
        </p:nvSpPr>
        <p:spPr>
          <a:xfrm>
            <a:off x="3563888" y="2636912"/>
            <a:ext cx="4176464" cy="2016224"/>
          </a:xfrm>
          <a:prstGeom prst="wedgeEllipseCallout">
            <a:avLst>
              <a:gd name="adj1" fmla="val -53097"/>
              <a:gd name="adj2" fmla="val 2951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7" name="TextBox 6"/>
          <p:cNvSpPr txBox="1"/>
          <p:nvPr/>
        </p:nvSpPr>
        <p:spPr>
          <a:xfrm>
            <a:off x="3923928" y="3068765"/>
            <a:ext cx="3456384" cy="1200329"/>
          </a:xfrm>
          <a:prstGeom prst="rect">
            <a:avLst/>
          </a:prstGeom>
          <a:noFill/>
        </p:spPr>
        <p:txBody>
          <a:bodyPr wrap="square" rtlCol="0">
            <a:spAutoFit/>
          </a:bodyPr>
          <a:lstStyle/>
          <a:p>
            <a:r>
              <a:rPr lang="en-GB" sz="1200" dirty="0" smtClean="0">
                <a:latin typeface="SassoonCRInfant" panose="02010503020300020003" pitchFamily="2" charset="0"/>
              </a:rPr>
              <a:t>Hi everyone, I’m Niamh and I’m </a:t>
            </a:r>
            <a:r>
              <a:rPr lang="en-GB" sz="1200" dirty="0" err="1" smtClean="0">
                <a:latin typeface="SassoonCRInfant" panose="02010503020300020003" pitchFamily="2" charset="0"/>
              </a:rPr>
              <a:t>Strathbrock</a:t>
            </a:r>
            <a:r>
              <a:rPr lang="en-GB" sz="1200" dirty="0" smtClean="0">
                <a:latin typeface="SassoonCRInfant" panose="02010503020300020003" pitchFamily="2" charset="0"/>
              </a:rPr>
              <a:t> House Captain.  My job is to listen to your views and share them with the staff and parents and to help </a:t>
            </a:r>
            <a:r>
              <a:rPr lang="en-GB" sz="1200" dirty="0" err="1" smtClean="0">
                <a:latin typeface="SassoonCRInfant" panose="02010503020300020003" pitchFamily="2" charset="0"/>
              </a:rPr>
              <a:t>Strathbrock</a:t>
            </a:r>
            <a:r>
              <a:rPr lang="en-GB" sz="1200" dirty="0" smtClean="0">
                <a:latin typeface="SassoonCRInfant" panose="02010503020300020003" pitchFamily="2" charset="0"/>
              </a:rPr>
              <a:t> to be House Champions.  If you have anything you want to tell me about then please come and speak to me.</a:t>
            </a:r>
            <a:endParaRPr lang="en-GB" sz="1200" dirty="0">
              <a:latin typeface="SassoonCRInfant" panose="02010503020300020003" pitchFamily="2"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980728"/>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371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House Team</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algn="ctr"/>
            <a:r>
              <a:rPr lang="en-GB" dirty="0" err="1" smtClean="0">
                <a:latin typeface="SassoonCRInfant" panose="02010503020300020003" pitchFamily="2" charset="0"/>
              </a:rPr>
              <a:t>Cardross</a:t>
            </a:r>
            <a:r>
              <a:rPr lang="en-GB" dirty="0" smtClean="0">
                <a:latin typeface="SassoonCRInfant" panose="02010503020300020003" pitchFamily="2" charset="0"/>
              </a:rPr>
              <a:t> House Captain – Jessica Taylor</a:t>
            </a:r>
            <a:endParaRPr lang="en-GB" dirty="0">
              <a:latin typeface="SassoonCRInfant" panose="02010503020300020003"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19638" y="3152970"/>
            <a:ext cx="2976329" cy="2232247"/>
          </a:xfrm>
          <a:prstGeom prst="rect">
            <a:avLst/>
          </a:prstGeom>
        </p:spPr>
      </p:pic>
      <p:sp>
        <p:nvSpPr>
          <p:cNvPr id="6" name="Oval Callout 5"/>
          <p:cNvSpPr/>
          <p:nvPr/>
        </p:nvSpPr>
        <p:spPr>
          <a:xfrm>
            <a:off x="3563888" y="2636912"/>
            <a:ext cx="4176464" cy="2016224"/>
          </a:xfrm>
          <a:prstGeom prst="wedgeEllipseCallout">
            <a:avLst>
              <a:gd name="adj1" fmla="val -53097"/>
              <a:gd name="adj2" fmla="val 29517"/>
            </a:avLst>
          </a:prstGeom>
        </p:spPr>
        <p:style>
          <a:lnRef idx="3">
            <a:schemeClr val="lt1"/>
          </a:lnRef>
          <a:fillRef idx="1003">
            <a:schemeClr val="lt2"/>
          </a:fillRef>
          <a:effectRef idx="1">
            <a:schemeClr val="accent1"/>
          </a:effectRef>
          <a:fontRef idx="minor">
            <a:schemeClr val="lt1"/>
          </a:fontRef>
        </p:style>
        <p:txBody>
          <a:bodyPr rtlCol="0" anchor="ctr"/>
          <a:lstStyle/>
          <a:p>
            <a:pPr algn="ctr"/>
            <a:endParaRPr lang="en-GB"/>
          </a:p>
        </p:txBody>
      </p:sp>
      <p:sp>
        <p:nvSpPr>
          <p:cNvPr id="7" name="TextBox 6"/>
          <p:cNvSpPr txBox="1"/>
          <p:nvPr/>
        </p:nvSpPr>
        <p:spPr>
          <a:xfrm>
            <a:off x="3923928" y="3068765"/>
            <a:ext cx="3456384" cy="1200329"/>
          </a:xfrm>
          <a:prstGeom prst="rect">
            <a:avLst/>
          </a:prstGeom>
          <a:noFill/>
        </p:spPr>
        <p:txBody>
          <a:bodyPr wrap="square" rtlCol="0">
            <a:spAutoFit/>
          </a:bodyPr>
          <a:lstStyle/>
          <a:p>
            <a:r>
              <a:rPr lang="en-GB" sz="1200" dirty="0" smtClean="0">
                <a:latin typeface="SassoonCRInfant" panose="02010503020300020003" pitchFamily="2" charset="0"/>
              </a:rPr>
              <a:t>Hi everyone, I’m Jessica and I’m </a:t>
            </a:r>
            <a:r>
              <a:rPr lang="en-GB" sz="1200" dirty="0" err="1" smtClean="0">
                <a:latin typeface="SassoonCRInfant" panose="02010503020300020003" pitchFamily="2" charset="0"/>
              </a:rPr>
              <a:t>Cardross</a:t>
            </a:r>
            <a:r>
              <a:rPr lang="en-GB" sz="1200" dirty="0" smtClean="0">
                <a:latin typeface="SassoonCRInfant" panose="02010503020300020003" pitchFamily="2" charset="0"/>
              </a:rPr>
              <a:t> House Captain.  My job is to listen to your views and share them with the staff and parents and to help </a:t>
            </a:r>
            <a:r>
              <a:rPr lang="en-GB" sz="1200" dirty="0" err="1" smtClean="0">
                <a:latin typeface="SassoonCRInfant" panose="02010503020300020003" pitchFamily="2" charset="0"/>
              </a:rPr>
              <a:t>Cardross</a:t>
            </a:r>
            <a:r>
              <a:rPr lang="en-GB" sz="1200" dirty="0" smtClean="0">
                <a:latin typeface="SassoonCRInfant" panose="02010503020300020003" pitchFamily="2" charset="0"/>
              </a:rPr>
              <a:t> triumph in the House competition.  If you have anything you want to tell me about then please come and speak to me.</a:t>
            </a:r>
            <a:endParaRPr lang="en-GB" sz="1200" dirty="0">
              <a:latin typeface="SassoonCRInfant" panose="02010503020300020003" pitchFamily="2"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980728"/>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88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House Team</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algn="ctr"/>
            <a:r>
              <a:rPr lang="en-GB" dirty="0" err="1" smtClean="0">
                <a:latin typeface="SassoonCRInfant" panose="02010503020300020003" pitchFamily="2" charset="0"/>
              </a:rPr>
              <a:t>Almondell</a:t>
            </a:r>
            <a:r>
              <a:rPr lang="en-GB" dirty="0" smtClean="0">
                <a:latin typeface="SassoonCRInfant" panose="02010503020300020003" pitchFamily="2" charset="0"/>
              </a:rPr>
              <a:t> House Captain – Katie Scott</a:t>
            </a:r>
            <a:endParaRPr lang="en-GB" dirty="0">
              <a:latin typeface="SassoonCRInfant" panose="02010503020300020003"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19638" y="3152970"/>
            <a:ext cx="2976329" cy="2232246"/>
          </a:xfrm>
          <a:prstGeom prst="rect">
            <a:avLst/>
          </a:prstGeom>
        </p:spPr>
      </p:pic>
      <p:sp>
        <p:nvSpPr>
          <p:cNvPr id="6" name="Oval Callout 5"/>
          <p:cNvSpPr/>
          <p:nvPr/>
        </p:nvSpPr>
        <p:spPr>
          <a:xfrm>
            <a:off x="3563888" y="2636912"/>
            <a:ext cx="4176464" cy="2016224"/>
          </a:xfrm>
          <a:prstGeom prst="wedgeEllipseCallout">
            <a:avLst>
              <a:gd name="adj1" fmla="val -53097"/>
              <a:gd name="adj2" fmla="val 29517"/>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7" name="TextBox 6"/>
          <p:cNvSpPr txBox="1"/>
          <p:nvPr/>
        </p:nvSpPr>
        <p:spPr>
          <a:xfrm>
            <a:off x="3923928" y="3068765"/>
            <a:ext cx="3456384" cy="1200329"/>
          </a:xfrm>
          <a:prstGeom prst="rect">
            <a:avLst/>
          </a:prstGeom>
          <a:noFill/>
        </p:spPr>
        <p:txBody>
          <a:bodyPr wrap="square" rtlCol="0">
            <a:spAutoFit/>
          </a:bodyPr>
          <a:lstStyle/>
          <a:p>
            <a:r>
              <a:rPr lang="en-GB" sz="1200" dirty="0" smtClean="0">
                <a:latin typeface="SassoonCRInfant" panose="02010503020300020003" pitchFamily="2" charset="0"/>
              </a:rPr>
              <a:t>Hi everyone, I’m Katie and I’m </a:t>
            </a:r>
            <a:r>
              <a:rPr lang="en-GB" sz="1200" dirty="0" err="1" smtClean="0">
                <a:latin typeface="SassoonCRInfant" panose="02010503020300020003" pitchFamily="2" charset="0"/>
              </a:rPr>
              <a:t>Almondell</a:t>
            </a:r>
            <a:r>
              <a:rPr lang="en-GB" sz="1200" dirty="0" smtClean="0">
                <a:latin typeface="SassoonCRInfant" panose="02010503020300020003" pitchFamily="2" charset="0"/>
              </a:rPr>
              <a:t> House Captain.  My job is to listen to your views and share them with the staff and parents and to help </a:t>
            </a:r>
            <a:r>
              <a:rPr lang="en-GB" sz="1200" dirty="0" err="1" smtClean="0">
                <a:latin typeface="SassoonCRInfant" panose="02010503020300020003" pitchFamily="2" charset="0"/>
              </a:rPr>
              <a:t>Almondell</a:t>
            </a:r>
            <a:r>
              <a:rPr lang="en-GB" sz="1200" dirty="0" smtClean="0">
                <a:latin typeface="SassoonCRInfant" panose="02010503020300020003" pitchFamily="2" charset="0"/>
              </a:rPr>
              <a:t> to be victorious  in the House competition.  If you have anything you want to tell me about then please come and speak to me.</a:t>
            </a:r>
            <a:endParaRPr lang="en-GB" sz="1200" dirty="0">
              <a:latin typeface="SassoonCRInfant" panose="02010503020300020003" pitchFamily="2"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908720"/>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11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How Good is Our School?</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marL="0" indent="0" algn="ctr">
              <a:buNone/>
            </a:pPr>
            <a:endParaRPr lang="en-GB" dirty="0">
              <a:latin typeface="SassoonCRInfant" panose="02010503020300020003"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92047" y="3008954"/>
            <a:ext cx="2976329" cy="2232246"/>
          </a:xfrm>
          <a:prstGeom prst="rect">
            <a:avLst/>
          </a:prstGeom>
        </p:spPr>
      </p:pic>
      <p:sp>
        <p:nvSpPr>
          <p:cNvPr id="6" name="Oval Callout 5"/>
          <p:cNvSpPr/>
          <p:nvPr/>
        </p:nvSpPr>
        <p:spPr>
          <a:xfrm>
            <a:off x="1475656" y="2108853"/>
            <a:ext cx="4176464" cy="2016224"/>
          </a:xfrm>
          <a:prstGeom prst="wedgeEllipseCallout">
            <a:avLst>
              <a:gd name="adj1" fmla="val 54383"/>
              <a:gd name="adj2" fmla="val 3226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7" name="TextBox 6"/>
          <p:cNvSpPr txBox="1"/>
          <p:nvPr/>
        </p:nvSpPr>
        <p:spPr>
          <a:xfrm>
            <a:off x="1835696" y="2618238"/>
            <a:ext cx="3456384" cy="1169551"/>
          </a:xfrm>
          <a:prstGeom prst="rect">
            <a:avLst/>
          </a:prstGeom>
          <a:noFill/>
        </p:spPr>
        <p:txBody>
          <a:bodyPr wrap="square" rtlCol="0">
            <a:spAutoFit/>
          </a:bodyPr>
          <a:lstStyle/>
          <a:p>
            <a:r>
              <a:rPr lang="en-GB" sz="1400" dirty="0" smtClean="0">
                <a:latin typeface="SassoonCRInfant" panose="02010503020300020003" pitchFamily="2" charset="0"/>
              </a:rPr>
              <a:t>We want to find out what you think about our school.  With your teacher leader and the others in your groups answer the following questions.  Write what you think in the boxes on the A3 sheet.</a:t>
            </a:r>
            <a:endParaRPr lang="en-GB" sz="1400" dirty="0">
              <a:latin typeface="SassoonCRInfant" panose="02010503020300020003" pitchFamily="2"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5013176"/>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325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Question 1</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marL="0" indent="0" algn="ctr">
              <a:buNone/>
            </a:pPr>
            <a:endParaRPr lang="en-GB" dirty="0">
              <a:latin typeface="SassoonCRInfant" panose="02010503020300020003"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19638" y="3152970"/>
            <a:ext cx="2976329" cy="2232247"/>
          </a:xfrm>
          <a:prstGeom prst="rect">
            <a:avLst/>
          </a:prstGeom>
        </p:spPr>
      </p:pic>
      <p:sp>
        <p:nvSpPr>
          <p:cNvPr id="6" name="Oval Callout 5"/>
          <p:cNvSpPr/>
          <p:nvPr/>
        </p:nvSpPr>
        <p:spPr>
          <a:xfrm>
            <a:off x="3563888" y="2636912"/>
            <a:ext cx="4176464" cy="2016224"/>
          </a:xfrm>
          <a:prstGeom prst="wedgeEllipseCallout">
            <a:avLst>
              <a:gd name="adj1" fmla="val -53097"/>
              <a:gd name="adj2" fmla="val 2951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7" name="TextBox 6"/>
          <p:cNvSpPr txBox="1"/>
          <p:nvPr/>
        </p:nvSpPr>
        <p:spPr>
          <a:xfrm>
            <a:off x="3923928" y="3068765"/>
            <a:ext cx="3456384" cy="1077218"/>
          </a:xfrm>
          <a:prstGeom prst="rect">
            <a:avLst/>
          </a:prstGeom>
          <a:noFill/>
        </p:spPr>
        <p:txBody>
          <a:bodyPr wrap="square" rtlCol="0">
            <a:spAutoFit/>
          </a:bodyPr>
          <a:lstStyle/>
          <a:p>
            <a:r>
              <a:rPr lang="en-GB" sz="1600" b="1" dirty="0" smtClean="0">
                <a:latin typeface="SassoonCRInfant" panose="02010503020300020003" pitchFamily="2" charset="0"/>
              </a:rPr>
              <a:t>What is good about </a:t>
            </a:r>
            <a:r>
              <a:rPr lang="en-GB" sz="1600" b="1" dirty="0" err="1" smtClean="0">
                <a:latin typeface="SassoonCRInfant" panose="02010503020300020003" pitchFamily="2" charset="0"/>
              </a:rPr>
              <a:t>Kirkhill</a:t>
            </a:r>
            <a:r>
              <a:rPr lang="en-GB" sz="1600" b="1" dirty="0" smtClean="0">
                <a:latin typeface="SassoonCRInfant" panose="02010503020300020003" pitchFamily="2" charset="0"/>
              </a:rPr>
              <a:t> Primary School?  Write your answers in the box on the A3 sheet.</a:t>
            </a:r>
            <a:endParaRPr lang="en-GB" sz="1600" b="1" dirty="0">
              <a:latin typeface="SassoonCRInfant" panose="02010503020300020003" pitchFamily="2"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5864" y="836712"/>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628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Question 2</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marL="0" indent="0" algn="ctr">
              <a:buNone/>
            </a:pPr>
            <a:endParaRPr lang="en-GB" dirty="0">
              <a:latin typeface="SassoonCRInfant" panose="02010503020300020003"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20038" y="3143339"/>
            <a:ext cx="2976330" cy="2232247"/>
          </a:xfrm>
          <a:prstGeom prst="rect">
            <a:avLst/>
          </a:prstGeom>
        </p:spPr>
      </p:pic>
      <p:sp>
        <p:nvSpPr>
          <p:cNvPr id="6" name="Oval Callout 5"/>
          <p:cNvSpPr/>
          <p:nvPr/>
        </p:nvSpPr>
        <p:spPr>
          <a:xfrm>
            <a:off x="971600" y="2301794"/>
            <a:ext cx="4176464" cy="2016224"/>
          </a:xfrm>
          <a:prstGeom prst="wedgeEllipseCallout">
            <a:avLst>
              <a:gd name="adj1" fmla="val 46422"/>
              <a:gd name="adj2" fmla="val 4394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7" name="TextBox 6"/>
          <p:cNvSpPr txBox="1"/>
          <p:nvPr/>
        </p:nvSpPr>
        <p:spPr>
          <a:xfrm>
            <a:off x="1331640" y="2771297"/>
            <a:ext cx="3456384" cy="1077218"/>
          </a:xfrm>
          <a:prstGeom prst="rect">
            <a:avLst/>
          </a:prstGeom>
          <a:noFill/>
        </p:spPr>
        <p:txBody>
          <a:bodyPr wrap="square" rtlCol="0">
            <a:spAutoFit/>
          </a:bodyPr>
          <a:lstStyle/>
          <a:p>
            <a:r>
              <a:rPr lang="en-GB" sz="1600" b="1" dirty="0" smtClean="0">
                <a:latin typeface="SassoonCRInfant" panose="02010503020300020003" pitchFamily="2" charset="0"/>
              </a:rPr>
              <a:t>What isn’t so good about </a:t>
            </a:r>
            <a:r>
              <a:rPr lang="en-GB" sz="1600" b="1" dirty="0" err="1" smtClean="0">
                <a:latin typeface="SassoonCRInfant" panose="02010503020300020003" pitchFamily="2" charset="0"/>
              </a:rPr>
              <a:t>Kirkhill</a:t>
            </a:r>
            <a:r>
              <a:rPr lang="en-GB" sz="1600" b="1" dirty="0" smtClean="0">
                <a:latin typeface="SassoonCRInfant" panose="02010503020300020003" pitchFamily="2" charset="0"/>
              </a:rPr>
              <a:t> Primary School?  Write your answers in the box on the A3 sheet.</a:t>
            </a:r>
            <a:endParaRPr lang="en-GB" sz="1600" b="1" dirty="0">
              <a:latin typeface="SassoonCRInfant" panose="02010503020300020003" pitchFamily="2"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980728"/>
            <a:ext cx="6889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4829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34</TotalTime>
  <Words>470</Words>
  <Application>Microsoft Office PowerPoint</Application>
  <PresentationFormat>On-screen Show (4:3)</PresentationFormat>
  <Paragraphs>27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Pushpin</vt:lpstr>
      <vt:lpstr>Kirkhill Chatter 1 Friday 25th September 2015</vt:lpstr>
      <vt:lpstr>House Team</vt:lpstr>
      <vt:lpstr>House Team</vt:lpstr>
      <vt:lpstr>House Team</vt:lpstr>
      <vt:lpstr>House Team</vt:lpstr>
      <vt:lpstr>House Team</vt:lpstr>
      <vt:lpstr>How Good is Our School?</vt:lpstr>
      <vt:lpstr>Question 1</vt:lpstr>
      <vt:lpstr>Question 2</vt:lpstr>
      <vt:lpstr>Question 3</vt:lpstr>
      <vt:lpstr>Thank You</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Kirkhill Chatter 1 Friday 25th September 2015</dc:title>
  <dc:creator>Lesley Henderson</dc:creator>
  <cp:lastModifiedBy>Lesley Henderson</cp:lastModifiedBy>
  <cp:revision>5</cp:revision>
  <dcterms:created xsi:type="dcterms:W3CDTF">2015-09-14T16:10:45Z</dcterms:created>
  <dcterms:modified xsi:type="dcterms:W3CDTF">2015-09-15T08:10:54Z</dcterms:modified>
</cp:coreProperties>
</file>