
<file path=[Content_Types].xml><?xml version="1.0" encoding="utf-8"?>
<Types xmlns="http://schemas.openxmlformats.org/package/2006/content-types">
  <Default Extension="png" ContentType="image/png"/>
  <Default Extension="mp3" ContentType="audio/mpeg"/>
  <Default Extension="m4a" ContentType="audio/mp4"/>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88" r:id="rId3"/>
    <p:sldId id="335" r:id="rId4"/>
    <p:sldId id="371" r:id="rId5"/>
    <p:sldId id="389" r:id="rId6"/>
    <p:sldId id="388" r:id="rId7"/>
    <p:sldId id="390" r:id="rId8"/>
    <p:sldId id="391" r:id="rId9"/>
    <p:sldId id="392" r:id="rId10"/>
    <p:sldId id="393" r:id="rId11"/>
    <p:sldId id="394" r:id="rId12"/>
    <p:sldId id="293" r:id="rId13"/>
    <p:sldId id="292" r:id="rId14"/>
    <p:sldId id="395" r:id="rId15"/>
    <p:sldId id="273"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745" autoAdjust="0"/>
  </p:normalViewPr>
  <p:slideViewPr>
    <p:cSldViewPr>
      <p:cViewPr varScale="1">
        <p:scale>
          <a:sx n="37" d="100"/>
          <a:sy n="37" d="100"/>
        </p:scale>
        <p:origin x="984" y="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E17FF3D-E622-4D6C-B980-763C50B45958}" type="datetimeFigureOut">
              <a:rPr lang="en-GB" smtClean="0"/>
              <a:t>19/06/2020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267CF2A-94E0-4CEB-BD71-17A520220BD6}" type="slidenum">
              <a:rPr lang="en-GB" smtClean="0"/>
              <a:t>‹#›</a:t>
            </a:fld>
            <a:endParaRPr lang="en-GB"/>
          </a:p>
        </p:txBody>
      </p:sp>
    </p:spTree>
    <p:extLst>
      <p:ext uri="{BB962C8B-B14F-4D97-AF65-F5344CB8AC3E}">
        <p14:creationId xmlns:p14="http://schemas.microsoft.com/office/powerpoint/2010/main" val="933238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00E11D-72C4-44AA-ACD4-D685A95192B6}" type="datetimeFigureOut">
              <a:rPr lang="en-GB" smtClean="0"/>
              <a:t>19/06/2020</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4E0199C-2F86-48D9-AFF9-23362A1F14DE}" type="slidenum">
              <a:rPr lang="en-GB" smtClean="0"/>
              <a:t>‹#›</a:t>
            </a:fld>
            <a:endParaRPr lang="en-GB"/>
          </a:p>
        </p:txBody>
      </p:sp>
    </p:spTree>
    <p:extLst>
      <p:ext uri="{BB962C8B-B14F-4D97-AF65-F5344CB8AC3E}">
        <p14:creationId xmlns:p14="http://schemas.microsoft.com/office/powerpoint/2010/main" val="299145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a:t>
            </a:r>
            <a:r>
              <a:rPr lang="en-GB" baseline="0" dirty="0" smtClean="0"/>
              <a:t> to Mrs McEwan’s Monday message!  </a:t>
            </a:r>
          </a:p>
          <a:p>
            <a:r>
              <a:rPr lang="en-GB" baseline="0" dirty="0" smtClean="0"/>
              <a:t>I hope you all had  a lovely </a:t>
            </a:r>
            <a:r>
              <a:rPr lang="en-GB" baseline="0" dirty="0" smtClean="0"/>
              <a:t>weekend. I hope you are all still safe, well and happy.  I can’t quite believe that we are beginning our last week of term and that this is our last assembly of the school year.</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a:t>
            </a:fld>
            <a:endParaRPr lang="en-GB"/>
          </a:p>
        </p:txBody>
      </p:sp>
    </p:spTree>
    <p:extLst>
      <p:ext uri="{BB962C8B-B14F-4D97-AF65-F5344CB8AC3E}">
        <p14:creationId xmlns:p14="http://schemas.microsoft.com/office/powerpoint/2010/main" val="203237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10</a:t>
            </a:fld>
            <a:endParaRPr lang="en-GB"/>
          </a:p>
        </p:txBody>
      </p:sp>
    </p:spTree>
    <p:extLst>
      <p:ext uri="{BB962C8B-B14F-4D97-AF65-F5344CB8AC3E}">
        <p14:creationId xmlns:p14="http://schemas.microsoft.com/office/powerpoint/2010/main" val="23955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11</a:t>
            </a:fld>
            <a:endParaRPr lang="en-GB"/>
          </a:p>
        </p:txBody>
      </p:sp>
    </p:spTree>
    <p:extLst>
      <p:ext uri="{BB962C8B-B14F-4D97-AF65-F5344CB8AC3E}">
        <p14:creationId xmlns:p14="http://schemas.microsoft.com/office/powerpoint/2010/main" val="138806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weeks special June birthday is Kassidy in P4 – I hope you have a lovely Birthday Kassidy!!! A big shout out too to all of our Summer birthdays in July – Cara and Leo in P1, Connor in P5, Sam in P6, and 4 P7’s celebrating their birthdays in August – Emma Mc, Freya, Hazel and Finlay! Happy Birthday to all of you – I hope your celebrations are very special this Summer!</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12</a:t>
            </a:fld>
            <a:endParaRPr lang="en-GB"/>
          </a:p>
        </p:txBody>
      </p:sp>
    </p:spTree>
    <p:extLst>
      <p:ext uri="{BB962C8B-B14F-4D97-AF65-F5344CB8AC3E}">
        <p14:creationId xmlns:p14="http://schemas.microsoft.com/office/powerpoint/2010/main" val="25266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aseline="0" dirty="0" smtClean="0"/>
              <a:t>As we say a special prayer this, the last week of term we think about how very special the community of St. Joseph’s is  and give thanks that we are all safe and well.  We remember this as we say … In the </a:t>
            </a:r>
            <a:r>
              <a:rPr lang="en-GB" baseline="0" dirty="0" smtClean="0"/>
              <a:t>name of the Father and of the Son and of the Holy Spirit Amen…..</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13</a:t>
            </a:fld>
            <a:endParaRPr lang="en-GB"/>
          </a:p>
        </p:txBody>
      </p:sp>
    </p:spTree>
    <p:extLst>
      <p:ext uri="{BB962C8B-B14F-4D97-AF65-F5344CB8AC3E}">
        <p14:creationId xmlns:p14="http://schemas.microsoft.com/office/powerpoint/2010/main" val="156671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smtClean="0"/>
              <a:t>We also have a very</a:t>
            </a:r>
            <a:r>
              <a:rPr lang="en-GB" baseline="0" dirty="0" smtClean="0"/>
              <a:t> special thought for all the pupils who are leaving us this year. We know that we will see all of you later in the year when it is safe to do so but we want to wish you all well so here is a lovely poem for all of our P7’s and for Ellie, Izzy and Anthony. We wish you all the very best in your new schools.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14</a:t>
            </a:fld>
            <a:endParaRPr lang="en-GB"/>
          </a:p>
        </p:txBody>
      </p:sp>
    </p:spTree>
    <p:extLst>
      <p:ext uri="{BB962C8B-B14F-4D97-AF65-F5344CB8AC3E}">
        <p14:creationId xmlns:p14="http://schemas.microsoft.com/office/powerpoint/2010/main" val="89554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final</a:t>
            </a:r>
            <a:r>
              <a:rPr lang="en-GB" baseline="0" dirty="0" smtClean="0"/>
              <a:t> thought for the week has to be for our P7 pupils not only leaving us but starting the next stage of the learning journey at high school. On behalf of the whole school community of St. Joseph’s I want to say what a pleasure and a privilege it has been to see you learn and grow into unique and fantastic individuals – I am lucky to have been part of your journey. I know you will all be successful in everything you do – I can’t wait to find out what you become! The very best of luck for your future with lots of best wishes from me and all the pupils and staff at St. Joseph’s.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15</a:t>
            </a:fld>
            <a:endParaRPr lang="en-GB"/>
          </a:p>
        </p:txBody>
      </p:sp>
    </p:spTree>
    <p:extLst>
      <p:ext uri="{BB962C8B-B14F-4D97-AF65-F5344CB8AC3E}">
        <p14:creationId xmlns:p14="http://schemas.microsoft.com/office/powerpoint/2010/main" val="118588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Good morning everyone!</a:t>
            </a:r>
            <a:r>
              <a:rPr lang="en-GB" baseline="0" dirty="0" smtClean="0"/>
              <a:t> We are now in the final week of the Summer term so I thought a really good way to end our year would be to sing our school hymn altogether – fingers crossed the music will work but if not I am sure that you all remember the tune! Let’s think of  our school value of love this morning and the really happy memories of our friends at school while we sing the words ‘Joseph teach us how to live and show us how to love’ </a:t>
            </a:r>
            <a:endParaRPr lang="en-GB" dirty="0" smtClean="0"/>
          </a:p>
        </p:txBody>
      </p:sp>
      <p:sp>
        <p:nvSpPr>
          <p:cNvPr id="4" name="Slide Number Placeholder 3"/>
          <p:cNvSpPr>
            <a:spLocks noGrp="1"/>
          </p:cNvSpPr>
          <p:nvPr>
            <p:ph type="sldNum" sz="quarter" idx="10"/>
          </p:nvPr>
        </p:nvSpPr>
        <p:spPr/>
        <p:txBody>
          <a:bodyPr/>
          <a:lstStyle/>
          <a:p>
            <a:fld id="{14E0199C-2F86-48D9-AFF9-23362A1F14DE}" type="slidenum">
              <a:rPr lang="en-GB" smtClean="0"/>
              <a:t>2</a:t>
            </a:fld>
            <a:endParaRPr lang="en-GB"/>
          </a:p>
        </p:txBody>
      </p:sp>
    </p:spTree>
    <p:extLst>
      <p:ext uri="{BB962C8B-B14F-4D97-AF65-F5344CB8AC3E}">
        <p14:creationId xmlns:p14="http://schemas.microsoft.com/office/powerpoint/2010/main" val="44656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3</a:t>
            </a:fld>
            <a:endParaRPr lang="en-GB"/>
          </a:p>
        </p:txBody>
      </p:sp>
    </p:spTree>
    <p:extLst>
      <p:ext uri="{BB962C8B-B14F-4D97-AF65-F5344CB8AC3E}">
        <p14:creationId xmlns:p14="http://schemas.microsoft.com/office/powerpoint/2010/main" val="354001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message from me to tell you all about some of the changes we have been making in</a:t>
            </a:r>
            <a:r>
              <a:rPr lang="en-GB" baseline="0" dirty="0" smtClean="0"/>
              <a:t> the school.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4</a:t>
            </a:fld>
            <a:endParaRPr lang="en-GB"/>
          </a:p>
        </p:txBody>
      </p:sp>
    </p:spTree>
    <p:extLst>
      <p:ext uri="{BB962C8B-B14F-4D97-AF65-F5344CB8AC3E}">
        <p14:creationId xmlns:p14="http://schemas.microsoft.com/office/powerpoint/2010/main" val="380343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I</a:t>
            </a:r>
            <a:r>
              <a:rPr lang="en-GB" baseline="0" dirty="0" smtClean="0"/>
              <a:t> go on to tell you about the winning house for this year – here are a few photos that I took in school this week to give you a little peek at how the classrooms look a bit different. It is very likely that they will look like this in August.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5</a:t>
            </a:fld>
            <a:endParaRPr lang="en-GB"/>
          </a:p>
        </p:txBody>
      </p:sp>
    </p:spTree>
    <p:extLst>
      <p:ext uri="{BB962C8B-B14F-4D97-AF65-F5344CB8AC3E}">
        <p14:creationId xmlns:p14="http://schemas.microsoft.com/office/powerpoint/2010/main" val="188929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6</a:t>
            </a:fld>
            <a:endParaRPr lang="en-GB"/>
          </a:p>
        </p:txBody>
      </p:sp>
    </p:spTree>
    <p:extLst>
      <p:ext uri="{BB962C8B-B14F-4D97-AF65-F5344CB8AC3E}">
        <p14:creationId xmlns:p14="http://schemas.microsoft.com/office/powerpoint/2010/main" val="115529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7</a:t>
            </a:fld>
            <a:endParaRPr lang="en-GB"/>
          </a:p>
        </p:txBody>
      </p:sp>
    </p:spTree>
    <p:extLst>
      <p:ext uri="{BB962C8B-B14F-4D97-AF65-F5344CB8AC3E}">
        <p14:creationId xmlns:p14="http://schemas.microsoft.com/office/powerpoint/2010/main" val="422672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8</a:t>
            </a:fld>
            <a:endParaRPr lang="en-GB"/>
          </a:p>
        </p:txBody>
      </p:sp>
    </p:spTree>
    <p:extLst>
      <p:ext uri="{BB962C8B-B14F-4D97-AF65-F5344CB8AC3E}">
        <p14:creationId xmlns:p14="http://schemas.microsoft.com/office/powerpoint/2010/main" val="375465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9</a:t>
            </a:fld>
            <a:endParaRPr lang="en-GB"/>
          </a:p>
        </p:txBody>
      </p:sp>
    </p:spTree>
    <p:extLst>
      <p:ext uri="{BB962C8B-B14F-4D97-AF65-F5344CB8AC3E}">
        <p14:creationId xmlns:p14="http://schemas.microsoft.com/office/powerpoint/2010/main" val="415125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76564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5671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6285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97525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F5E382-49A1-45BF-A2B6-E7696D52CE25}" type="datetimeFigureOut">
              <a:rPr lang="en-GB" smtClean="0"/>
              <a:t>19/06/2020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46891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CF5E382-49A1-45BF-A2B6-E7696D52CE25}"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9414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F5E382-49A1-45BF-A2B6-E7696D52CE25}" type="datetimeFigureOut">
              <a:rPr lang="en-GB" smtClean="0"/>
              <a:t>19/06/2020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18361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CF5E382-49A1-45BF-A2B6-E7696D52CE25}" type="datetimeFigureOut">
              <a:rPr lang="en-GB" smtClean="0"/>
              <a:t>19/06/2020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90352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5E382-49A1-45BF-A2B6-E7696D52CE25}" type="datetimeFigureOut">
              <a:rPr lang="en-GB" smtClean="0"/>
              <a:t>19/06/2020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7753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7199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19/06/2020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6151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5E382-49A1-45BF-A2B6-E7696D52CE25}" type="datetimeFigureOut">
              <a:rPr lang="en-GB" smtClean="0"/>
              <a:t>19/06/2020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5A6E9-C1E8-49C1-89C5-CCF0F92E9E2E}" type="slidenum">
              <a:rPr lang="en-GB" smtClean="0"/>
              <a:t>‹#›</a:t>
            </a:fld>
            <a:endParaRPr lang="en-GB"/>
          </a:p>
        </p:txBody>
      </p:sp>
    </p:spTree>
    <p:extLst>
      <p:ext uri="{BB962C8B-B14F-4D97-AF65-F5344CB8AC3E}">
        <p14:creationId xmlns:p14="http://schemas.microsoft.com/office/powerpoint/2010/main" val="381441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28.gi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g"/><Relationship Id="rId11" Type="http://schemas.openxmlformats.org/officeDocument/2006/relationships/image" Target="../media/image27.gif"/><Relationship Id="rId5" Type="http://schemas.openxmlformats.org/officeDocument/2006/relationships/image" Target="../media/image1.emf"/><Relationship Id="rId10" Type="http://schemas.openxmlformats.org/officeDocument/2006/relationships/image" Target="../media/image26.gif"/><Relationship Id="rId4" Type="http://schemas.openxmlformats.org/officeDocument/2006/relationships/notesSlide" Target="../notesSlides/notesSlide10.xml"/><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29.gi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jp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hyperlink" Target="iframe%20width=%22560%22%20height=%22315%22%20src=%22https:/www.youtube.com/embed/qsgNQEtE6ig%22%20frameborder=%220%22%20allow=%22accelerometer;%20autoplay;%20encrypted-media;%20gyroscope;%20picture-in-picture%22%20allowfullscreen%3e%3c/iframe" TargetMode="External"/><Relationship Id="rId3" Type="http://schemas.microsoft.com/office/2007/relationships/media" Target="../media/media12.m4a"/><Relationship Id="rId7" Type="http://schemas.openxmlformats.org/officeDocument/2006/relationships/image" Target="../media/image1.emf"/><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12.xml"/><Relationship Id="rId11" Type="http://schemas.openxmlformats.org/officeDocument/2006/relationships/image" Target="../media/image33.png"/><Relationship Id="rId5" Type="http://schemas.openxmlformats.org/officeDocument/2006/relationships/slideLayout" Target="../slideLayouts/slideLayout1.xml"/><Relationship Id="rId10" Type="http://schemas.openxmlformats.org/officeDocument/2006/relationships/image" Target="../media/image32.gif"/><Relationship Id="rId4" Type="http://schemas.openxmlformats.org/officeDocument/2006/relationships/audio" Target="../media/media12.m4a"/><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40.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jpg"/><Relationship Id="rId5" Type="http://schemas.openxmlformats.org/officeDocument/2006/relationships/image" Target="../media/image1.em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em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vimeo.com/430632751/467b9faa94" TargetMode="External"/><Relationship Id="rId5" Type="http://schemas.openxmlformats.org/officeDocument/2006/relationships/image" Target="../media/image3.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11" Type="http://schemas.openxmlformats.org/officeDocument/2006/relationships/image" Target="../media/image13.jpeg"/><Relationship Id="rId5" Type="http://schemas.openxmlformats.org/officeDocument/2006/relationships/image" Target="../media/image1.emf"/><Relationship Id="rId10" Type="http://schemas.openxmlformats.org/officeDocument/2006/relationships/image" Target="../media/image12.jpeg"/><Relationship Id="rId4" Type="http://schemas.openxmlformats.org/officeDocument/2006/relationships/notesSlide" Target="../notesSlides/notesSlide5.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xml"/><Relationship Id="rId7" Type="http://schemas.openxmlformats.org/officeDocument/2006/relationships/image" Target="../media/image2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32656"/>
            <a:ext cx="1620180" cy="1512168"/>
          </a:xfrm>
          <a:prstGeom prst="rect">
            <a:avLst/>
          </a:prstGeom>
          <a:noFill/>
          <a:ln>
            <a:noFill/>
          </a:ln>
        </p:spPr>
      </p:pic>
      <p:sp>
        <p:nvSpPr>
          <p:cNvPr id="5" name="TextBox 4"/>
          <p:cNvSpPr txBox="1"/>
          <p:nvPr/>
        </p:nvSpPr>
        <p:spPr>
          <a:xfrm>
            <a:off x="251520" y="488575"/>
            <a:ext cx="6723910" cy="830997"/>
          </a:xfrm>
          <a:prstGeom prst="rect">
            <a:avLst/>
          </a:prstGeom>
          <a:noFill/>
        </p:spPr>
        <p:txBody>
          <a:bodyPr wrap="square" rtlCol="0">
            <a:spAutoFit/>
          </a:bodyPr>
          <a:lstStyle/>
          <a:p>
            <a:r>
              <a:rPr lang="en-GB" sz="4800" dirty="0" smtClean="0">
                <a:latin typeface="Lucida Handwriting" panose="03010101010101010101" pitchFamily="66" charset="0"/>
              </a:rPr>
              <a:t>Welcome to …</a:t>
            </a:r>
            <a:endParaRPr lang="en-GB" sz="4800" dirty="0">
              <a:latin typeface="Lucida Handwriting" panose="03010101010101010101" pitchFamily="66" charset="0"/>
            </a:endParaRPr>
          </a:p>
        </p:txBody>
      </p:sp>
      <p:sp>
        <p:nvSpPr>
          <p:cNvPr id="7" name="TextBox 6"/>
          <p:cNvSpPr txBox="1"/>
          <p:nvPr/>
        </p:nvSpPr>
        <p:spPr>
          <a:xfrm>
            <a:off x="563400" y="1805480"/>
            <a:ext cx="6723910" cy="1569660"/>
          </a:xfrm>
          <a:prstGeom prst="rect">
            <a:avLst/>
          </a:prstGeom>
          <a:noFill/>
        </p:spPr>
        <p:txBody>
          <a:bodyPr wrap="square" rtlCol="0">
            <a:spAutoFit/>
          </a:bodyPr>
          <a:lstStyle/>
          <a:p>
            <a:pPr algn="ctr"/>
            <a:r>
              <a:rPr lang="en-GB" sz="4800" dirty="0" smtClean="0">
                <a:latin typeface="Lucida Handwriting" panose="03010101010101010101" pitchFamily="66" charset="0"/>
              </a:rPr>
              <a:t>Mrs McEwan’s Monday message</a:t>
            </a:r>
            <a:endParaRPr lang="en-GB" sz="4800" dirty="0">
              <a:latin typeface="Lucida Handwriting" panose="03010101010101010101" pitchFamily="66"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80" y="4333818"/>
            <a:ext cx="2324100" cy="1962150"/>
          </a:xfrm>
          <a:prstGeom prst="rect">
            <a:avLst/>
          </a:prstGeom>
        </p:spPr>
      </p:pic>
      <p:pic>
        <p:nvPicPr>
          <p:cNvPr id="9" name="Picture 4" descr="June Clipart Free Images Download (With images) | Clip art, Fre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698" y="4333818"/>
            <a:ext cx="2938777" cy="187724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13859" y="2416628"/>
            <a:ext cx="1931392" cy="1931392"/>
          </a:xfrm>
          <a:prstGeom prst="rect">
            <a:avLst/>
          </a:prstGeom>
        </p:spPr>
      </p:pic>
    </p:spTree>
    <p:extLst>
      <p:ext uri="{BB962C8B-B14F-4D97-AF65-F5344CB8AC3E}">
        <p14:creationId xmlns:p14="http://schemas.microsoft.com/office/powerpoint/2010/main" val="188777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2510234" y="154074"/>
            <a:ext cx="4259904" cy="2585323"/>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Sports Day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Winners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grpSp>
        <p:nvGrpSpPr>
          <p:cNvPr id="16" name="Group 15"/>
          <p:cNvGrpSpPr/>
          <p:nvPr/>
        </p:nvGrpSpPr>
        <p:grpSpPr>
          <a:xfrm>
            <a:off x="392383" y="1597168"/>
            <a:ext cx="8254341" cy="2761747"/>
            <a:chOff x="392383" y="1597168"/>
            <a:chExt cx="8254341" cy="2761747"/>
          </a:xfrm>
        </p:grpSpPr>
        <p:pic>
          <p:nvPicPr>
            <p:cNvPr id="12" name="Picture 11"/>
            <p:cNvPicPr/>
            <p:nvPr/>
          </p:nvPicPr>
          <p:blipFill rotWithShape="1">
            <a:blip r:embed="rId7" cstate="print">
              <a:extLst>
                <a:ext uri="{28A0092B-C50C-407E-A947-70E740481C1C}">
                  <a14:useLocalDpi xmlns:a14="http://schemas.microsoft.com/office/drawing/2010/main" val="0"/>
                </a:ext>
              </a:extLst>
            </a:blip>
            <a:srcRect t="17798" b="14613"/>
            <a:stretch/>
          </p:blipFill>
          <p:spPr bwMode="auto">
            <a:xfrm>
              <a:off x="3718041" y="1958007"/>
              <a:ext cx="2358136" cy="2304256"/>
            </a:xfrm>
            <a:prstGeom prst="rect">
              <a:avLst/>
            </a:prstGeom>
            <a:noFill/>
            <a:ln>
              <a:noFill/>
            </a:ln>
            <a:effectLst/>
            <a:extLst/>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8958" t="19504" r="22084" b="18295"/>
            <a:stretch/>
          </p:blipFill>
          <p:spPr>
            <a:xfrm rot="4711573">
              <a:off x="122958" y="2073353"/>
              <a:ext cx="2541577" cy="2002728"/>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24167" t="26755" r="4792" b="24990"/>
            <a:stretch/>
          </p:blipFill>
          <p:spPr>
            <a:xfrm rot="6300356">
              <a:off x="6433304" y="2145496"/>
              <a:ext cx="2761747" cy="1665092"/>
            </a:xfrm>
            <a:prstGeom prst="rect">
              <a:avLst/>
            </a:prstGeom>
          </p:spPr>
        </p:pic>
      </p:gr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33" y="4653294"/>
            <a:ext cx="2614965" cy="1490366"/>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65271" y="5045848"/>
            <a:ext cx="1097812" cy="1097812"/>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3485" y="4633610"/>
            <a:ext cx="3226015" cy="1806568"/>
          </a:xfrm>
          <a:prstGeom prst="rect">
            <a:avLst/>
          </a:prstGeom>
        </p:spPr>
      </p:pic>
      <p:sp>
        <p:nvSpPr>
          <p:cNvPr id="8" name="Rectangle 7"/>
          <p:cNvSpPr/>
          <p:nvPr/>
        </p:nvSpPr>
        <p:spPr>
          <a:xfrm>
            <a:off x="4766493" y="3909497"/>
            <a:ext cx="290464" cy="369332"/>
          </a:xfrm>
          <a:prstGeom prst="rect">
            <a:avLst/>
          </a:prstGeom>
        </p:spPr>
        <p:txBody>
          <a:bodyPr wrap="none">
            <a:spAutoFit/>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GB" dirty="0"/>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80498" y="3198701"/>
            <a:ext cx="995288" cy="995288"/>
          </a:xfrm>
          <a:prstGeom prst="rect">
            <a:avLst/>
          </a:prstGeom>
        </p:spPr>
      </p:pic>
    </p:spTree>
    <p:extLst>
      <p:ext uri="{BB962C8B-B14F-4D97-AF65-F5344CB8AC3E}">
        <p14:creationId xmlns:p14="http://schemas.microsoft.com/office/powerpoint/2010/main" val="5096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anim calcmode="lin" valueType="num">
                                      <p:cBhvr>
                                        <p:cTn id="8" dur="3000" fill="hold"/>
                                        <p:tgtEl>
                                          <p:spTgt spid="16"/>
                                        </p:tgtEl>
                                        <p:attrNameLst>
                                          <p:attrName>ppt_w</p:attrName>
                                        </p:attrNameLst>
                                      </p:cBhvr>
                                      <p:tavLst>
                                        <p:tav tm="0" fmla="#ppt_w*sin(2.5*pi*$)">
                                          <p:val>
                                            <p:fltVal val="0"/>
                                          </p:val>
                                        </p:tav>
                                        <p:tav tm="100000">
                                          <p:val>
                                            <p:fltVal val="1"/>
                                          </p:val>
                                        </p:tav>
                                      </p:tavLst>
                                    </p:anim>
                                    <p:anim calcmode="lin" valueType="num">
                                      <p:cBhvr>
                                        <p:cTn id="9" dur="3000" fill="hold"/>
                                        <p:tgtEl>
                                          <p:spTgt spid="16"/>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44993" fill="hold"/>
                                        <p:tgtEl>
                                          <p:spTgt spid="17"/>
                                        </p:tgtEl>
                                      </p:cBhvr>
                                    </p:cmd>
                                  </p:childTnLst>
                                </p:cTn>
                              </p:par>
                            </p:childTnLst>
                          </p:cTn>
                        </p:par>
                        <p:par>
                          <p:cTn id="12" fill="hold">
                            <p:stCondLst>
                              <p:cond delay="44993"/>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45493"/>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45993"/>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2510234" y="154074"/>
            <a:ext cx="4259904" cy="2585323"/>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House Point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Winners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sp>
        <p:nvSpPr>
          <p:cNvPr id="8" name="Rectangle 7"/>
          <p:cNvSpPr/>
          <p:nvPr/>
        </p:nvSpPr>
        <p:spPr>
          <a:xfrm>
            <a:off x="4766493" y="3909497"/>
            <a:ext cx="290464" cy="369332"/>
          </a:xfrm>
          <a:prstGeom prst="rect">
            <a:avLst/>
          </a:prstGeom>
        </p:spPr>
        <p:txBody>
          <a:bodyPr wrap="none">
            <a:spAutoFit/>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GB"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976" y="773528"/>
            <a:ext cx="5542075" cy="5542075"/>
          </a:xfrm>
          <a:prstGeom prst="rect">
            <a:avLst/>
          </a:prstGeom>
        </p:spPr>
      </p:pic>
      <p:grpSp>
        <p:nvGrpSpPr>
          <p:cNvPr id="10" name="Group 9"/>
          <p:cNvGrpSpPr/>
          <p:nvPr/>
        </p:nvGrpSpPr>
        <p:grpSpPr>
          <a:xfrm>
            <a:off x="767768" y="2368908"/>
            <a:ext cx="4155154" cy="3430625"/>
            <a:chOff x="767768" y="2368908"/>
            <a:chExt cx="4155154" cy="3430625"/>
          </a:xfrm>
        </p:grpSpPr>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22501" t="29267" r="23541" b="14669"/>
            <a:stretch/>
          </p:blipFill>
          <p:spPr>
            <a:xfrm rot="4575199">
              <a:off x="473640" y="2663036"/>
              <a:ext cx="2626878" cy="2038622"/>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3959" t="35124" r="20000" b="21085"/>
            <a:stretch/>
          </p:blipFill>
          <p:spPr>
            <a:xfrm rot="14227088">
              <a:off x="2827048" y="3703659"/>
              <a:ext cx="2345774" cy="1845974"/>
            </a:xfrm>
            <a:prstGeom prst="rect">
              <a:avLst/>
            </a:prstGeom>
          </p:spPr>
        </p:pic>
        <p:pic>
          <p:nvPicPr>
            <p:cNvPr id="17" name="Picture 16"/>
            <p:cNvPicPr/>
            <p:nvPr/>
          </p:nvPicPr>
          <p:blipFill rotWithShape="1">
            <a:blip r:embed="rId10" cstate="print">
              <a:extLst>
                <a:ext uri="{28A0092B-C50C-407E-A947-70E740481C1C}">
                  <a14:useLocalDpi xmlns:a14="http://schemas.microsoft.com/office/drawing/2010/main" val="0"/>
                </a:ext>
              </a:extLst>
            </a:blip>
            <a:srcRect b="27004"/>
            <a:stretch/>
          </p:blipFill>
          <p:spPr bwMode="auto">
            <a:xfrm>
              <a:off x="1914871" y="3178193"/>
              <a:ext cx="1621900" cy="1698329"/>
            </a:xfrm>
            <a:prstGeom prst="rect">
              <a:avLst/>
            </a:prstGeom>
            <a:noFill/>
            <a:ln>
              <a:noFill/>
            </a:ln>
            <a:effectLst/>
            <a:extLst/>
          </p:spPr>
        </p:pic>
      </p:gr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68800" y="2348880"/>
            <a:ext cx="1283320" cy="1283320"/>
          </a:xfrm>
          <a:prstGeom prst="rect">
            <a:avLst/>
          </a:prstGeom>
        </p:spPr>
      </p:pic>
    </p:spTree>
    <p:extLst>
      <p:ext uri="{BB962C8B-B14F-4D97-AF65-F5344CB8AC3E}">
        <p14:creationId xmlns:p14="http://schemas.microsoft.com/office/powerpoint/2010/main" val="37677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0"/>
                                        </p:tgtEl>
                                        <p:attrNameLst>
                                          <p:attrName>r</p:attrName>
                                        </p:attrNameLst>
                                      </p:cBhvr>
                                    </p:animRot>
                                  </p:childTnLst>
                                </p:cTn>
                              </p:par>
                              <p:par>
                                <p:cTn id="7" presetID="1" presetClass="mediacall" presetSubtype="0" fill="hold" nodeType="withEffect">
                                  <p:stCondLst>
                                    <p:cond delay="0"/>
                                  </p:stCondLst>
                                  <p:childTnLst>
                                    <p:cmd type="call" cmd="playFrom(0.0)">
                                      <p:cBhvr>
                                        <p:cTn id="8" dur="64684" fill="hold"/>
                                        <p:tgtEl>
                                          <p:spTgt spid="11"/>
                                        </p:tgtEl>
                                      </p:cBhvr>
                                    </p:cmd>
                                  </p:childTnLst>
                                </p:cTn>
                              </p:par>
                              <p:par>
                                <p:cTn id="9" presetID="32" presetClass="emph" presetSubtype="0"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460375" y="-675456"/>
            <a:ext cx="7920880" cy="2769989"/>
          </a:xfrm>
          <a:prstGeom prst="rect">
            <a:avLst/>
          </a:prstGeom>
          <a:noFill/>
        </p:spPr>
        <p:txBody>
          <a:bodyPr wrap="square" rtlCol="0">
            <a:spAutoFit/>
          </a:bodyPr>
          <a:lstStyle/>
          <a:p>
            <a:pPr>
              <a:buFont typeface="Wingdings" pitchFamily="2" charset="2"/>
              <a:buChar char="Ø"/>
            </a:pPr>
            <a:endParaRPr lang="en-GB" sz="4800" dirty="0" smtClean="0">
              <a:latin typeface="Comic Sans MS" pitchFamily="66" charset="0"/>
            </a:endParaRPr>
          </a:p>
          <a:p>
            <a:pPr algn="ctr"/>
            <a:r>
              <a:rPr lang="en-GB" sz="7200" b="1" dirty="0" smtClean="0">
                <a:latin typeface="Comic Sans MS" pitchFamily="66" charset="0"/>
              </a:rPr>
              <a:t>Birthdays</a:t>
            </a:r>
          </a:p>
          <a:p>
            <a:pPr algn="ctr"/>
            <a:endParaRPr lang="en-GB" sz="5400" b="1" dirty="0">
              <a:latin typeface="Comic Sans MS" pitchFamily="66" charset="0"/>
            </a:endParaRPr>
          </a:p>
        </p:txBody>
      </p:sp>
      <p:pic>
        <p:nvPicPr>
          <p:cNvPr id="8" name="Picture 2" descr="C:\Users\laura.travers\AppData\Local\Microsoft\Windows\Temporary Internet Files\Content.IE5\F8WY2TVN\Birthday9[1].jp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9552" y="1940758"/>
            <a:ext cx="1800770" cy="198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9618" y="1412776"/>
            <a:ext cx="3597534" cy="584775"/>
          </a:xfrm>
          <a:prstGeom prst="rect">
            <a:avLst/>
          </a:prstGeom>
          <a:noFill/>
        </p:spPr>
        <p:txBody>
          <a:bodyPr wrap="square" rtlCol="0">
            <a:spAutoFit/>
          </a:bodyPr>
          <a:lstStyle/>
          <a:p>
            <a:pPr algn="ctr"/>
            <a:r>
              <a:rPr lang="en-GB" sz="3200" dirty="0" smtClean="0">
                <a:latin typeface="Comic Sans MS" pitchFamily="66" charset="0"/>
              </a:rPr>
              <a:t>Emma P7</a:t>
            </a:r>
            <a:endParaRPr lang="en-GB" sz="3200" dirty="0" smtClean="0">
              <a:latin typeface="Comic Sans MS" pitchFamily="66" charset="0"/>
            </a:endParaRPr>
          </a:p>
        </p:txBody>
      </p:sp>
      <p:pic>
        <p:nvPicPr>
          <p:cNvPr id="6" name="Happy_Birthday_Songs_Happy_Birthday(Cover_Version)_15683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3379945" y="4195302"/>
            <a:ext cx="2699984" cy="1963624"/>
          </a:xfrm>
          <a:prstGeom prst="rect">
            <a:avLst/>
          </a:prstGeom>
        </p:spPr>
      </p:pic>
      <p:sp>
        <p:nvSpPr>
          <p:cNvPr id="20" name="TextBox 19"/>
          <p:cNvSpPr txBox="1"/>
          <p:nvPr/>
        </p:nvSpPr>
        <p:spPr>
          <a:xfrm>
            <a:off x="260044" y="5136073"/>
            <a:ext cx="2769004" cy="400110"/>
          </a:xfrm>
          <a:prstGeom prst="rect">
            <a:avLst/>
          </a:prstGeom>
          <a:noFill/>
        </p:spPr>
        <p:txBody>
          <a:bodyPr wrap="square" rtlCol="0">
            <a:spAutoFit/>
          </a:bodyPr>
          <a:lstStyle/>
          <a:p>
            <a:pPr algn="ctr"/>
            <a:r>
              <a:rPr lang="en-GB" sz="2000" i="1" dirty="0" smtClean="0">
                <a:latin typeface="Comic Sans MS" pitchFamily="66" charset="0"/>
              </a:rPr>
              <a:t>Click on the candles </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2518" y="5536183"/>
            <a:ext cx="400259" cy="672217"/>
          </a:xfrm>
          <a:prstGeom prst="rect">
            <a:avLst/>
          </a:prstGeom>
        </p:spPr>
      </p:pic>
      <p:sp>
        <p:nvSpPr>
          <p:cNvPr id="12" name="TextBox 11"/>
          <p:cNvSpPr txBox="1"/>
          <p:nvPr/>
        </p:nvSpPr>
        <p:spPr>
          <a:xfrm>
            <a:off x="79618" y="2731408"/>
            <a:ext cx="3597534" cy="584775"/>
          </a:xfrm>
          <a:prstGeom prst="rect">
            <a:avLst/>
          </a:prstGeom>
          <a:noFill/>
        </p:spPr>
        <p:txBody>
          <a:bodyPr wrap="square" rtlCol="0">
            <a:spAutoFit/>
          </a:bodyPr>
          <a:lstStyle/>
          <a:p>
            <a:pPr algn="ctr"/>
            <a:r>
              <a:rPr lang="en-GB" sz="3200" dirty="0" smtClean="0">
                <a:latin typeface="Comic Sans MS" pitchFamily="66" charset="0"/>
              </a:rPr>
              <a:t>Cara P1</a:t>
            </a:r>
            <a:endParaRPr lang="en-GB" sz="3200" dirty="0" smtClean="0">
              <a:latin typeface="Comic Sans MS" pitchFamily="66" charset="0"/>
            </a:endParaRPr>
          </a:p>
        </p:txBody>
      </p:sp>
      <p:sp>
        <p:nvSpPr>
          <p:cNvPr id="15" name="TextBox 14"/>
          <p:cNvSpPr txBox="1"/>
          <p:nvPr/>
        </p:nvSpPr>
        <p:spPr>
          <a:xfrm>
            <a:off x="35496" y="3429000"/>
            <a:ext cx="3597534" cy="584775"/>
          </a:xfrm>
          <a:prstGeom prst="rect">
            <a:avLst/>
          </a:prstGeom>
          <a:noFill/>
        </p:spPr>
        <p:txBody>
          <a:bodyPr wrap="square" rtlCol="0">
            <a:spAutoFit/>
          </a:bodyPr>
          <a:lstStyle/>
          <a:p>
            <a:pPr algn="ctr"/>
            <a:r>
              <a:rPr lang="en-GB" sz="3200" dirty="0" smtClean="0">
                <a:latin typeface="Comic Sans MS" pitchFamily="66" charset="0"/>
              </a:rPr>
              <a:t>Leo P1</a:t>
            </a:r>
            <a:endParaRPr lang="en-GB" sz="3200" dirty="0" smtClean="0">
              <a:latin typeface="Comic Sans MS" pitchFamily="66" charset="0"/>
            </a:endParaRPr>
          </a:p>
        </p:txBody>
      </p:sp>
      <p:sp>
        <p:nvSpPr>
          <p:cNvPr id="16" name="TextBox 15"/>
          <p:cNvSpPr txBox="1"/>
          <p:nvPr/>
        </p:nvSpPr>
        <p:spPr>
          <a:xfrm>
            <a:off x="232018" y="4458966"/>
            <a:ext cx="3597534" cy="584775"/>
          </a:xfrm>
          <a:prstGeom prst="rect">
            <a:avLst/>
          </a:prstGeom>
          <a:noFill/>
        </p:spPr>
        <p:txBody>
          <a:bodyPr wrap="square" rtlCol="0">
            <a:spAutoFit/>
          </a:bodyPr>
          <a:lstStyle/>
          <a:p>
            <a:pPr algn="ctr"/>
            <a:r>
              <a:rPr lang="en-GB" sz="3200" dirty="0" smtClean="0">
                <a:latin typeface="Comic Sans MS" pitchFamily="66" charset="0"/>
              </a:rPr>
              <a:t>Amber P3</a:t>
            </a:r>
            <a:endParaRPr lang="en-GB" sz="3200" dirty="0" smtClean="0">
              <a:latin typeface="Comic Sans MS" pitchFamily="66" charset="0"/>
            </a:endParaRPr>
          </a:p>
        </p:txBody>
      </p:sp>
      <p:sp>
        <p:nvSpPr>
          <p:cNvPr id="17" name="TextBox 16"/>
          <p:cNvSpPr txBox="1"/>
          <p:nvPr/>
        </p:nvSpPr>
        <p:spPr>
          <a:xfrm>
            <a:off x="5706765" y="1704449"/>
            <a:ext cx="3597534" cy="584775"/>
          </a:xfrm>
          <a:prstGeom prst="rect">
            <a:avLst/>
          </a:prstGeom>
          <a:noFill/>
        </p:spPr>
        <p:txBody>
          <a:bodyPr wrap="square" rtlCol="0">
            <a:spAutoFit/>
          </a:bodyPr>
          <a:lstStyle/>
          <a:p>
            <a:pPr algn="ctr"/>
            <a:r>
              <a:rPr lang="en-GB" sz="3200" dirty="0" smtClean="0">
                <a:latin typeface="Comic Sans MS" pitchFamily="66" charset="0"/>
              </a:rPr>
              <a:t>Connor P5</a:t>
            </a:r>
            <a:endParaRPr lang="en-GB" sz="3200" dirty="0" smtClean="0">
              <a:latin typeface="Comic Sans MS" pitchFamily="66" charset="0"/>
            </a:endParaRPr>
          </a:p>
        </p:txBody>
      </p:sp>
      <p:sp>
        <p:nvSpPr>
          <p:cNvPr id="18" name="TextBox 17"/>
          <p:cNvSpPr txBox="1"/>
          <p:nvPr/>
        </p:nvSpPr>
        <p:spPr>
          <a:xfrm>
            <a:off x="5661122" y="2556762"/>
            <a:ext cx="3597534" cy="584775"/>
          </a:xfrm>
          <a:prstGeom prst="rect">
            <a:avLst/>
          </a:prstGeom>
          <a:noFill/>
        </p:spPr>
        <p:txBody>
          <a:bodyPr wrap="square" rtlCol="0">
            <a:spAutoFit/>
          </a:bodyPr>
          <a:lstStyle/>
          <a:p>
            <a:pPr algn="ctr"/>
            <a:r>
              <a:rPr lang="en-GB" sz="3200" dirty="0" smtClean="0">
                <a:latin typeface="Comic Sans MS" pitchFamily="66" charset="0"/>
              </a:rPr>
              <a:t>Sam P6</a:t>
            </a:r>
            <a:endParaRPr lang="en-GB" sz="3200" dirty="0" smtClean="0">
              <a:latin typeface="Comic Sans MS" pitchFamily="66" charset="0"/>
            </a:endParaRPr>
          </a:p>
        </p:txBody>
      </p:sp>
      <p:sp>
        <p:nvSpPr>
          <p:cNvPr id="19" name="TextBox 18"/>
          <p:cNvSpPr txBox="1"/>
          <p:nvPr/>
        </p:nvSpPr>
        <p:spPr>
          <a:xfrm>
            <a:off x="5782722" y="3387758"/>
            <a:ext cx="3597534" cy="584775"/>
          </a:xfrm>
          <a:prstGeom prst="rect">
            <a:avLst/>
          </a:prstGeom>
          <a:noFill/>
        </p:spPr>
        <p:txBody>
          <a:bodyPr wrap="square" rtlCol="0">
            <a:spAutoFit/>
          </a:bodyPr>
          <a:lstStyle/>
          <a:p>
            <a:pPr algn="ctr"/>
            <a:r>
              <a:rPr lang="en-GB" sz="3200" dirty="0" smtClean="0">
                <a:latin typeface="Comic Sans MS" pitchFamily="66" charset="0"/>
              </a:rPr>
              <a:t>Hazel P7 </a:t>
            </a:r>
            <a:endParaRPr lang="en-GB" sz="3200" dirty="0" smtClean="0">
              <a:latin typeface="Comic Sans MS" pitchFamily="66" charset="0"/>
            </a:endParaRPr>
          </a:p>
        </p:txBody>
      </p:sp>
      <p:sp>
        <p:nvSpPr>
          <p:cNvPr id="21" name="TextBox 20"/>
          <p:cNvSpPr txBox="1"/>
          <p:nvPr/>
        </p:nvSpPr>
        <p:spPr>
          <a:xfrm>
            <a:off x="5782722" y="4257918"/>
            <a:ext cx="3597534" cy="584775"/>
          </a:xfrm>
          <a:prstGeom prst="rect">
            <a:avLst/>
          </a:prstGeom>
          <a:noFill/>
        </p:spPr>
        <p:txBody>
          <a:bodyPr wrap="square" rtlCol="0">
            <a:spAutoFit/>
          </a:bodyPr>
          <a:lstStyle/>
          <a:p>
            <a:pPr algn="ctr"/>
            <a:r>
              <a:rPr lang="en-GB" sz="3200" dirty="0" smtClean="0">
                <a:latin typeface="Comic Sans MS" pitchFamily="66" charset="0"/>
              </a:rPr>
              <a:t>Finlay P7</a:t>
            </a:r>
            <a:endParaRPr lang="en-GB" sz="3200" dirty="0" smtClean="0">
              <a:latin typeface="Comic Sans MS" pitchFamily="66" charset="0"/>
            </a:endParaRPr>
          </a:p>
        </p:txBody>
      </p:sp>
      <p:sp>
        <p:nvSpPr>
          <p:cNvPr id="22" name="TextBox 21"/>
          <p:cNvSpPr txBox="1"/>
          <p:nvPr/>
        </p:nvSpPr>
        <p:spPr>
          <a:xfrm>
            <a:off x="2931170" y="1348378"/>
            <a:ext cx="3597534" cy="584775"/>
          </a:xfrm>
          <a:prstGeom prst="rect">
            <a:avLst/>
          </a:prstGeom>
          <a:noFill/>
        </p:spPr>
        <p:txBody>
          <a:bodyPr wrap="square" rtlCol="0">
            <a:spAutoFit/>
          </a:bodyPr>
          <a:lstStyle/>
          <a:p>
            <a:pPr algn="ctr"/>
            <a:r>
              <a:rPr lang="en-GB" sz="3200" dirty="0" smtClean="0">
                <a:latin typeface="Comic Sans MS" pitchFamily="66" charset="0"/>
              </a:rPr>
              <a:t>Kassidy</a:t>
            </a:r>
            <a:r>
              <a:rPr lang="en-GB" sz="3200" dirty="0" smtClean="0">
                <a:latin typeface="Comic Sans MS" pitchFamily="66" charset="0"/>
              </a:rPr>
              <a:t> </a:t>
            </a:r>
            <a:r>
              <a:rPr lang="en-GB" sz="3200" dirty="0" smtClean="0">
                <a:latin typeface="Comic Sans MS" pitchFamily="66" charset="0"/>
              </a:rPr>
              <a:t>P4</a:t>
            </a:r>
          </a:p>
        </p:txBody>
      </p:sp>
      <p:sp>
        <p:nvSpPr>
          <p:cNvPr id="23" name="TextBox 22"/>
          <p:cNvSpPr txBox="1"/>
          <p:nvPr/>
        </p:nvSpPr>
        <p:spPr>
          <a:xfrm>
            <a:off x="107504" y="2060848"/>
            <a:ext cx="3597534" cy="584775"/>
          </a:xfrm>
          <a:prstGeom prst="rect">
            <a:avLst/>
          </a:prstGeom>
          <a:noFill/>
        </p:spPr>
        <p:txBody>
          <a:bodyPr wrap="square" rtlCol="0">
            <a:spAutoFit/>
          </a:bodyPr>
          <a:lstStyle/>
          <a:p>
            <a:pPr algn="ctr"/>
            <a:r>
              <a:rPr lang="en-GB" sz="3200" dirty="0" smtClean="0">
                <a:latin typeface="Comic Sans MS" pitchFamily="66" charset="0"/>
              </a:rPr>
              <a:t>Freya P7</a:t>
            </a:r>
            <a:endParaRPr lang="en-GB" sz="3200" dirty="0" smtClean="0">
              <a:latin typeface="Comic Sans MS" pitchFamily="66" charset="0"/>
            </a:endParaRPr>
          </a:p>
        </p:txBody>
      </p:sp>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72509" y="5237226"/>
            <a:ext cx="1270129" cy="1270129"/>
          </a:xfrm>
          <a:prstGeom prst="rect">
            <a:avLst/>
          </a:prstGeom>
        </p:spPr>
      </p:pic>
    </p:spTree>
    <p:extLst>
      <p:ext uri="{BB962C8B-B14F-4D97-AF65-F5344CB8AC3E}">
        <p14:creationId xmlns:p14="http://schemas.microsoft.com/office/powerpoint/2010/main" val="2709591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642" fill="hold"/>
                                        <p:tgtEl>
                                          <p:spTgt spid="6"/>
                                        </p:tgtEl>
                                      </p:cBhvr>
                                    </p:cmd>
                                  </p:childTnLst>
                                </p:cTn>
                              </p:par>
                            </p:childTnLst>
                          </p:cTn>
                        </p:par>
                      </p:childTnLst>
                    </p:cTn>
                  </p:par>
                </p:childTnLst>
              </p:cTn>
              <p:nextCondLst>
                <p:cond evt="onClick" delay="0">
                  <p:tgtEl>
                    <p:spTgt spid="6"/>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6118" y="202947"/>
            <a:ext cx="1008112" cy="128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770" y="192470"/>
            <a:ext cx="684875" cy="943486"/>
          </a:xfrm>
          <a:prstGeom prst="rect">
            <a:avLst/>
          </a:prstGeom>
        </p:spPr>
      </p:pic>
      <p:sp>
        <p:nvSpPr>
          <p:cNvPr id="6" name="TextBox 5"/>
          <p:cNvSpPr txBox="1"/>
          <p:nvPr/>
        </p:nvSpPr>
        <p:spPr>
          <a:xfrm>
            <a:off x="468343" y="324910"/>
            <a:ext cx="8172908" cy="461665"/>
          </a:xfrm>
          <a:prstGeom prst="rect">
            <a:avLst/>
          </a:prstGeom>
          <a:noFill/>
        </p:spPr>
        <p:txBody>
          <a:bodyPr wrap="square" rtlCol="0">
            <a:spAutoFit/>
          </a:bodyPr>
          <a:lstStyle/>
          <a:p>
            <a:pPr algn="ctr"/>
            <a:r>
              <a:rPr lang="en-GB" sz="2400" dirty="0" smtClean="0">
                <a:solidFill>
                  <a:schemeClr val="bg1"/>
                </a:solidFill>
                <a:latin typeface="Comic Sans MS" panose="030F0702030302020204" pitchFamily="66" charset="0"/>
              </a:rPr>
              <a:t>Prayer for the week</a:t>
            </a:r>
            <a:endParaRPr lang="en-GB" sz="2400" dirty="0">
              <a:solidFill>
                <a:schemeClr val="bg1"/>
              </a:solidFill>
              <a:latin typeface="Comic Sans MS" panose="030F0702030302020204" pitchFamily="66" charset="0"/>
            </a:endParaRPr>
          </a:p>
        </p:txBody>
      </p:sp>
      <p:sp>
        <p:nvSpPr>
          <p:cNvPr id="8" name="TextBox 7"/>
          <p:cNvSpPr txBox="1"/>
          <p:nvPr/>
        </p:nvSpPr>
        <p:spPr>
          <a:xfrm>
            <a:off x="179512" y="1700808"/>
            <a:ext cx="4464496" cy="4524315"/>
          </a:xfrm>
          <a:prstGeom prst="rect">
            <a:avLst/>
          </a:prstGeom>
          <a:noFill/>
        </p:spPr>
        <p:txBody>
          <a:bodyPr wrap="square" rtlCol="0">
            <a:spAutoFit/>
          </a:bodyPr>
          <a:lstStyle/>
          <a:p>
            <a:r>
              <a:rPr lang="en-GB" dirty="0">
                <a:solidFill>
                  <a:schemeClr val="bg1"/>
                </a:solidFill>
                <a:latin typeface="Comic Sans MS" panose="030F0702030302020204" pitchFamily="66" charset="0"/>
              </a:rPr>
              <a:t>May God's blessing go with us today,</a:t>
            </a:r>
          </a:p>
          <a:p>
            <a:r>
              <a:rPr lang="en-GB" dirty="0">
                <a:solidFill>
                  <a:schemeClr val="bg1"/>
                </a:solidFill>
                <a:latin typeface="Comic Sans MS" panose="030F0702030302020204" pitchFamily="66" charset="0"/>
              </a:rPr>
              <a:t>At the end of this school year we pray.</a:t>
            </a:r>
          </a:p>
          <a:p>
            <a:r>
              <a:rPr lang="en-GB" dirty="0">
                <a:solidFill>
                  <a:schemeClr val="bg1"/>
                </a:solidFill>
                <a:latin typeface="Comic Sans MS" panose="030F0702030302020204" pitchFamily="66" charset="0"/>
              </a:rPr>
              <a:t>That you keep us safe and give us rest</a:t>
            </a:r>
          </a:p>
          <a:p>
            <a:r>
              <a:rPr lang="en-GB" dirty="0">
                <a:solidFill>
                  <a:schemeClr val="bg1"/>
                </a:solidFill>
                <a:latin typeface="Comic Sans MS" panose="030F0702030302020204" pitchFamily="66" charset="0"/>
              </a:rPr>
              <a:t>So we start again renewed and refreshed.</a:t>
            </a:r>
          </a:p>
          <a:p>
            <a:r>
              <a:rPr lang="en-GB" dirty="0">
                <a:solidFill>
                  <a:schemeClr val="bg1"/>
                </a:solidFill>
                <a:latin typeface="Comic Sans MS" panose="030F0702030302020204" pitchFamily="66" charset="0"/>
              </a:rPr>
              <a:t>Full of health, full of fun</a:t>
            </a:r>
          </a:p>
          <a:p>
            <a:r>
              <a:rPr lang="en-GB" dirty="0">
                <a:solidFill>
                  <a:schemeClr val="bg1"/>
                </a:solidFill>
                <a:latin typeface="Comic Sans MS" panose="030F0702030302020204" pitchFamily="66" charset="0"/>
              </a:rPr>
              <a:t>Ready to come and learn again.</a:t>
            </a:r>
          </a:p>
          <a:p>
            <a:r>
              <a:rPr lang="en-GB" dirty="0">
                <a:solidFill>
                  <a:schemeClr val="bg1"/>
                </a:solidFill>
                <a:latin typeface="Comic Sans MS" panose="030F0702030302020204" pitchFamily="66" charset="0"/>
              </a:rPr>
              <a:t> </a:t>
            </a:r>
          </a:p>
          <a:p>
            <a:r>
              <a:rPr lang="en-GB" dirty="0">
                <a:solidFill>
                  <a:schemeClr val="bg1"/>
                </a:solidFill>
                <a:latin typeface="Comic Sans MS" panose="030F0702030302020204" pitchFamily="66" charset="0"/>
              </a:rPr>
              <a:t>May God's blessing go with us today,</a:t>
            </a:r>
          </a:p>
          <a:p>
            <a:r>
              <a:rPr lang="en-GB" dirty="0">
                <a:solidFill>
                  <a:schemeClr val="bg1"/>
                </a:solidFill>
                <a:latin typeface="Comic Sans MS" panose="030F0702030302020204" pitchFamily="66" charset="0"/>
              </a:rPr>
              <a:t>As we begin our school holiday.</a:t>
            </a:r>
          </a:p>
          <a:p>
            <a:r>
              <a:rPr lang="en-GB" dirty="0">
                <a:solidFill>
                  <a:schemeClr val="bg1"/>
                </a:solidFill>
                <a:latin typeface="Comic Sans MS" panose="030F0702030302020204" pitchFamily="66" charset="0"/>
              </a:rPr>
              <a:t>Give your peace and your joy,</a:t>
            </a:r>
          </a:p>
          <a:p>
            <a:r>
              <a:rPr lang="en-GB" dirty="0">
                <a:solidFill>
                  <a:schemeClr val="bg1"/>
                </a:solidFill>
                <a:latin typeface="Comic Sans MS" panose="030F0702030302020204" pitchFamily="66" charset="0"/>
              </a:rPr>
              <a:t>To every girl and every boy.</a:t>
            </a:r>
          </a:p>
          <a:p>
            <a:r>
              <a:rPr lang="en-GB" dirty="0">
                <a:solidFill>
                  <a:schemeClr val="bg1"/>
                </a:solidFill>
                <a:latin typeface="Comic Sans MS" panose="030F0702030302020204" pitchFamily="66" charset="0"/>
              </a:rPr>
              <a:t>Help the teachers to enjoy the break,</a:t>
            </a:r>
          </a:p>
          <a:p>
            <a:r>
              <a:rPr lang="en-GB" dirty="0">
                <a:solidFill>
                  <a:schemeClr val="bg1"/>
                </a:solidFill>
                <a:latin typeface="Comic Sans MS" panose="030F0702030302020204" pitchFamily="66" charset="0"/>
              </a:rPr>
              <a:t>and prepare and plan for the new intake.</a:t>
            </a:r>
          </a:p>
          <a:p>
            <a:r>
              <a:rPr lang="en-GB" dirty="0"/>
              <a:t> </a:t>
            </a:r>
          </a:p>
        </p:txBody>
      </p:sp>
      <p:sp>
        <p:nvSpPr>
          <p:cNvPr id="9" name="TextBox 8"/>
          <p:cNvSpPr txBox="1"/>
          <p:nvPr/>
        </p:nvSpPr>
        <p:spPr>
          <a:xfrm>
            <a:off x="4932040" y="1484784"/>
            <a:ext cx="3833627" cy="3139321"/>
          </a:xfrm>
          <a:prstGeom prst="rect">
            <a:avLst/>
          </a:prstGeom>
          <a:noFill/>
        </p:spPr>
        <p:txBody>
          <a:bodyPr wrap="square" rtlCol="0">
            <a:spAutoFit/>
          </a:bodyPr>
          <a:lstStyle/>
          <a:p>
            <a:r>
              <a:rPr lang="en-GB" dirty="0"/>
              <a:t> </a:t>
            </a:r>
          </a:p>
          <a:p>
            <a:r>
              <a:rPr lang="en-GB" dirty="0">
                <a:solidFill>
                  <a:schemeClr val="bg1"/>
                </a:solidFill>
                <a:latin typeface="Comic Sans MS" panose="030F0702030302020204" pitchFamily="66" charset="0"/>
              </a:rPr>
              <a:t>May God's blessings await us next year,</a:t>
            </a:r>
          </a:p>
          <a:p>
            <a:r>
              <a:rPr lang="en-GB" dirty="0">
                <a:solidFill>
                  <a:schemeClr val="bg1"/>
                </a:solidFill>
                <a:latin typeface="Comic Sans MS" panose="030F0702030302020204" pitchFamily="66" charset="0"/>
              </a:rPr>
              <a:t>To embrace each new challenge without fear.</a:t>
            </a:r>
          </a:p>
          <a:p>
            <a:r>
              <a:rPr lang="en-GB" dirty="0">
                <a:solidFill>
                  <a:schemeClr val="bg1"/>
                </a:solidFill>
                <a:latin typeface="Comic Sans MS" panose="030F0702030302020204" pitchFamily="66" charset="0"/>
              </a:rPr>
              <a:t>Fill this school with your love, </a:t>
            </a:r>
          </a:p>
          <a:p>
            <a:r>
              <a:rPr lang="en-GB" dirty="0">
                <a:solidFill>
                  <a:schemeClr val="bg1"/>
                </a:solidFill>
                <a:latin typeface="Comic Sans MS" panose="030F0702030302020204" pitchFamily="66" charset="0"/>
              </a:rPr>
              <a:t>and guide our hearts from above.</a:t>
            </a:r>
          </a:p>
          <a:p>
            <a:r>
              <a:rPr lang="en-GB" dirty="0">
                <a:solidFill>
                  <a:schemeClr val="bg1"/>
                </a:solidFill>
                <a:latin typeface="Comic Sans MS" panose="030F0702030302020204" pitchFamily="66" charset="0"/>
              </a:rPr>
              <a:t>Full of faith, full of hope,</a:t>
            </a:r>
          </a:p>
          <a:p>
            <a:r>
              <a:rPr lang="en-GB" dirty="0">
                <a:solidFill>
                  <a:schemeClr val="bg1"/>
                </a:solidFill>
                <a:latin typeface="Comic Sans MS" panose="030F0702030302020204" pitchFamily="66" charset="0"/>
              </a:rPr>
              <a:t>full of joy, and full of love. </a:t>
            </a:r>
          </a:p>
          <a:p>
            <a:r>
              <a:rPr lang="en-GB" dirty="0">
                <a:solidFill>
                  <a:schemeClr val="bg1"/>
                </a:solidFill>
                <a:latin typeface="Comic Sans MS" panose="030F0702030302020204" pitchFamily="66" charset="0"/>
              </a:rPr>
              <a:t> </a:t>
            </a:r>
          </a:p>
          <a:p>
            <a:r>
              <a:rPr lang="en-GB" dirty="0">
                <a:solidFill>
                  <a:schemeClr val="bg1"/>
                </a:solidFill>
                <a:latin typeface="Comic Sans MS" panose="030F0702030302020204" pitchFamily="66" charset="0"/>
              </a:rPr>
              <a:t>Amen.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224" y="4509120"/>
            <a:ext cx="1813580" cy="198901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97025" y="5070796"/>
            <a:ext cx="1427336" cy="1427336"/>
          </a:xfrm>
          <a:prstGeom prst="rect">
            <a:avLst/>
          </a:prstGeom>
        </p:spPr>
      </p:pic>
    </p:spTree>
    <p:extLst>
      <p:ext uri="{BB962C8B-B14F-4D97-AF65-F5344CB8AC3E}">
        <p14:creationId xmlns:p14="http://schemas.microsoft.com/office/powerpoint/2010/main" val="40845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3568" y="1413931"/>
            <a:ext cx="8042729" cy="4524315"/>
          </a:xfrm>
          <a:prstGeom prst="rect">
            <a:avLst/>
          </a:prstGeom>
          <a:noFill/>
        </p:spPr>
        <p:txBody>
          <a:bodyPr wrap="square" rtlCol="0">
            <a:spAutoFit/>
          </a:bodyPr>
          <a:lstStyle/>
          <a:p>
            <a:r>
              <a:rPr lang="en-GB" dirty="0"/>
              <a:t> </a:t>
            </a:r>
          </a:p>
          <a:p>
            <a:r>
              <a:rPr lang="en-GB" dirty="0" smtClean="0">
                <a:solidFill>
                  <a:schemeClr val="bg1"/>
                </a:solidFill>
                <a:latin typeface="Comic Sans MS" panose="030F0702030302020204" pitchFamily="66" charset="0"/>
              </a:rPr>
              <a:t>The Summer Term at St. Joseph’s is nearly over now with holidays coming fast,</a:t>
            </a:r>
          </a:p>
          <a:p>
            <a:r>
              <a:rPr lang="en-GB" dirty="0" smtClean="0">
                <a:solidFill>
                  <a:schemeClr val="bg1"/>
                </a:solidFill>
                <a:latin typeface="Comic Sans MS" panose="030F0702030302020204" pitchFamily="66" charset="0"/>
              </a:rPr>
              <a:t>I have to tell that this year has simply been a blast.</a:t>
            </a:r>
          </a:p>
          <a:p>
            <a:r>
              <a:rPr lang="en-GB" dirty="0" smtClean="0">
                <a:solidFill>
                  <a:schemeClr val="bg1"/>
                </a:solidFill>
                <a:latin typeface="Comic Sans MS" panose="030F0702030302020204" pitchFamily="66" charset="0"/>
              </a:rPr>
              <a:t>Shortly you’ll be moving on to different schools – all fresh and new,</a:t>
            </a:r>
          </a:p>
          <a:p>
            <a:r>
              <a:rPr lang="en-GB" dirty="0" smtClean="0">
                <a:solidFill>
                  <a:schemeClr val="bg1"/>
                </a:solidFill>
                <a:latin typeface="Comic Sans MS" panose="030F0702030302020204" pitchFamily="66" charset="0"/>
              </a:rPr>
              <a:t>This school will be so different when we do not have you.</a:t>
            </a:r>
          </a:p>
          <a:p>
            <a:r>
              <a:rPr lang="en-GB" dirty="0" smtClean="0">
                <a:solidFill>
                  <a:schemeClr val="bg1"/>
                </a:solidFill>
                <a:latin typeface="Comic Sans MS" panose="030F0702030302020204" pitchFamily="66" charset="0"/>
              </a:rPr>
              <a:t>We’ve watched you grow and turn into the young people that you are, </a:t>
            </a:r>
          </a:p>
          <a:p>
            <a:r>
              <a:rPr lang="en-GB" dirty="0" smtClean="0">
                <a:solidFill>
                  <a:schemeClr val="bg1"/>
                </a:solidFill>
                <a:latin typeface="Comic Sans MS" panose="030F0702030302020204" pitchFamily="66" charset="0"/>
              </a:rPr>
              <a:t>Developing your skills and personalities – you simply are all stars.</a:t>
            </a:r>
          </a:p>
          <a:p>
            <a:endParaRPr lang="en-GB" dirty="0" smtClean="0">
              <a:solidFill>
                <a:schemeClr val="bg1"/>
              </a:solidFill>
              <a:latin typeface="Comic Sans MS" panose="030F0702030302020204" pitchFamily="66" charset="0"/>
            </a:endParaRPr>
          </a:p>
          <a:p>
            <a:r>
              <a:rPr lang="en-GB" dirty="0" smtClean="0">
                <a:solidFill>
                  <a:schemeClr val="bg1"/>
                </a:solidFill>
                <a:latin typeface="Comic Sans MS" panose="030F0702030302020204" pitchFamily="66" charset="0"/>
              </a:rPr>
              <a:t>We want you to remember,  a message from us all,</a:t>
            </a:r>
          </a:p>
          <a:p>
            <a:r>
              <a:rPr lang="en-GB" dirty="0" smtClean="0">
                <a:solidFill>
                  <a:schemeClr val="bg1"/>
                </a:solidFill>
                <a:latin typeface="Comic Sans MS" panose="030F0702030302020204" pitchFamily="66" charset="0"/>
              </a:rPr>
              <a:t>Live your life and chase your dreams, whether big or small.</a:t>
            </a:r>
          </a:p>
          <a:p>
            <a:r>
              <a:rPr lang="en-GB" dirty="0" smtClean="0">
                <a:solidFill>
                  <a:schemeClr val="bg1"/>
                </a:solidFill>
                <a:latin typeface="Comic Sans MS" panose="030F0702030302020204" pitchFamily="66" charset="0"/>
              </a:rPr>
              <a:t>You are all unique and wonderful  and of course you will be missed.</a:t>
            </a:r>
          </a:p>
          <a:p>
            <a:r>
              <a:rPr lang="en-GB" dirty="0" smtClean="0">
                <a:solidFill>
                  <a:schemeClr val="bg1"/>
                </a:solidFill>
                <a:latin typeface="Comic Sans MS" panose="030F0702030302020204" pitchFamily="66" charset="0"/>
              </a:rPr>
              <a:t>So grab life and forever hold it tightly in your fist. </a:t>
            </a:r>
          </a:p>
          <a:p>
            <a:r>
              <a:rPr lang="en-GB" dirty="0" smtClean="0">
                <a:solidFill>
                  <a:schemeClr val="bg1"/>
                </a:solidFill>
                <a:latin typeface="Comic Sans MS" panose="030F0702030302020204" pitchFamily="66" charset="0"/>
              </a:rPr>
              <a:t>Goodbye from everyone at St. Joseph’s, and thank you – it has been so much fun, </a:t>
            </a:r>
          </a:p>
          <a:p>
            <a:r>
              <a:rPr lang="en-GB" dirty="0" smtClean="0">
                <a:solidFill>
                  <a:schemeClr val="bg1"/>
                </a:solidFill>
                <a:latin typeface="Comic Sans MS" panose="030F0702030302020204" pitchFamily="66" charset="0"/>
              </a:rPr>
              <a:t>Remember you are special, stand tall and  be proud – everyone!</a:t>
            </a:r>
            <a:endParaRPr lang="en-GB" dirty="0">
              <a:solidFill>
                <a:schemeClr val="bg1"/>
              </a:solidFill>
              <a:latin typeface="Comic Sans MS" panose="030F0702030302020204" pitchFamily="66" charset="0"/>
            </a:endParaRPr>
          </a:p>
        </p:txBody>
      </p:sp>
      <p:sp>
        <p:nvSpPr>
          <p:cNvPr id="10" name="Rectangle 9"/>
          <p:cNvSpPr/>
          <p:nvPr/>
        </p:nvSpPr>
        <p:spPr>
          <a:xfrm>
            <a:off x="1547664" y="256837"/>
            <a:ext cx="7696935" cy="646331"/>
          </a:xfrm>
          <a:prstGeom prst="rect">
            <a:avLst/>
          </a:prstGeom>
          <a:noFill/>
        </p:spPr>
        <p:txBody>
          <a:bodyPr wrap="square" lIns="91440" tIns="45720" rIns="91440" bIns="45720">
            <a:spAutoFit/>
          </a:bodyPr>
          <a:lstStyle/>
          <a:p>
            <a:pPr algn="ctr"/>
            <a:r>
              <a:rPr 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A message for all our leavers  </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830" y="5445224"/>
            <a:ext cx="1079203" cy="1183597"/>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b="8890"/>
          <a:stretch/>
        </p:blipFill>
        <p:spPr>
          <a:xfrm rot="20446297">
            <a:off x="265414" y="385395"/>
            <a:ext cx="1528983" cy="103554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8214" y="751337"/>
            <a:ext cx="1427336" cy="1427336"/>
          </a:xfrm>
          <a:prstGeom prst="rect">
            <a:avLst/>
          </a:prstGeom>
        </p:spPr>
      </p:pic>
    </p:spTree>
    <p:extLst>
      <p:ext uri="{BB962C8B-B14F-4D97-AF65-F5344CB8AC3E}">
        <p14:creationId xmlns:p14="http://schemas.microsoft.com/office/powerpoint/2010/main" val="10458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295616" y="181719"/>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result for advent wreath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12"/>
          <p:cNvSpPr/>
          <p:nvPr/>
        </p:nvSpPr>
        <p:spPr>
          <a:xfrm>
            <a:off x="2123728" y="172198"/>
            <a:ext cx="6437303" cy="2585323"/>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Good luck P7 from everyone at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St. Joseph’s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17" y="2898059"/>
            <a:ext cx="4857423" cy="307629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04243">
            <a:off x="5137989" y="3430323"/>
            <a:ext cx="3666437" cy="2745095"/>
          </a:xfrm>
          <a:prstGeom prst="rect">
            <a:avLst/>
          </a:prstGeom>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8691" y="5060844"/>
            <a:ext cx="1787376" cy="1787376"/>
          </a:xfrm>
          <a:prstGeom prst="rect">
            <a:avLst/>
          </a:prstGeom>
        </p:spPr>
      </p:pic>
    </p:spTree>
    <p:extLst>
      <p:ext uri="{BB962C8B-B14F-4D97-AF65-F5344CB8AC3E}">
        <p14:creationId xmlns:p14="http://schemas.microsoft.com/office/powerpoint/2010/main" val="3988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7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smtClean="0">
              <a:latin typeface="Comic Sans MS" pitchFamily="66" charset="0"/>
            </a:endParaRPr>
          </a:p>
          <a:p>
            <a:pPr>
              <a:buFont typeface="Wingdings" pitchFamily="2" charset="2"/>
              <a:buChar char="Ø"/>
            </a:pPr>
            <a:endParaRPr lang="en-GB" sz="4800" dirty="0" smtClean="0">
              <a:latin typeface="Comic Sans MS" pitchFamily="66" charset="0"/>
            </a:endParaRPr>
          </a:p>
          <a:p>
            <a:pPr algn="ctr"/>
            <a:r>
              <a:rPr lang="en-GB" sz="6000" b="1" dirty="0" smtClean="0">
                <a:latin typeface="Comic Sans MS" pitchFamily="66" charset="0"/>
              </a:rPr>
              <a:t>Our school Values</a:t>
            </a:r>
            <a:endParaRPr lang="en-GB" sz="6000" b="1" dirty="0">
              <a:latin typeface="Comic Sans MS" pitchFamily="66" charset="0"/>
            </a:endParaRPr>
          </a:p>
        </p:txBody>
      </p:sp>
      <p:sp>
        <p:nvSpPr>
          <p:cNvPr id="14" name="Rectangle 13"/>
          <p:cNvSpPr/>
          <p:nvPr/>
        </p:nvSpPr>
        <p:spPr>
          <a:xfrm>
            <a:off x="1259632" y="1628800"/>
            <a:ext cx="5544616" cy="4608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a:grpSpLocks/>
          </p:cNvGrpSpPr>
          <p:nvPr/>
        </p:nvGrpSpPr>
        <p:grpSpPr bwMode="auto">
          <a:xfrm>
            <a:off x="2020327" y="2276872"/>
            <a:ext cx="4063841" cy="3240360"/>
            <a:chOff x="10782" y="10599"/>
            <a:chExt cx="512" cy="521"/>
          </a:xfrm>
        </p:grpSpPr>
        <p:pic>
          <p:nvPicPr>
            <p:cNvPr id="1027" name="Picture 3" descr="badge 1"/>
            <p:cNvPicPr>
              <a:picLocks noChangeAspect="1" noChangeArrowheads="1"/>
            </p:cNvPicPr>
            <p:nvPr/>
          </p:nvPicPr>
          <p:blipFill>
            <a:blip r:embed="rId6">
              <a:extLst>
                <a:ext uri="{28A0092B-C50C-407E-A947-70E740481C1C}">
                  <a14:useLocalDpi xmlns:a14="http://schemas.microsoft.com/office/drawing/2010/main" val="0"/>
                </a:ext>
              </a:extLst>
            </a:blip>
            <a:srcRect t="1602" r="4437" b="2377"/>
            <a:stretch>
              <a:fillRect/>
            </a:stretch>
          </p:blipFill>
          <p:spPr bwMode="auto">
            <a:xfrm>
              <a:off x="10836" y="10663"/>
              <a:ext cx="387" cy="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WordArt 4"/>
            <p:cNvSpPr>
              <a:spLocks noChangeArrowheads="1" noChangeShapeType="1" noTextEdit="1"/>
            </p:cNvSpPr>
            <p:nvPr/>
          </p:nvSpPr>
          <p:spPr bwMode="auto">
            <a:xfrm>
              <a:off x="10782" y="10599"/>
              <a:ext cx="512" cy="211"/>
            </a:xfrm>
            <a:prstGeom prst="rect">
              <a:avLst/>
            </a:prstGeom>
          </p:spPr>
          <p:txBody>
            <a:bodyPr wrap="none" fromWordArt="1">
              <a:prstTxWarp prst="textArchUp">
                <a:avLst>
                  <a:gd name="adj" fmla="val 10800000"/>
                </a:avLst>
              </a:prstTxWarp>
            </a:bodyPr>
            <a:lstStyle/>
            <a:p>
              <a:pPr algn="ctr" rtl="0">
                <a:buNone/>
              </a:pPr>
              <a:r>
                <a:rPr lang="en-GB" sz="3600" b="1" kern="10" spc="0" smtClean="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Kindness    Honesty</a:t>
              </a:r>
              <a:endPar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endParaRPr>
            </a:p>
          </p:txBody>
        </p:sp>
        <p:sp>
          <p:nvSpPr>
            <p:cNvPr id="13" name="WordArt 5"/>
            <p:cNvSpPr>
              <a:spLocks noChangeArrowheads="1" noChangeShapeType="1" noTextEdit="1"/>
            </p:cNvSpPr>
            <p:nvPr/>
          </p:nvSpPr>
          <p:spPr bwMode="auto">
            <a:xfrm>
              <a:off x="10796" y="10902"/>
              <a:ext cx="493" cy="219"/>
            </a:xfrm>
            <a:prstGeom prst="rect">
              <a:avLst/>
            </a:prstGeom>
          </p:spPr>
          <p:txBody>
            <a:bodyPr wrap="none" fromWordArt="1">
              <a:prstTxWarp prst="textArchDown">
                <a:avLst>
                  <a:gd name="adj" fmla="val 0"/>
                </a:avLst>
              </a:prstTxWarp>
            </a:bodyPr>
            <a:lstStyle/>
            <a:p>
              <a:pPr algn="ctr" rtl="0">
                <a:buNone/>
              </a:pPr>
              <a:r>
                <a:rPr lang="en-GB" sz="3600" b="1" kern="10" spc="0" smtClean="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Respect   Love</a:t>
              </a:r>
              <a:endPar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endParaRPr>
            </a:p>
          </p:txBody>
        </p:sp>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8535" y="4787784"/>
            <a:ext cx="1675682" cy="1675682"/>
          </a:xfrm>
          <a:prstGeom prst="rect">
            <a:avLst/>
          </a:prstGeom>
        </p:spPr>
      </p:pic>
    </p:spTree>
    <p:extLst>
      <p:ext uri="{BB962C8B-B14F-4D97-AF65-F5344CB8AC3E}">
        <p14:creationId xmlns:p14="http://schemas.microsoft.com/office/powerpoint/2010/main" val="2609313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9" name="TextBox 8"/>
          <p:cNvSpPr txBox="1"/>
          <p:nvPr/>
        </p:nvSpPr>
        <p:spPr>
          <a:xfrm>
            <a:off x="2267744" y="188137"/>
            <a:ext cx="5040560" cy="830997"/>
          </a:xfrm>
          <a:prstGeom prst="rect">
            <a:avLst/>
          </a:prstGeom>
          <a:noFill/>
        </p:spPr>
        <p:txBody>
          <a:bodyPr wrap="square" rtlCol="0">
            <a:spAutoFit/>
          </a:bodyPr>
          <a:lstStyle/>
          <a:p>
            <a:pPr algn="ctr"/>
            <a:r>
              <a:rPr lang="en-GB" sz="2400" dirty="0" smtClean="0">
                <a:latin typeface="Comic Sans MS" panose="030F0702030302020204" pitchFamily="66" charset="0"/>
              </a:rPr>
              <a:t>Let’s all sing our school hymn to St. Joseph!</a:t>
            </a:r>
            <a:endParaRPr lang="en-GB" sz="2400" dirty="0">
              <a:latin typeface="Comic Sans MS" panose="030F0702030302020204" pitchFamily="66" charset="0"/>
            </a:endParaRPr>
          </a:p>
        </p:txBody>
      </p:sp>
      <p:pic>
        <p:nvPicPr>
          <p:cNvPr id="11" name="Picture 10" descr="http://www.stjoewen.org/css/images/stjosep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772699"/>
            <a:ext cx="792454" cy="99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4054" y="2080806"/>
            <a:ext cx="4528042" cy="4524315"/>
          </a:xfrm>
          <a:prstGeom prst="rect">
            <a:avLst/>
          </a:prstGeom>
        </p:spPr>
        <p:txBody>
          <a:bodyPr wrap="square">
            <a:spAutoFit/>
          </a:bodyPr>
          <a:lstStyle/>
          <a:p>
            <a:pPr marL="285750" indent="-285750">
              <a:buFont typeface="Arial" panose="020B0604020202020204" pitchFamily="34" charset="0"/>
              <a:buChar char="•"/>
            </a:pPr>
            <a:r>
              <a:rPr lang="en-GB" sz="1600" b="1" dirty="0"/>
              <a:t>Verse 1</a:t>
            </a:r>
            <a:r>
              <a:rPr lang="en-GB" sz="1600" dirty="0"/>
              <a:t/>
            </a:r>
            <a:br>
              <a:rPr lang="en-GB" sz="1600" dirty="0"/>
            </a:br>
            <a:r>
              <a:rPr lang="en-GB" sz="1600" dirty="0"/>
              <a:t>Joseph was a carpenter, a man who worked with wood,</a:t>
            </a:r>
            <a:br>
              <a:rPr lang="en-GB" sz="1600" dirty="0"/>
            </a:br>
            <a:r>
              <a:rPr lang="en-GB" sz="1600" dirty="0"/>
              <a:t>Working hard and honestly the only way he could.</a:t>
            </a:r>
            <a:br>
              <a:rPr lang="en-GB" sz="1600" dirty="0"/>
            </a:br>
            <a:r>
              <a:rPr lang="en-GB" sz="1600" dirty="0"/>
              <a:t>He found a girl he loved, with whom he’d share his life,</a:t>
            </a:r>
            <a:br>
              <a:rPr lang="en-GB" sz="1600" dirty="0"/>
            </a:br>
            <a:r>
              <a:rPr lang="en-GB" sz="1600" dirty="0"/>
              <a:t>And he would raise a family with Mary as his wife</a:t>
            </a:r>
            <a:r>
              <a:rPr lang="en-GB" sz="1600" dirty="0" smtClean="0"/>
              <a:t>.</a:t>
            </a:r>
          </a:p>
          <a:p>
            <a:pPr marL="285750" indent="-285750">
              <a:buFont typeface="Arial" panose="020B0604020202020204" pitchFamily="34" charset="0"/>
              <a:buChar char="•"/>
            </a:pPr>
            <a:r>
              <a:rPr lang="en-GB" sz="1600" dirty="0"/>
              <a:t/>
            </a:r>
            <a:br>
              <a:rPr lang="en-GB" sz="1600" dirty="0"/>
            </a:br>
            <a:r>
              <a:rPr lang="en-GB" sz="1600" b="1" dirty="0"/>
              <a:t>Chorus</a:t>
            </a:r>
            <a:r>
              <a:rPr lang="en-GB" sz="1600" dirty="0"/>
              <a:t/>
            </a:r>
            <a:br>
              <a:rPr lang="en-GB" sz="1600" dirty="0"/>
            </a:br>
            <a:r>
              <a:rPr lang="en-GB" sz="1600" b="1" dirty="0"/>
              <a:t>Joseph, show us how to live, show us how to love,</a:t>
            </a:r>
            <a:br>
              <a:rPr lang="en-GB" sz="1600" b="1" dirty="0"/>
            </a:br>
            <a:r>
              <a:rPr lang="en-GB" sz="1600" b="1" dirty="0"/>
              <a:t>Show us how to give our lives to God.</a:t>
            </a:r>
            <a:br>
              <a:rPr lang="en-GB" sz="1600" b="1" dirty="0"/>
            </a:br>
            <a:r>
              <a:rPr lang="en-GB" sz="1600" b="1" dirty="0"/>
              <a:t>Joseph, show us how to trust, show us how to care,</a:t>
            </a:r>
            <a:br>
              <a:rPr lang="en-GB" sz="1600" b="1" dirty="0"/>
            </a:br>
            <a:r>
              <a:rPr lang="en-GB" sz="1600" b="1" dirty="0"/>
              <a:t>Show us how to give our lives to God.</a:t>
            </a:r>
            <a:r>
              <a:rPr lang="en-GB" sz="1600" dirty="0"/>
              <a:t/>
            </a:r>
            <a:br>
              <a:rPr lang="en-GB" sz="1600" dirty="0"/>
            </a:br>
            <a:endParaRPr lang="en-GB" sz="1600" dirty="0"/>
          </a:p>
        </p:txBody>
      </p:sp>
      <p:pic>
        <p:nvPicPr>
          <p:cNvPr id="3" name="Song to St. Josep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2092" y="5934720"/>
            <a:ext cx="923280" cy="923280"/>
          </a:xfrm>
          <a:prstGeom prst="rect">
            <a:avLst/>
          </a:prstGeom>
        </p:spPr>
      </p:pic>
      <p:sp>
        <p:nvSpPr>
          <p:cNvPr id="13" name="Rectangle 12"/>
          <p:cNvSpPr/>
          <p:nvPr/>
        </p:nvSpPr>
        <p:spPr>
          <a:xfrm>
            <a:off x="4716275" y="1242077"/>
            <a:ext cx="4248472" cy="5509200"/>
          </a:xfrm>
          <a:prstGeom prst="rect">
            <a:avLst/>
          </a:prstGeom>
        </p:spPr>
        <p:txBody>
          <a:bodyPr wrap="square">
            <a:spAutoFit/>
          </a:bodyPr>
          <a:lstStyle/>
          <a:p>
            <a:r>
              <a:rPr lang="en-GB" sz="1600" dirty="0"/>
              <a:t/>
            </a:r>
            <a:br>
              <a:rPr lang="en-GB" sz="1600" dirty="0"/>
            </a:br>
            <a:r>
              <a:rPr lang="en-GB" sz="1600" b="1" dirty="0"/>
              <a:t>Verse 2</a:t>
            </a:r>
            <a:r>
              <a:rPr lang="en-GB" sz="1600" dirty="0"/>
              <a:t/>
            </a:r>
            <a:br>
              <a:rPr lang="en-GB" sz="1600" dirty="0"/>
            </a:br>
            <a:r>
              <a:rPr lang="en-GB" sz="1600" dirty="0"/>
              <a:t>Joseph was a man of God, a strong and gentle man,</a:t>
            </a:r>
            <a:br>
              <a:rPr lang="en-GB" sz="1600" dirty="0"/>
            </a:br>
            <a:r>
              <a:rPr lang="en-GB" sz="1600" dirty="0"/>
              <a:t>Called to have a special part in God’s almighty plan.</a:t>
            </a:r>
            <a:br>
              <a:rPr lang="en-GB" sz="1600" dirty="0"/>
            </a:br>
            <a:r>
              <a:rPr lang="en-GB" sz="1600" dirty="0"/>
              <a:t>Joseph had to trust that God knew what was best,</a:t>
            </a:r>
            <a:br>
              <a:rPr lang="en-GB" sz="1600" dirty="0"/>
            </a:br>
            <a:r>
              <a:rPr lang="en-GB" sz="1600" dirty="0"/>
              <a:t>As Joseph’s faith and love for God were put to the test.</a:t>
            </a:r>
            <a:br>
              <a:rPr lang="en-GB" sz="1600" dirty="0"/>
            </a:br>
            <a:r>
              <a:rPr lang="en-GB" sz="1600" b="1" dirty="0"/>
              <a:t>Chorus</a:t>
            </a:r>
            <a:r>
              <a:rPr lang="en-GB" sz="1600" dirty="0"/>
              <a:t/>
            </a:r>
            <a:br>
              <a:rPr lang="en-GB" sz="1600" dirty="0"/>
            </a:br>
            <a:r>
              <a:rPr lang="en-GB" sz="1600" b="1" dirty="0"/>
              <a:t>Verse 3</a:t>
            </a:r>
            <a:r>
              <a:rPr lang="en-GB" sz="1600" dirty="0"/>
              <a:t/>
            </a:r>
            <a:br>
              <a:rPr lang="en-GB" sz="1600" dirty="0"/>
            </a:br>
            <a:r>
              <a:rPr lang="en-GB" sz="1600" dirty="0"/>
              <a:t>Joseph was a man of faith, a kind and humble man,</a:t>
            </a:r>
            <a:br>
              <a:rPr lang="en-GB" sz="1600" dirty="0"/>
            </a:br>
            <a:r>
              <a:rPr lang="en-GB" sz="1600" dirty="0"/>
              <a:t>He accepted what God planned </a:t>
            </a:r>
            <a:r>
              <a:rPr lang="en-GB" sz="1600" dirty="0" err="1"/>
              <a:t>tho</a:t>
            </a:r>
            <a:r>
              <a:rPr lang="en-GB" sz="1600" dirty="0"/>
              <a:t>’ he didn’t understand.</a:t>
            </a:r>
            <a:br>
              <a:rPr lang="en-GB" sz="1600" dirty="0"/>
            </a:br>
            <a:r>
              <a:rPr lang="en-GB" sz="1600" dirty="0"/>
              <a:t>Joseph heard God’s call and his new life had begun,</a:t>
            </a:r>
            <a:br>
              <a:rPr lang="en-GB" sz="1600" dirty="0"/>
            </a:br>
            <a:r>
              <a:rPr lang="en-GB" sz="1600" dirty="0"/>
              <a:t>As he and Mary love and cared for Jesus, God’s own son.</a:t>
            </a:r>
            <a:br>
              <a:rPr lang="en-GB" sz="1600" dirty="0"/>
            </a:br>
            <a:r>
              <a:rPr lang="en-GB" sz="1600" b="1" dirty="0"/>
              <a:t>Chorus</a:t>
            </a:r>
            <a:r>
              <a:rPr lang="en-GB" sz="1600" dirty="0"/>
              <a:t/>
            </a:r>
            <a:br>
              <a:rPr lang="en-GB" sz="1600" dirty="0"/>
            </a:br>
            <a:endParaRPr lang="en-GB" sz="1600" dirty="0"/>
          </a:p>
        </p:txBody>
      </p:sp>
    </p:spTree>
    <p:extLst>
      <p:ext uri="{BB962C8B-B14F-4D97-AF65-F5344CB8AC3E}">
        <p14:creationId xmlns:p14="http://schemas.microsoft.com/office/powerpoint/2010/main" val="46861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1754326"/>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A message from Mrs McEwan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052" name="Picture 4" descr="June Clipart Free Images Download (With images) | Clip art, Fre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661248"/>
            <a:ext cx="2938777" cy="10175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36577" y="5846858"/>
            <a:ext cx="4289829" cy="646331"/>
          </a:xfrm>
          <a:prstGeom prst="rect">
            <a:avLst/>
          </a:prstGeom>
        </p:spPr>
        <p:txBody>
          <a:bodyPr wrap="none">
            <a:spAutoFit/>
          </a:bodyPr>
          <a:lstStyle/>
          <a:p>
            <a:r>
              <a:rPr lang="en-GB" dirty="0">
                <a:hlinkClick r:id="rId6"/>
              </a:rPr>
              <a:t>https://</a:t>
            </a:r>
            <a:r>
              <a:rPr lang="en-GB" dirty="0" smtClean="0">
                <a:hlinkClick r:id="rId6"/>
              </a:rPr>
              <a:t>vimeo.com/430632751/467b9faa94</a:t>
            </a:r>
            <a:endParaRPr lang="en-GB" dirty="0" smtClean="0"/>
          </a:p>
          <a:p>
            <a:endParaRPr lang="en-GB" dirty="0"/>
          </a:p>
        </p:txBody>
      </p:sp>
      <p:pic>
        <p:nvPicPr>
          <p:cNvPr id="7" name="Picture 6"/>
          <p:cNvPicPr>
            <a:picLocks noChangeAspect="1"/>
          </p:cNvPicPr>
          <p:nvPr/>
        </p:nvPicPr>
        <p:blipFill>
          <a:blip r:embed="rId7"/>
          <a:stretch>
            <a:fillRect/>
          </a:stretch>
        </p:blipFill>
        <p:spPr>
          <a:xfrm>
            <a:off x="5598213" y="2290125"/>
            <a:ext cx="2647950" cy="3190875"/>
          </a:xfrm>
          <a:prstGeom prst="rect">
            <a:avLst/>
          </a:prstGeom>
        </p:spPr>
      </p:pic>
      <p:pic>
        <p:nvPicPr>
          <p:cNvPr id="2050" name="Picture 2" descr="https://attachments.office.net/owa/Judith.McEwan%40westlothian.org.uk/service.svc/s/GetAttachmentThumbnail?id=AAMkADk5NGVlNzc1LWUyNzUtNDRiMS1hMDQ4LWMzNWI2YTJjMzYzYQBGAAAAAABmQ3psYVLcRIJKtDFO5kuRBwAuQMdpNyJ0SaUfPgy7xws1AAAAAVz%2BAADVgZpndR2%2FRIvzZes9xvaeAAaAUfJNAAABEgAQAJeOJ5bpYx5Fku7VStx4AJ8%3D&amp;thumbnailType=2&amp;owa=outlook.office.com&amp;scriptVer=2020060802.13&amp;X-OWA-CANARY=2rv0Ggd_2Eq8mNfoHCJP0JCXinYzFNgYaJFp-Bwm2dFLLG_18v3nu0z6utWY-_lbJKbUr0lrNYU.&amp;token=eyJhbGciOiJSUzI1NiIsImtpZCI6IjU2MzU4ODUyMzRCOTI1MkRERTAwNTc2NkQ5RDlGMjc2NTY1RjYzRTIiLCJ4NXQiOiJWaldJVWpTNUpTM2VBRmRtMmRueWRsWmZZLUkiLCJ0eXAiOiJKV1QifQ.eyJvcmlnaW4iOiJodHRwczovL291dGxvb2sub2ZmaWNlLmNvbSIsInVjIjoiYWQwNzMxYjI4ZDI5NDdlOGJmNzcwNTlmZDNmNTNlMzEiLCJ2ZXIiOiJFeGNoYW5nZS5DYWxsYmFjay5WMSIsImFwcGN0eHNlbmRlciI6Ik93YURvd25sb2FkQGNjZDMyY2EzLTE2Y2UtNDI4Zi05NTQxLTM3MmQ2YjA1MTkyOSIsImlzc3JpbmciOiJXVyIsImFwcGN0eCI6IntcIm1zZXhjaHByb3RcIjpcIm93YVwiLFwicHJpbWFyeXNpZFwiOlwiUy0xLTUtMjEtMjgxNDA1MzYwNi0xODc1OTc4NDkzLTQ2MDE5MC0xMDk0OTQ1OFwiLFwicHVpZFwiOlwiMTE1Mzc2NTkzMTc1ODExMTIwNFwiLFwib2lkXCI6XCI0YmQ2MTVmMS1lYzU0LTRmZjQtOTlhMy05MDc0ZGZkZGY3ZGZcIixcInNjb3BlXCI6XCJPd2FEb3dubG9hZFwifSIsIm5iZiI6MTU5MjU1ODkyMiwiZXhwIjoxNTkyNTU5NTIyLCJpc3MiOiIwMDAwMDAwMi0wMDAwLTBmZjEtY2UwMC0wMDAwMDAwMDAwMDBAY2NkMzJjYTMtMTZjZS00MjhmLTk1NDEtMzcyZDZiMDUxOTI5IiwiYXVkIjoiMDAwMDAwMDItMDAwMC0wZmYxLWNlMDAtMDAwMDAwMDAwMDAwL2F0dGFjaG1lbnRzLm9mZmljZS5uZXRAY2NkMzJjYTMtMTZjZS00MjhmLTk1NDEtMzcyZDZiMDUxOTI5IiwiaGFwcCI6Im93YSJ9.nuvL-9b3yAp816cPE0u2XaP7MHoficitnQmAg81FHlJfRFsbcXiWrPdhLiN8yEz4yhbzAR3IQu8CCbRu5-hfeyb55t0EYPci1PjXNhcLP_YAqWDgNas8N3UBb5tdgUo8X6yC6UfHkHJRi2Shr_W4lb0Qd-1Yah3av9mSNkjNdNLqNV8XXYChv3EE2fbECd2DpKDdXuSjkLyEG3kvl2UhkumDDsK_xEPzTGEf1RX9dfTrMJWNA6-N2sLeGx_2VNEfvo1LZ0BBvZsgCXxuDidrQ3dBh-gMuRh4uCT_4g8NdY9VKe6YcwZHEkuk78nz3lMs0WMQPDx-XjxVQhKZAWynKA&amp;animation=true"/>
          <p:cNvPicPr>
            <a:picLocks noChangeAspect="1" noChangeArrowheads="1"/>
          </p:cNvPicPr>
          <p:nvPr/>
        </p:nvPicPr>
        <p:blipFill rotWithShape="1">
          <a:blip r:embed="rId8">
            <a:extLst>
              <a:ext uri="{28A0092B-C50C-407E-A947-70E740481C1C}">
                <a14:useLocalDpi xmlns:a14="http://schemas.microsoft.com/office/drawing/2010/main" val="0"/>
              </a:ext>
            </a:extLst>
          </a:blip>
          <a:srcRect b="39535"/>
          <a:stretch/>
        </p:blipFill>
        <p:spPr bwMode="auto">
          <a:xfrm>
            <a:off x="257542" y="2726387"/>
            <a:ext cx="5112211" cy="231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82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2262329" y="328103"/>
            <a:ext cx="5130565" cy="1200329"/>
          </a:xfrm>
          <a:prstGeom prst="rect">
            <a:avLst/>
          </a:prstGeom>
          <a:noFill/>
        </p:spPr>
        <p:txBody>
          <a:bodyPr wrap="square" lIns="91440" tIns="45720" rIns="91440" bIns="45720">
            <a:spAutoFit/>
          </a:bodyPr>
          <a:lstStyle/>
          <a:p>
            <a:pPr algn="ctr"/>
            <a:r>
              <a:rPr 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Some photos of changes inside the school</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052" name="Picture 4" descr="June Clipart Free Images Download (With images) | Clip art, Fre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5661248"/>
            <a:ext cx="2938777" cy="1017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Judith.McEwan%40westlothian.org.uk/service.svc/s/GetAttachmentThumbnail?id=AAMkADk5NGVlNzc1LWUyNzUtNDRiMS1hMDQ4LWMzNWI2YTJjMzYzYQBGAAAAAABmQ3psYVLcRIJKtDFO5kuRBwAuQMdpNyJ0SaUfPgy7xws1AAAAAVz%2BAADVgZpndR2%2FRIvzZes9xvaeAAaAUfJQAAABEgAQANMaIzjLM7BHlWJXIX7wmEU%3D&amp;thumbnailType=2&amp;owa=outlook.office.com&amp;scriptVer=2020060802.13&amp;X-OWA-CANARY=6jp0RQRy_EKp5MuPW5cOzdCKaz0zFNgYbt6F3s_R1eyQmyEFQjvzks6g_jFJmkhkSPptOVsB84c.&amp;token=eyJhbGciOiJSUzI1NiIsImtpZCI6IjU2MzU4ODUyMzRCOTI1MkRERTAwNTc2NkQ5RDlGMjc2NTY1RjYzRTIiLCJ4NXQiOiJWaldJVWpTNUpTM2VBRmRtMmRueWRsWmZZLUkiLCJ0eXAiOiJKV1QifQ.eyJvcmlnaW4iOiJodHRwczovL291dGxvb2sub2ZmaWNlLmNvbSIsInVjIjoiYWQwNzMxYjI4ZDI5NDdlOGJmNzcwNTlmZDNmNTNlMzEiLCJ2ZXIiOiJFeGNoYW5nZS5DYWxsYmFjay5WMSIsImFwcGN0eHNlbmRlciI6Ik93YURvd25sb2FkQGNjZDMyY2EzLTE2Y2UtNDI4Zi05NTQxLTM3MmQ2YjA1MTkyOSIsImlzc3JpbmciOiJXVyIsImFwcGN0eCI6IntcIm1zZXhjaHByb3RcIjpcIm93YVwiLFwicHJpbWFyeXNpZFwiOlwiUy0xLTUtMjEtMjgxNDA1MzYwNi0xODc1OTc4NDkzLTQ2MDE5MC0xMDk0OTQ1OFwiLFwicHVpZFwiOlwiMTE1Mzc2NTkzMTc1ODExMTIwNFwiLFwib2lkXCI6XCI0YmQ2MTVmMS1lYzU0LTRmZjQtOTlhMy05MDc0ZGZkZGY3ZGZcIixcInNjb3BlXCI6XCJPd2FEb3dubG9hZFwifSIsIm5iZiI6MTU5MjU1ODkyMiwiZXhwIjoxNTkyNTU5NTIyLCJpc3MiOiIwMDAwMDAwMi0wMDAwLTBmZjEtY2UwMC0wMDAwMDAwMDAwMDBAY2NkMzJjYTMtMTZjZS00MjhmLTk1NDEtMzcyZDZiMDUxOTI5IiwiYXVkIjoiMDAwMDAwMDItMDAwMC0wZmYxLWNlMDAtMDAwMDAwMDAwMDAwL2F0dGFjaG1lbnRzLm9mZmljZS5uZXRAY2NkMzJjYTMtMTZjZS00MjhmLTk1NDEtMzcyZDZiMDUxOTI5IiwiaGFwcCI6Im93YSJ9.nuvL-9b3yAp816cPE0u2XaP7MHoficitnQmAg81FHlJfRFsbcXiWrPdhLiN8yEz4yhbzAR3IQu8CCbRu5-hfeyb55t0EYPci1PjXNhcLP_YAqWDgNas8N3UBb5tdgUo8X6yC6UfHkHJRi2Shr_W4lb0Qd-1Yah3av9mSNkjNdNLqNV8XXYChv3EE2fbECd2DpKDdXuSjkLyEG3kvl2UhkumDDsK_xEPzTGEf1RX9dfTrMJWNA6-N2sLeGx_2VNEfvo1LZ0BBvZsgCXxuDidrQ3dBh-gMuRh4uCT_4g8NdY9VKe6YcwZHEkuk78nz3lMs0WMQPDx-XjxVQhKZAWynKA&amp;animation=tr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328876">
            <a:off x="5868895" y="3555743"/>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Judith.McEwan%40westlothian.org.uk/service.svc/s/GetAttachmentThumbnail?id=AAMkADk5NGVlNzc1LWUyNzUtNDRiMS1hMDQ4LWMzNWI2YTJjMzYzYQBGAAAAAABmQ3psYVLcRIJKtDFO5kuRBwAuQMdpNyJ0SaUfPgy7xws1AAAAAVz%2BAADVgZpndR2%2FRIvzZes9xvaeAAaAUfJPAAABEgAQAIPl%2BiRuOiVKkQ5L568h%2Bqk%3D&amp;thumbnailType=2&amp;owa=outlook.office.com&amp;scriptVer=2020060802.13&amp;X-OWA-CANARY=1hktlalj_UOpmKmevIQoMFABvVMzFNgYcb--QMqn5N085jQsy_uruZ75gtshe0eWYH05_SwXsF8.&amp;token=eyJhbGciOiJSUzI1NiIsImtpZCI6IjU2MzU4ODUyMzRCOTI1MkRERTAwNTc2NkQ5RDlGMjc2NTY1RjYzRTIiLCJ4NXQiOiJWaldJVWpTNUpTM2VBRmRtMmRueWRsWmZZLUkiLCJ0eXAiOiJKV1QifQ.eyJvcmlnaW4iOiJodHRwczovL291dGxvb2sub2ZmaWNlLmNvbSIsInVjIjoiYWQwNzMxYjI4ZDI5NDdlOGJmNzcwNTlmZDNmNTNlMzEiLCJ2ZXIiOiJFeGNoYW5nZS5DYWxsYmFjay5WMSIsImFwcGN0eHNlbmRlciI6Ik93YURvd25sb2FkQGNjZDMyY2EzLTE2Y2UtNDI4Zi05NTQxLTM3MmQ2YjA1MTkyOSIsImlzc3JpbmciOiJXVyIsImFwcGN0eCI6IntcIm1zZXhjaHByb3RcIjpcIm93YVwiLFwicHJpbWFyeXNpZFwiOlwiUy0xLTUtMjEtMjgxNDA1MzYwNi0xODc1OTc4NDkzLTQ2MDE5MC0xMDk0OTQ1OFwiLFwicHVpZFwiOlwiMTE1Mzc2NTkzMTc1ODExMTIwNFwiLFwib2lkXCI6XCI0YmQ2MTVmMS1lYzU0LTRmZjQtOTlhMy05MDc0ZGZkZGY3ZGZcIixcInNjb3BlXCI6XCJPd2FEb3dubG9hZFwifSIsIm5iZiI6MTU5MjU1ODkyMiwiZXhwIjoxNTkyNTU5NTIyLCJpc3MiOiIwMDAwMDAwMi0wMDAwLTBmZjEtY2UwMC0wMDAwMDAwMDAwMDBAY2NkMzJjYTMtMTZjZS00MjhmLTk1NDEtMzcyZDZiMDUxOTI5IiwiYXVkIjoiMDAwMDAwMDItMDAwMC0wZmYxLWNlMDAtMDAwMDAwMDAwMDAwL2F0dGFjaG1lbnRzLm9mZmljZS5uZXRAY2NkMzJjYTMtMTZjZS00MjhmLTk1NDEtMzcyZDZiMDUxOTI5IiwiaGFwcCI6Im93YSJ9.nuvL-9b3yAp816cPE0u2XaP7MHoficitnQmAg81FHlJfRFsbcXiWrPdhLiN8yEz4yhbzAR3IQu8CCbRu5-hfeyb55t0EYPci1PjXNhcLP_YAqWDgNas8N3UBb5tdgUo8X6yC6UfHkHJRi2Shr_W4lb0Qd-1Yah3av9mSNkjNdNLqNV8XXYChv3EE2fbECd2DpKDdXuSjkLyEG3kvl2UhkumDDsK_xEPzTGEf1RX9dfTrMJWNA6-N2sLeGx_2VNEfvo1LZ0BBvZsgCXxuDidrQ3dBh-gMuRh4uCT_4g8NdY9VKe6YcwZHEkuk78nz3lMs0WMQPDx-XjxVQhKZAWynKA&amp;animation=tr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118344">
            <a:off x="4190941" y="2191189"/>
            <a:ext cx="1956677" cy="14675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Judith.McEwan%40westlothian.org.uk/service.svc/s/GetAttachmentThumbnail?id=AAMkADk5NGVlNzc1LWUyNzUtNDRiMS1hMDQ4LWMzNWI2YTJjMzYzYQBGAAAAAABmQ3psYVLcRIJKtDFO5kuRBwAuQMdpNyJ0SaUfPgy7xws1AAAAAVz%2BAADVgZpndR2%2FRIvzZes9xvaeAAaAUfJOAAABEgAQAGrVMPKYhI9Mo8EYZz6iIWA%3D&amp;thumbnailType=2&amp;owa=outlook.office.com&amp;scriptVer=2020060802.13&amp;X-OWA-CANARY=C1CF3SSGKEySwOUP-vDNXADT81UzFNgYwCuSAMpis_s8KGvb5wMlDOoz58DQbwUVvedV_42ZMpQ.&amp;token=eyJhbGciOiJSUzI1NiIsImtpZCI6IjU2MzU4ODUyMzRCOTI1MkRERTAwNTc2NkQ5RDlGMjc2NTY1RjYzRTIiLCJ4NXQiOiJWaldJVWpTNUpTM2VBRmRtMmRueWRsWmZZLUkiLCJ0eXAiOiJKV1QifQ.eyJvcmlnaW4iOiJodHRwczovL291dGxvb2sub2ZmaWNlLmNvbSIsInVjIjoiYWQwNzMxYjI4ZDI5NDdlOGJmNzcwNTlmZDNmNTNlMzEiLCJ2ZXIiOiJFeGNoYW5nZS5DYWxsYmFjay5WMSIsImFwcGN0eHNlbmRlciI6Ik93YURvd25sb2FkQGNjZDMyY2EzLTE2Y2UtNDI4Zi05NTQxLTM3MmQ2YjA1MTkyOSIsImlzc3JpbmciOiJXVyIsImFwcGN0eCI6IntcIm1zZXhjaHByb3RcIjpcIm93YVwiLFwicHJpbWFyeXNpZFwiOlwiUy0xLTUtMjEtMjgxNDA1MzYwNi0xODc1OTc4NDkzLTQ2MDE5MC0xMDk0OTQ1OFwiLFwicHVpZFwiOlwiMTE1Mzc2NTkzMTc1ODExMTIwNFwiLFwib2lkXCI6XCI0YmQ2MTVmMS1lYzU0LTRmZjQtOTlhMy05MDc0ZGZkZGY3ZGZcIixcInNjb3BlXCI6XCJPd2FEb3dubG9hZFwifSIsIm5iZiI6MTU5MjU1ODkyMiwiZXhwIjoxNTkyNTU5NTIyLCJpc3MiOiIwMDAwMDAwMi0wMDAwLTBmZjEtY2UwMC0wMDAwMDAwMDAwMDBAY2NkMzJjYTMtMTZjZS00MjhmLTk1NDEtMzcyZDZiMDUxOTI5IiwiYXVkIjoiMDAwMDAwMDItMDAwMC0wZmYxLWNlMDAtMDAwMDAwMDAwMDAwL2F0dGFjaG1lbnRzLm9mZmljZS5uZXRAY2NkMzJjYTMtMTZjZS00MjhmLTk1NDEtMzcyZDZiMDUxOTI5IiwiaGFwcCI6Im93YSJ9.nuvL-9b3yAp816cPE0u2XaP7MHoficitnQmAg81FHlJfRFsbcXiWrPdhLiN8yEz4yhbzAR3IQu8CCbRu5-hfeyb55t0EYPci1PjXNhcLP_YAqWDgNas8N3UBb5tdgUo8X6yC6UfHkHJRi2Shr_W4lb0Qd-1Yah3av9mSNkjNdNLqNV8XXYChv3EE2fbECd2DpKDdXuSjkLyEG3kvl2UhkumDDsK_xEPzTGEf1RX9dfTrMJWNA6-N2sLeGx_2VNEfvo1LZ0BBvZsgCXxuDidrQ3dBh-gMuRh4uCT_4g8NdY9VKe6YcwZHEkuk78nz3lMs0WMQPDx-XjxVQhKZAWynKA&amp;animation=tr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937116">
            <a:off x="3009915" y="3470365"/>
            <a:ext cx="1936342" cy="14522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attachments.office.net/owa/Judith.McEwan%40westlothian.org.uk/service.svc/s/GetAttachmentThumbnail?id=AAMkADk5NGVlNzc1LWUyNzUtNDRiMS1hMDQ4LWMzNWI2YTJjMzYzYQBGAAAAAABmQ3psYVLcRIJKtDFO5kuRBwAuQMdpNyJ0SaUfPgy7xws1AAAAAVz%2BAADVgZpndR2%2FRIvzZes9xvaeAAaAUfJRAAABEgAQAMhh8JFxdOtPn1X5ntjRO84%3D&amp;thumbnailType=2&amp;owa=outlook.office.com&amp;scriptVer=2020060802.13&amp;X-OWA-CANARY=PWT8mhdSR0qrzmBh4I54XTCxwDczFNgY8ARB6n7b2amIsIwOfvFyTqgFY5V-OjGO3kV48ySzTfE.&amp;token=eyJhbGciOiJSUzI1NiIsImtpZCI6IjU2MzU4ODUyMzRCOTI1MkRERTAwNTc2NkQ5RDlGMjc2NTY1RjYzRTIiLCJ4NXQiOiJWaldJVWpTNUpTM2VBRmRtMmRueWRsWmZZLUkiLCJ0eXAiOiJKV1QifQ.eyJvcmlnaW4iOiJodHRwczovL291dGxvb2sub2ZmaWNlLmNvbSIsInVjIjoiYWQwNzMxYjI4ZDI5NDdlOGJmNzcwNTlmZDNmNTNlMzEiLCJ2ZXIiOiJFeGNoYW5nZS5DYWxsYmFjay5WMSIsImFwcGN0eHNlbmRlciI6Ik93YURvd25sb2FkQGNjZDMyY2EzLTE2Y2UtNDI4Zi05NTQxLTM3MmQ2YjA1MTkyOSIsImlzc3JpbmciOiJXVyIsImFwcGN0eCI6IntcIm1zZXhjaHByb3RcIjpcIm93YVwiLFwicHJpbWFyeXNpZFwiOlwiUy0xLTUtMjEtMjgxNDA1MzYwNi0xODc1OTc4NDkzLTQ2MDE5MC0xMDk0OTQ1OFwiLFwicHVpZFwiOlwiMTE1Mzc2NTkzMTc1ODExMTIwNFwiLFwib2lkXCI6XCI0YmQ2MTVmMS1lYzU0LTRmZjQtOTlhMy05MDc0ZGZkZGY3ZGZcIixcInNjb3BlXCI6XCJPd2FEb3dubG9hZFwifSIsIm5iZiI6MTU5MjU1ODkyMiwiZXhwIjoxNTkyNTU5NTIyLCJpc3MiOiIwMDAwMDAwMi0wMDAwLTBmZjEtY2UwMC0wMDAwMDAwMDAwMDBAY2NkMzJjYTMtMTZjZS00MjhmLTk1NDEtMzcyZDZiMDUxOTI5IiwiYXVkIjoiMDAwMDAwMDItMDAwMC0wZmYxLWNlMDAtMDAwMDAwMDAwMDAwL2F0dGFjaG1lbnRzLm9mZmljZS5uZXRAY2NkMzJjYTMtMTZjZS00MjhmLTk1NDEtMzcyZDZiMDUxOTI5IiwiaGFwcCI6Im93YSJ9.nuvL-9b3yAp816cPE0u2XaP7MHoficitnQmAg81FHlJfRFsbcXiWrPdhLiN8yEz4yhbzAR3IQu8CCbRu5-hfeyb55t0EYPci1PjXNhcLP_YAqWDgNas8N3UBb5tdgUo8X6yC6UfHkHJRi2Shr_W4lb0Qd-1Yah3av9mSNkjNdNLqNV8XXYChv3EE2fbECd2DpKDdXuSjkLyEG3kvl2UhkumDDsK_xEPzTGEf1RX9dfTrMJWNA6-N2sLeGx_2VNEfvo1LZ0BBvZsgCXxuDidrQ3dBh-gMuRh4uCT_4g8NdY9VKe6YcwZHEkuk78nz3lMs0WMQPDx-XjxVQhKZAWynKA&amp;animation=tr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906131">
            <a:off x="-14417" y="2057373"/>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39952" y="5214640"/>
            <a:ext cx="1643360" cy="1643360"/>
          </a:xfrm>
          <a:prstGeom prst="rect">
            <a:avLst/>
          </a:prstGeom>
        </p:spPr>
      </p:pic>
    </p:spTree>
    <p:extLst>
      <p:ext uri="{BB962C8B-B14F-4D97-AF65-F5344CB8AC3E}">
        <p14:creationId xmlns:p14="http://schemas.microsoft.com/office/powerpoint/2010/main" val="3734020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324544" y="4653136"/>
            <a:ext cx="9762565" cy="2031325"/>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1541 + 960 (Sports Day)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r>
              <a:rPr lang="en-US" sz="7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2501</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16" name="Picture 15"/>
          <p:cNvPicPr/>
          <p:nvPr/>
        </p:nvPicPr>
        <p:blipFill rotWithShape="1">
          <a:blip r:embed="rId7" cstate="print">
            <a:extLst>
              <a:ext uri="{28A0092B-C50C-407E-A947-70E740481C1C}">
                <a14:useLocalDpi xmlns:a14="http://schemas.microsoft.com/office/drawing/2010/main" val="0"/>
              </a:ext>
            </a:extLst>
          </a:blip>
          <a:srcRect t="17798" b="14613"/>
          <a:stretch/>
        </p:blipFill>
        <p:spPr bwMode="auto">
          <a:xfrm>
            <a:off x="3563888" y="1556792"/>
            <a:ext cx="2358136" cy="2304256"/>
          </a:xfrm>
          <a:prstGeom prst="rect">
            <a:avLst/>
          </a:prstGeom>
          <a:noFill/>
          <a:ln>
            <a:noFill/>
          </a:ln>
          <a:effectLst/>
          <a:extLst/>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8958" t="19504" r="22084" b="18295"/>
          <a:stretch/>
        </p:blipFill>
        <p:spPr>
          <a:xfrm rot="4711573">
            <a:off x="358885" y="1928003"/>
            <a:ext cx="2541577" cy="2002728"/>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24167" t="26755" r="4792" b="24990"/>
          <a:stretch/>
        </p:blipFill>
        <p:spPr>
          <a:xfrm rot="6300356">
            <a:off x="6104475" y="1841544"/>
            <a:ext cx="2761747" cy="1665092"/>
          </a:xfrm>
          <a:prstGeom prst="rect">
            <a:avLst/>
          </a:prstGeom>
        </p:spPr>
      </p:pic>
      <p:sp>
        <p:nvSpPr>
          <p:cNvPr id="19" name="Rectangle 18"/>
          <p:cNvSpPr/>
          <p:nvPr/>
        </p:nvSpPr>
        <p:spPr>
          <a:xfrm>
            <a:off x="2095137" y="485056"/>
            <a:ext cx="5130565" cy="923330"/>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House Points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14486" y="3714597"/>
            <a:ext cx="851272" cy="851272"/>
          </a:xfrm>
          <a:prstGeom prst="rect">
            <a:avLst/>
          </a:prstGeom>
        </p:spPr>
      </p:pic>
    </p:spTree>
    <p:extLst>
      <p:ext uri="{BB962C8B-B14F-4D97-AF65-F5344CB8AC3E}">
        <p14:creationId xmlns:p14="http://schemas.microsoft.com/office/powerpoint/2010/main" val="4155655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252536" y="4854059"/>
            <a:ext cx="9762565" cy="2031325"/>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1731 + 900 (Sports Day)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r>
              <a:rPr lang="en-US" sz="7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2631</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sp>
        <p:nvSpPr>
          <p:cNvPr id="19" name="Rectangle 18"/>
          <p:cNvSpPr/>
          <p:nvPr/>
        </p:nvSpPr>
        <p:spPr>
          <a:xfrm>
            <a:off x="2095137" y="485056"/>
            <a:ext cx="5130565" cy="923330"/>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House Points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9" name="Picture 8"/>
          <p:cNvPicPr/>
          <p:nvPr/>
        </p:nvPicPr>
        <p:blipFill rotWithShape="1">
          <a:blip r:embed="rId7" cstate="print">
            <a:extLst>
              <a:ext uri="{28A0092B-C50C-407E-A947-70E740481C1C}">
                <a14:useLocalDpi xmlns:a14="http://schemas.microsoft.com/office/drawing/2010/main" val="0"/>
              </a:ext>
            </a:extLst>
          </a:blip>
          <a:srcRect b="27004"/>
          <a:stretch/>
        </p:blipFill>
        <p:spPr bwMode="auto">
          <a:xfrm>
            <a:off x="3324888" y="1496785"/>
            <a:ext cx="2537692" cy="2611997"/>
          </a:xfrm>
          <a:prstGeom prst="rect">
            <a:avLst/>
          </a:prstGeom>
          <a:noFill/>
          <a:ln>
            <a:noFill/>
          </a:ln>
          <a:effectLst/>
          <a:ex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2501" t="29267" r="23541" b="14669"/>
          <a:stretch/>
        </p:blipFill>
        <p:spPr>
          <a:xfrm rot="4575199">
            <a:off x="701365" y="1989616"/>
            <a:ext cx="2559024" cy="1985963"/>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33959" t="35124" r="20000" b="21085"/>
          <a:stretch/>
        </p:blipFill>
        <p:spPr>
          <a:xfrm rot="6298589">
            <a:off x="6110717" y="2063067"/>
            <a:ext cx="2850470" cy="224313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03301" y="3864883"/>
            <a:ext cx="1193075" cy="1193075"/>
          </a:xfrm>
          <a:prstGeom prst="rect">
            <a:avLst/>
          </a:prstGeom>
        </p:spPr>
      </p:pic>
    </p:spTree>
    <p:extLst>
      <p:ext uri="{BB962C8B-B14F-4D97-AF65-F5344CB8AC3E}">
        <p14:creationId xmlns:p14="http://schemas.microsoft.com/office/powerpoint/2010/main" val="1363519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252536" y="4854059"/>
            <a:ext cx="9762565" cy="2031325"/>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1593 + 840 (Sports Day)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r>
              <a:rPr lang="en-US" sz="7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2433</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sp>
        <p:nvSpPr>
          <p:cNvPr id="19" name="Rectangle 18"/>
          <p:cNvSpPr/>
          <p:nvPr/>
        </p:nvSpPr>
        <p:spPr>
          <a:xfrm>
            <a:off x="2095137" y="485056"/>
            <a:ext cx="5130565" cy="923330"/>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House Points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2708" t="15600" b="20247"/>
          <a:stretch/>
        </p:blipFill>
        <p:spPr>
          <a:xfrm rot="4205998">
            <a:off x="971968" y="2283279"/>
            <a:ext cx="2246336" cy="1599560"/>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0208" t="18946" r="18958" b="18017"/>
          <a:stretch/>
        </p:blipFill>
        <p:spPr>
          <a:xfrm rot="6602398">
            <a:off x="6352256" y="2261704"/>
            <a:ext cx="2246894" cy="1739036"/>
          </a:xfrm>
          <a:prstGeom prst="rect">
            <a:avLst/>
          </a:prstGeom>
        </p:spPr>
      </p:pic>
      <p:pic>
        <p:nvPicPr>
          <p:cNvPr id="15" name="Picture 14"/>
          <p:cNvPicPr/>
          <p:nvPr/>
        </p:nvPicPr>
        <p:blipFill rotWithShape="1">
          <a:blip r:embed="rId9" cstate="print">
            <a:extLst>
              <a:ext uri="{28A0092B-C50C-407E-A947-70E740481C1C}">
                <a14:useLocalDpi xmlns:a14="http://schemas.microsoft.com/office/drawing/2010/main" val="0"/>
              </a:ext>
            </a:extLst>
          </a:blip>
          <a:srcRect t="10511" b="16776"/>
          <a:stretch/>
        </p:blipFill>
        <p:spPr bwMode="auto">
          <a:xfrm>
            <a:off x="3512017" y="1649592"/>
            <a:ext cx="2544270" cy="2628993"/>
          </a:xfrm>
          <a:prstGeom prst="rect">
            <a:avLst/>
          </a:prstGeom>
          <a:noFill/>
          <a:ln>
            <a:noFill/>
          </a:ln>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14373" y="3913746"/>
            <a:ext cx="995288" cy="995288"/>
          </a:xfrm>
          <a:prstGeom prst="rect">
            <a:avLst/>
          </a:prstGeom>
        </p:spPr>
      </p:pic>
    </p:spTree>
    <p:extLst>
      <p:ext uri="{BB962C8B-B14F-4D97-AF65-F5344CB8AC3E}">
        <p14:creationId xmlns:p14="http://schemas.microsoft.com/office/powerpoint/2010/main" val="347248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4" name="Rectangle 13"/>
          <p:cNvSpPr/>
          <p:nvPr/>
        </p:nvSpPr>
        <p:spPr>
          <a:xfrm>
            <a:off x="-252536" y="4854059"/>
            <a:ext cx="9762565" cy="2031325"/>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1835 + 730 (Sports Day) </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r>
              <a:rPr lang="en-US" sz="72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2565</a:t>
            </a: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sp>
        <p:nvSpPr>
          <p:cNvPr id="19" name="Rectangle 18"/>
          <p:cNvSpPr/>
          <p:nvPr/>
        </p:nvSpPr>
        <p:spPr>
          <a:xfrm>
            <a:off x="2095137" y="485056"/>
            <a:ext cx="5130565" cy="923330"/>
          </a:xfrm>
          <a:prstGeom prst="rect">
            <a:avLst/>
          </a:prstGeom>
          <a:noFill/>
        </p:spPr>
        <p:txBody>
          <a:bodyPr wrap="squar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House Points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1876" t="24246" r="20624" b="22758"/>
          <a:stretch/>
        </p:blipFill>
        <p:spPr>
          <a:xfrm rot="4341955">
            <a:off x="654683" y="2242477"/>
            <a:ext cx="2520374" cy="173504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3333" t="28429" r="10000" b="13553"/>
          <a:stretch/>
        </p:blipFill>
        <p:spPr>
          <a:xfrm rot="6393173">
            <a:off x="6312013" y="2244278"/>
            <a:ext cx="2800348" cy="1820226"/>
          </a:xfrm>
          <a:prstGeom prst="rect">
            <a:avLst/>
          </a:prstGeom>
        </p:spPr>
      </p:pic>
      <p:pic>
        <p:nvPicPr>
          <p:cNvPr id="11" name="Picture 10"/>
          <p:cNvPicPr/>
          <p:nvPr/>
        </p:nvPicPr>
        <p:blipFill rotWithShape="1">
          <a:blip r:embed="rId9" cstate="print">
            <a:extLst>
              <a:ext uri="{28A0092B-C50C-407E-A947-70E740481C1C}">
                <a14:useLocalDpi xmlns:a14="http://schemas.microsoft.com/office/drawing/2010/main" val="0"/>
              </a:ext>
            </a:extLst>
          </a:blip>
          <a:srcRect t="19150" b="19344"/>
          <a:stretch/>
        </p:blipFill>
        <p:spPr bwMode="auto">
          <a:xfrm>
            <a:off x="3123384" y="1538667"/>
            <a:ext cx="3317497" cy="2769879"/>
          </a:xfrm>
          <a:prstGeom prst="rect">
            <a:avLst/>
          </a:prstGeom>
          <a:noFill/>
          <a:ln>
            <a:noFill/>
          </a:ln>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93748" y="3809657"/>
            <a:ext cx="995288" cy="995288"/>
          </a:xfrm>
          <a:prstGeom prst="rect">
            <a:avLst/>
          </a:prstGeom>
        </p:spPr>
      </p:pic>
    </p:spTree>
    <p:extLst>
      <p:ext uri="{BB962C8B-B14F-4D97-AF65-F5344CB8AC3E}">
        <p14:creationId xmlns:p14="http://schemas.microsoft.com/office/powerpoint/2010/main" val="1993868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13871</TotalTime>
  <Words>1261</Words>
  <Application>Microsoft Office PowerPoint</Application>
  <PresentationFormat>On-screen Show (4:3)</PresentationFormat>
  <Paragraphs>112</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Comic Sans MS</vt:lpstr>
      <vt:lpstr>Lucida Handwriting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Judith Mcewan</dc:creator>
  <cp:lastModifiedBy>Mrs McEwan</cp:lastModifiedBy>
  <cp:revision>229</cp:revision>
  <cp:lastPrinted>2016-11-16T18:01:40Z</cp:lastPrinted>
  <dcterms:created xsi:type="dcterms:W3CDTF">2016-11-07T14:45:22Z</dcterms:created>
  <dcterms:modified xsi:type="dcterms:W3CDTF">2020-06-19T12:39:33Z</dcterms:modified>
</cp:coreProperties>
</file>