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93" r:id="rId2"/>
    <p:sldId id="304" r:id="rId3"/>
    <p:sldId id="311" r:id="rId4"/>
    <p:sldId id="305" r:id="rId5"/>
    <p:sldId id="295" r:id="rId6"/>
    <p:sldId id="313" r:id="rId7"/>
    <p:sldId id="315" r:id="rId8"/>
    <p:sldId id="316" r:id="rId9"/>
    <p:sldId id="314" r:id="rId10"/>
    <p:sldId id="317" r:id="rId11"/>
    <p:sldId id="318" r:id="rId12"/>
    <p:sldId id="319" r:id="rId13"/>
    <p:sldId id="320" r:id="rId14"/>
    <p:sldId id="285" r:id="rId15"/>
    <p:sldId id="29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95504-938B-43BA-A7A2-5E5CB1325815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6239E-406D-46E6-A1D0-C3B7735924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600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4524FD3-DA4C-4A0E-81F8-6ECB430FA298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RL_5PvOMRdw" TargetMode="Externa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https://www.bbc.co.uk/cbeebies/watch/presenters-daysoftheweekfriday" TargetMode="Externa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bbc.co.uk/iplayer/episode/m000k4y0/otis-boogie-beebies-series-1-14-monster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www.youtube.com/watch?v=ADnAGBWlzqE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microsoft.com/office/2007/relationships/media" Target="../media/media8.wav"/><Relationship Id="rId18" Type="http://schemas.openxmlformats.org/officeDocument/2006/relationships/audio" Target="../media/media10.wav"/><Relationship Id="rId26" Type="http://schemas.openxmlformats.org/officeDocument/2006/relationships/audio" Target="../media/media14.wav"/><Relationship Id="rId39" Type="http://schemas.microsoft.com/office/2007/relationships/media" Target="../media/media21.wav"/><Relationship Id="rId3" Type="http://schemas.microsoft.com/office/2007/relationships/media" Target="../media/media3.wav"/><Relationship Id="rId21" Type="http://schemas.microsoft.com/office/2007/relationships/media" Target="../media/media12.wav"/><Relationship Id="rId34" Type="http://schemas.openxmlformats.org/officeDocument/2006/relationships/audio" Target="../media/media18.wav"/><Relationship Id="rId42" Type="http://schemas.openxmlformats.org/officeDocument/2006/relationships/image" Target="../media/image5.png"/><Relationship Id="rId47" Type="http://schemas.openxmlformats.org/officeDocument/2006/relationships/image" Target="../media/image10.png"/><Relationship Id="rId7" Type="http://schemas.microsoft.com/office/2007/relationships/media" Target="../media/media5.wav"/><Relationship Id="rId12" Type="http://schemas.openxmlformats.org/officeDocument/2006/relationships/audio" Target="../media/media7.wav"/><Relationship Id="rId17" Type="http://schemas.microsoft.com/office/2007/relationships/media" Target="../media/media10.wav"/><Relationship Id="rId25" Type="http://schemas.microsoft.com/office/2007/relationships/media" Target="../media/media14.wav"/><Relationship Id="rId33" Type="http://schemas.microsoft.com/office/2007/relationships/media" Target="../media/media18.wav"/><Relationship Id="rId38" Type="http://schemas.openxmlformats.org/officeDocument/2006/relationships/audio" Target="../media/media20.wav"/><Relationship Id="rId46" Type="http://schemas.openxmlformats.org/officeDocument/2006/relationships/image" Target="../media/image9.jpeg"/><Relationship Id="rId2" Type="http://schemas.openxmlformats.org/officeDocument/2006/relationships/audio" Target="../media/media2.wav"/><Relationship Id="rId16" Type="http://schemas.openxmlformats.org/officeDocument/2006/relationships/audio" Target="../media/media9.wav"/><Relationship Id="rId20" Type="http://schemas.openxmlformats.org/officeDocument/2006/relationships/audio" Target="../media/media11.wav"/><Relationship Id="rId29" Type="http://schemas.microsoft.com/office/2007/relationships/media" Target="../media/media16.wav"/><Relationship Id="rId41" Type="http://schemas.openxmlformats.org/officeDocument/2006/relationships/slideLayout" Target="../slideLayouts/slideLayout2.xml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microsoft.com/office/2007/relationships/media" Target="../media/media7.wav"/><Relationship Id="rId24" Type="http://schemas.openxmlformats.org/officeDocument/2006/relationships/audio" Target="../media/media13.wav"/><Relationship Id="rId32" Type="http://schemas.openxmlformats.org/officeDocument/2006/relationships/audio" Target="../media/media17.wav"/><Relationship Id="rId37" Type="http://schemas.microsoft.com/office/2007/relationships/media" Target="../media/media20.wav"/><Relationship Id="rId40" Type="http://schemas.openxmlformats.org/officeDocument/2006/relationships/audio" Target="../media/media21.wav"/><Relationship Id="rId45" Type="http://schemas.microsoft.com/office/2007/relationships/hdphoto" Target="../media/hdphoto3.wdp"/><Relationship Id="rId5" Type="http://schemas.microsoft.com/office/2007/relationships/media" Target="../media/media4.wav"/><Relationship Id="rId15" Type="http://schemas.microsoft.com/office/2007/relationships/media" Target="../media/media9.wav"/><Relationship Id="rId23" Type="http://schemas.microsoft.com/office/2007/relationships/media" Target="../media/media13.wav"/><Relationship Id="rId28" Type="http://schemas.openxmlformats.org/officeDocument/2006/relationships/audio" Target="../media/media15.wav"/><Relationship Id="rId36" Type="http://schemas.openxmlformats.org/officeDocument/2006/relationships/audio" Target="../media/media19.wav"/><Relationship Id="rId10" Type="http://schemas.openxmlformats.org/officeDocument/2006/relationships/audio" Target="../media/media6.wav"/><Relationship Id="rId19" Type="http://schemas.microsoft.com/office/2007/relationships/media" Target="../media/media11.wav"/><Relationship Id="rId31" Type="http://schemas.microsoft.com/office/2007/relationships/media" Target="../media/media17.wav"/><Relationship Id="rId44" Type="http://schemas.openxmlformats.org/officeDocument/2006/relationships/image" Target="../media/image8.png"/><Relationship Id="rId4" Type="http://schemas.openxmlformats.org/officeDocument/2006/relationships/audio" Target="../media/media3.wav"/><Relationship Id="rId9" Type="http://schemas.microsoft.com/office/2007/relationships/media" Target="../media/media6.wav"/><Relationship Id="rId14" Type="http://schemas.openxmlformats.org/officeDocument/2006/relationships/audio" Target="../media/media8.wav"/><Relationship Id="rId22" Type="http://schemas.openxmlformats.org/officeDocument/2006/relationships/audio" Target="../media/media12.wav"/><Relationship Id="rId27" Type="http://schemas.microsoft.com/office/2007/relationships/media" Target="../media/media15.wav"/><Relationship Id="rId30" Type="http://schemas.openxmlformats.org/officeDocument/2006/relationships/audio" Target="../media/media16.wav"/><Relationship Id="rId35" Type="http://schemas.microsoft.com/office/2007/relationships/media" Target="../media/media19.wav"/><Relationship Id="rId43" Type="http://schemas.microsoft.com/office/2007/relationships/hdphoto" Target="../media/hdphoto2.wdp"/><Relationship Id="rId48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cbeebies/watch/cbeebies-fathers-day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692696"/>
            <a:ext cx="7117180" cy="792087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Friday </a:t>
            </a:r>
            <a:r>
              <a:rPr lang="en-GB" dirty="0" smtClean="0">
                <a:latin typeface="Comic Sans MS" panose="030F0702030302020204" pitchFamily="66" charset="0"/>
              </a:rPr>
              <a:t>19</a:t>
            </a:r>
            <a:r>
              <a:rPr lang="en-GB" baseline="30000" dirty="0" smtClean="0">
                <a:latin typeface="Comic Sans MS" panose="030F0702030302020204" pitchFamily="66" charset="0"/>
              </a:rPr>
              <a:t>th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of June </a:t>
            </a: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sz="3600" dirty="0" err="1" smtClean="0">
                <a:latin typeface="Comic Sans MS" panose="030F0702030302020204" pitchFamily="66" charset="0"/>
              </a:rPr>
              <a:t>Vendredi</a:t>
            </a:r>
            <a:r>
              <a:rPr lang="en-GB" sz="3600" dirty="0" smtClean="0">
                <a:latin typeface="Comic Sans MS" panose="030F0702030302020204" pitchFamily="66" charset="0"/>
              </a:rPr>
              <a:t> </a:t>
            </a:r>
            <a:r>
              <a:rPr lang="en-GB" sz="3600" dirty="0" smtClean="0">
                <a:latin typeface="Comic Sans MS" panose="030F0702030302020204" pitchFamily="66" charset="0"/>
              </a:rPr>
              <a:t>19 </a:t>
            </a:r>
            <a:r>
              <a:rPr lang="en-GB" sz="3600" dirty="0" err="1" smtClean="0">
                <a:latin typeface="Comic Sans MS" panose="030F0702030302020204" pitchFamily="66" charset="0"/>
              </a:rPr>
              <a:t>Juin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1689026"/>
            <a:ext cx="7117180" cy="4298032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Good Morning Primary 1!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Bonjour la class!  Ca </a:t>
            </a:r>
            <a:r>
              <a:rPr lang="en-GB" dirty="0" err="1" smtClean="0">
                <a:latin typeface="Comic Sans MS" panose="030F0702030302020204" pitchFamily="66" charset="0"/>
              </a:rPr>
              <a:t>Va</a:t>
            </a:r>
            <a:r>
              <a:rPr lang="en-GB" dirty="0" smtClean="0">
                <a:latin typeface="Comic Sans MS" panose="030F0702030302020204" pitchFamily="66" charset="0"/>
              </a:rPr>
              <a:t>?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sun happy fac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2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2" b="8957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663" y="3464125"/>
            <a:ext cx="4194175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67400" y="1739280"/>
            <a:ext cx="609600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95264" y="30024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767264" y="3002460"/>
            <a:ext cx="2160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Listen to the days of the week in French</a:t>
            </a:r>
            <a:endParaRPr lang="en-GB" dirty="0"/>
          </a:p>
        </p:txBody>
      </p:sp>
      <p:pic>
        <p:nvPicPr>
          <p:cNvPr id="9" name="Picture 4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77" y="1252234"/>
            <a:ext cx="1513708" cy="174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5575" y="3279459"/>
            <a:ext cx="20396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Click on the above picture to listen to the days of the week in French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073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4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99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89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96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6202515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Activity – Can you make your own Princess Mirror-Belle reflection?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0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Fun Friday Activities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49110"/>
            <a:ext cx="2016224" cy="222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13672"/>
            <a:ext cx="2088232" cy="223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450" y="2432156"/>
            <a:ext cx="2429538" cy="134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53026"/>
            <a:ext cx="1394435" cy="192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573" y="4324931"/>
            <a:ext cx="29527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64231"/>
            <a:ext cx="26860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9296" y="1813672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Article 31 – I have the right to play and relax.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60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Well Done Primary 1!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AutoShape 4" descr="Happy Easter GIF - Find &amp; Share on GIP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55575" y="5696381"/>
            <a:ext cx="85208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Primary 1 you are all amazing!  Well done for another week of super learning.  </a:t>
            </a:r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Have a fantastic weekend!</a:t>
            </a:r>
            <a:endParaRPr lang="en-GB" sz="2400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743" y="2636912"/>
            <a:ext cx="4896544" cy="275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72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latin typeface="Comic Sans MS" panose="030F0702030302020204" pitchFamily="66" charset="0"/>
              </a:rPr>
              <a:t>Oti’s</a:t>
            </a:r>
            <a:r>
              <a:rPr lang="en-GB" dirty="0" smtClean="0">
                <a:latin typeface="Comic Sans MS" panose="030F0702030302020204" pitchFamily="66" charset="0"/>
              </a:rPr>
              <a:t> Boogie </a:t>
            </a:r>
            <a:r>
              <a:rPr lang="en-GB" dirty="0" err="1" smtClean="0">
                <a:latin typeface="Comic Sans MS" panose="030F0702030302020204" pitchFamily="66" charset="0"/>
              </a:rPr>
              <a:t>Beebies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0" y="1726786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74750" y="1988840"/>
            <a:ext cx="7357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can move my body well, exploring how to manage and control it.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3386" y="6124654"/>
            <a:ext cx="8132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the above link to take you to the song.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>
            <a:hlinkClick r:id="rId4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213" y="2674938"/>
            <a:ext cx="6135511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96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8210" y="57743"/>
            <a:ext cx="8229600" cy="1252728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Story time 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524" y="5793070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GB" sz="2000" dirty="0" smtClean="0">
                <a:latin typeface="Comic Sans MS" panose="030F0702030302020204" pitchFamily="66" charset="0"/>
              </a:rPr>
              <a:t>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97" y="637985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60397" y="996022"/>
            <a:ext cx="6228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can participate actively in songs, rhymes and stories.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5374839"/>
            <a:ext cx="8558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the above link to listen to the story </a:t>
            </a:r>
            <a:r>
              <a:rPr lang="en-GB" dirty="0" smtClean="0">
                <a:latin typeface="Comic Sans MS" panose="030F0702030302020204" pitchFamily="66" charset="0"/>
              </a:rPr>
              <a:t>‘</a:t>
            </a:r>
            <a:r>
              <a:rPr lang="en-GB" dirty="0" smtClean="0">
                <a:latin typeface="Comic Sans MS" panose="030F0702030302020204" pitchFamily="66" charset="0"/>
              </a:rPr>
              <a:t>Alien Loves Underpants</a:t>
            </a:r>
            <a:r>
              <a:rPr lang="en-GB" dirty="0" smtClean="0">
                <a:latin typeface="Comic Sans MS" panose="030F0702030302020204" pitchFamily="66" charset="0"/>
              </a:rPr>
              <a:t>’.  </a:t>
            </a:r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Activity – </a:t>
            </a:r>
            <a:r>
              <a:rPr lang="en-GB" dirty="0" smtClean="0">
                <a:latin typeface="Comic Sans MS" panose="030F0702030302020204" pitchFamily="66" charset="0"/>
              </a:rPr>
              <a:t>design an amazing pair of underpants that the Aliens would love.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>
            <a:hlinkClick r:id="rId4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824" y="1380309"/>
            <a:ext cx="3312368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65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975" y="634306"/>
            <a:ext cx="7006284" cy="5760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OLI - I can use knowledge of sounds, letters and patterns to read words.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112621"/>
            <a:ext cx="7125113" cy="59598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Sounds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2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2" y="292967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4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0" y="5896412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141360" y="5960060"/>
            <a:ext cx="74708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sound </a:t>
            </a:r>
            <a:r>
              <a:rPr lang="en-GB" dirty="0" smtClean="0">
                <a:latin typeface="Comic Sans MS" panose="030F0702030302020204" pitchFamily="66" charset="0"/>
              </a:rPr>
              <a:t>out </a:t>
            </a:r>
            <a:r>
              <a:rPr lang="en-GB" dirty="0">
                <a:latin typeface="Comic Sans MS" panose="030F0702030302020204" pitchFamily="66" charset="0"/>
              </a:rPr>
              <a:t>words </a:t>
            </a:r>
            <a:r>
              <a:rPr lang="en-GB" dirty="0" smtClean="0">
                <a:latin typeface="Comic Sans MS" panose="030F0702030302020204" pitchFamily="66" charset="0"/>
              </a:rPr>
              <a:t> containing consonant digraphs </a:t>
            </a:r>
            <a:r>
              <a:rPr lang="en-GB" dirty="0" err="1" smtClean="0">
                <a:latin typeface="Comic Sans MS" panose="030F0702030302020204" pitchFamily="66" charset="0"/>
              </a:rPr>
              <a:t>sh</a:t>
            </a:r>
            <a:r>
              <a:rPr lang="en-GB" dirty="0" smtClean="0">
                <a:latin typeface="Comic Sans MS" panose="030F0702030302020204" pitchFamily="66" charset="0"/>
              </a:rPr>
              <a:t>, </a:t>
            </a:r>
            <a:r>
              <a:rPr lang="en-GB" dirty="0" err="1" smtClean="0">
                <a:latin typeface="Comic Sans MS" panose="030F0702030302020204" pitchFamily="66" charset="0"/>
              </a:rPr>
              <a:t>ch</a:t>
            </a:r>
            <a:r>
              <a:rPr lang="en-GB" dirty="0" smtClean="0">
                <a:latin typeface="Comic Sans MS" panose="030F0702030302020204" pitchFamily="66" charset="0"/>
              </a:rPr>
              <a:t>, </a:t>
            </a:r>
            <a:r>
              <a:rPr lang="en-GB" dirty="0" err="1" smtClean="0">
                <a:latin typeface="Comic Sans MS" panose="030F0702030302020204" pitchFamily="66" charset="0"/>
              </a:rPr>
              <a:t>th</a:t>
            </a:r>
            <a:r>
              <a:rPr lang="en-GB" dirty="0" smtClean="0">
                <a:latin typeface="Comic Sans MS" panose="030F0702030302020204" pitchFamily="66" charset="0"/>
              </a:rPr>
              <a:t>, </a:t>
            </a:r>
            <a:r>
              <a:rPr lang="en-GB" dirty="0" err="1" smtClean="0">
                <a:latin typeface="Comic Sans MS" panose="030F0702030302020204" pitchFamily="66" charset="0"/>
              </a:rPr>
              <a:t>wh</a:t>
            </a:r>
            <a:r>
              <a:rPr lang="en-GB" dirty="0" smtClean="0">
                <a:latin typeface="Comic Sans MS" panose="030F0702030302020204" pitchFamily="66" charset="0"/>
              </a:rPr>
              <a:t> and long vowels </a:t>
            </a:r>
            <a:r>
              <a:rPr lang="en-GB" dirty="0" err="1" smtClean="0">
                <a:latin typeface="Comic Sans MS" panose="030F0702030302020204" pitchFamily="66" charset="0"/>
              </a:rPr>
              <a:t>ai</a:t>
            </a:r>
            <a:r>
              <a:rPr lang="en-GB" dirty="0" smtClean="0">
                <a:latin typeface="Comic Sans MS" panose="030F0702030302020204" pitchFamily="66" charset="0"/>
              </a:rPr>
              <a:t>/ay, </a:t>
            </a:r>
            <a:r>
              <a:rPr lang="en-GB" dirty="0" err="1" smtClean="0">
                <a:latin typeface="Comic Sans MS" panose="030F0702030302020204" pitchFamily="66" charset="0"/>
              </a:rPr>
              <a:t>ee</a:t>
            </a:r>
            <a:r>
              <a:rPr lang="en-GB" dirty="0" smtClean="0">
                <a:latin typeface="Comic Sans MS" panose="030F0702030302020204" pitchFamily="66" charset="0"/>
              </a:rPr>
              <a:t>/</a:t>
            </a:r>
            <a:r>
              <a:rPr lang="en-GB" dirty="0" err="1" smtClean="0">
                <a:latin typeface="Comic Sans MS" panose="030F0702030302020204" pitchFamily="66" charset="0"/>
              </a:rPr>
              <a:t>ea</a:t>
            </a:r>
            <a:r>
              <a:rPr lang="en-GB" dirty="0" smtClean="0">
                <a:latin typeface="Comic Sans MS" panose="030F0702030302020204" pitchFamily="66" charset="0"/>
              </a:rPr>
              <a:t> , </a:t>
            </a:r>
            <a:r>
              <a:rPr lang="en-GB" dirty="0" err="1" smtClean="0">
                <a:latin typeface="Comic Sans MS" panose="030F0702030302020204" pitchFamily="66" charset="0"/>
              </a:rPr>
              <a:t>igh</a:t>
            </a:r>
            <a:r>
              <a:rPr lang="en-GB" dirty="0" smtClean="0">
                <a:latin typeface="Comic Sans MS" panose="030F0702030302020204" pitchFamily="66" charset="0"/>
              </a:rPr>
              <a:t>/y, </a:t>
            </a:r>
            <a:r>
              <a:rPr lang="en-GB" dirty="0" err="1" smtClean="0">
                <a:latin typeface="Comic Sans MS" panose="030F0702030302020204" pitchFamily="66" charset="0"/>
              </a:rPr>
              <a:t>oa</a:t>
            </a:r>
            <a:r>
              <a:rPr lang="en-GB" dirty="0" smtClean="0">
                <a:latin typeface="Comic Sans MS" panose="030F0702030302020204" pitchFamily="66" charset="0"/>
              </a:rPr>
              <a:t>/ow </a:t>
            </a:r>
            <a:r>
              <a:rPr lang="en-GB" dirty="0">
                <a:latin typeface="Comic Sans MS" panose="030F0702030302020204" pitchFamily="66" charset="0"/>
              </a:rPr>
              <a:t>,</a:t>
            </a:r>
            <a:r>
              <a:rPr lang="en-GB" dirty="0" err="1" smtClean="0">
                <a:latin typeface="Comic Sans MS" panose="030F0702030302020204" pitchFamily="66" charset="0"/>
              </a:rPr>
              <a:t>oo</a:t>
            </a:r>
            <a:r>
              <a:rPr lang="en-GB" dirty="0" smtClean="0">
                <a:latin typeface="Comic Sans MS" panose="030F0702030302020204" pitchFamily="66" charset="0"/>
              </a:rPr>
              <a:t>/</a:t>
            </a:r>
            <a:r>
              <a:rPr lang="en-GB" dirty="0" err="1" smtClean="0">
                <a:latin typeface="Comic Sans MS" panose="030F0702030302020204" pitchFamily="66" charset="0"/>
              </a:rPr>
              <a:t>ew</a:t>
            </a:r>
            <a:r>
              <a:rPr lang="en-GB" dirty="0" smtClean="0">
                <a:latin typeface="Comic Sans MS" panose="030F0702030302020204" pitchFamily="66" charset="0"/>
              </a:rPr>
              <a:t> , </a:t>
            </a:r>
            <a:r>
              <a:rPr lang="en-GB" dirty="0" smtClean="0">
                <a:latin typeface="Comic Sans MS" panose="030F0702030302020204" pitchFamily="66" charset="0"/>
              </a:rPr>
              <a:t>oi/oy,  </a:t>
            </a:r>
            <a:r>
              <a:rPr lang="en-GB" dirty="0" err="1" smtClean="0">
                <a:latin typeface="Comic Sans MS" panose="030F0702030302020204" pitchFamily="66" charset="0"/>
              </a:rPr>
              <a:t>ou</a:t>
            </a:r>
            <a:r>
              <a:rPr lang="en-GB" dirty="0" smtClean="0">
                <a:latin typeface="Comic Sans MS" panose="030F0702030302020204" pitchFamily="66" charset="0"/>
              </a:rPr>
              <a:t>/ow and au/aw </a:t>
            </a:r>
            <a:r>
              <a:rPr lang="en-GB" dirty="0" smtClean="0">
                <a:latin typeface="Comic Sans MS" panose="030F0702030302020204" pitchFamily="66" charset="0"/>
              </a:rPr>
              <a:t>using </a:t>
            </a:r>
            <a:r>
              <a:rPr lang="en-GB" dirty="0">
                <a:latin typeface="Comic Sans MS" panose="030F0702030302020204" pitchFamily="66" charset="0"/>
              </a:rPr>
              <a:t>our 'Fred  </a:t>
            </a:r>
            <a:r>
              <a:rPr lang="en-GB" dirty="0" smtClean="0">
                <a:latin typeface="Comic Sans MS" panose="030F0702030302020204" pitchFamily="66" charset="0"/>
              </a:rPr>
              <a:t>Fingers’ 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7" name="AutoShape 2" descr="Image result for shop carto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Image result for ship cartoon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937" y="-3123727"/>
            <a:ext cx="1178186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10" descr="Image result for ship cartoon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12" descr="Image result for ship cartoon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AutoShape 16" descr="Image result for chat cartoon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AutoShape 20" descr="Image result for chick cartoon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2" descr="Rain Cartoon Images, Stock Photos &amp; Vectors | Shutterstock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AutoShape 8" descr="Freehand Drawn Cartoon Nail Royalty Free Cliparts, Vectors, And ...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AutoShape 10" descr="Freehand Drawn Cartoon Nail Royalty Free Cliparts, Vectors, And ...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AutoShape 14" descr="Nail Cartoon Images, Stock Photos &amp; Vectors | Shutterstock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AutoShape 16" descr="Nail Cartoon Images, Stock Photos &amp; Vectors | Shutterstock"/>
          <p:cNvSpPr>
            <a:spLocks noChangeAspect="1" noChangeArrowheads="1"/>
          </p:cNvSpPr>
          <p:nvPr/>
        </p:nvSpPr>
        <p:spPr bwMode="auto">
          <a:xfrm>
            <a:off x="1679575" y="190469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2" descr="Cartoon Sunny Day Images, Stock Photos &amp; Vectors | Shutterstock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6" descr="Uk Money Clipart"/>
          <p:cNvSpPr>
            <a:spLocks noChangeAspect="1" noChangeArrowheads="1"/>
          </p:cNvSpPr>
          <p:nvPr/>
        </p:nvSpPr>
        <p:spPr bwMode="auto">
          <a:xfrm>
            <a:off x="2441575" y="214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508000" y="1435139"/>
            <a:ext cx="824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the sound button, say the sound and the word.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03575" y="1160251"/>
            <a:ext cx="6286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Revision of sounds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4175" y="1860421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>
                <a:latin typeface="Comic Sans MS" panose="030F0702030302020204" pitchFamily="66" charset="0"/>
              </a:rPr>
              <a:t>s</a:t>
            </a:r>
            <a:r>
              <a:rPr lang="en-GB" sz="4800" dirty="0" err="1" smtClean="0">
                <a:latin typeface="Comic Sans MS" panose="030F0702030302020204" pitchFamily="66" charset="0"/>
              </a:rPr>
              <a:t>h</a:t>
            </a:r>
            <a:r>
              <a:rPr lang="en-GB" sz="4800" dirty="0" smtClean="0">
                <a:latin typeface="Comic Sans MS" panose="030F0702030302020204" pitchFamily="66" charset="0"/>
              </a:rPr>
              <a:t>          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02460" y="1868496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 smtClean="0">
                <a:latin typeface="Comic Sans MS" panose="030F0702030302020204" pitchFamily="66" charset="0"/>
              </a:rPr>
              <a:t>ch</a:t>
            </a:r>
            <a:r>
              <a:rPr lang="en-GB" sz="4800" dirty="0" smtClean="0">
                <a:latin typeface="Comic Sans MS" panose="030F0702030302020204" pitchFamily="66" charset="0"/>
              </a:rPr>
              <a:t>          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700301" y="1793996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 smtClean="0">
                <a:latin typeface="Comic Sans MS" panose="030F0702030302020204" pitchFamily="66" charset="0"/>
              </a:rPr>
              <a:t>th</a:t>
            </a:r>
            <a:r>
              <a:rPr lang="en-GB" sz="4800" dirty="0" smtClean="0">
                <a:latin typeface="Comic Sans MS" panose="030F0702030302020204" pitchFamily="66" charset="0"/>
              </a:rPr>
              <a:t>          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06269" y="1732799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 smtClean="0">
                <a:latin typeface="Comic Sans MS" panose="030F0702030302020204" pitchFamily="66" charset="0"/>
              </a:rPr>
              <a:t>wh</a:t>
            </a:r>
            <a:r>
              <a:rPr lang="en-GB" sz="4800" dirty="0" smtClean="0">
                <a:latin typeface="Comic Sans MS" panose="030F0702030302020204" pitchFamily="66" charset="0"/>
              </a:rPr>
              <a:t>          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111981" y="1726039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 smtClean="0">
                <a:latin typeface="Comic Sans MS" panose="030F0702030302020204" pitchFamily="66" charset="0"/>
              </a:rPr>
              <a:t>ai</a:t>
            </a:r>
            <a:r>
              <a:rPr lang="en-GB" sz="4800" dirty="0" smtClean="0">
                <a:latin typeface="Comic Sans MS" panose="030F0702030302020204" pitchFamily="66" charset="0"/>
              </a:rPr>
              <a:t>          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125476" y="1724034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Comic Sans MS" panose="030F0702030302020204" pitchFamily="66" charset="0"/>
              </a:rPr>
              <a:t>ay          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52714" y="327796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 smtClean="0">
                <a:latin typeface="Comic Sans MS" panose="030F0702030302020204" pitchFamily="66" charset="0"/>
              </a:rPr>
              <a:t>ee</a:t>
            </a:r>
            <a:r>
              <a:rPr lang="en-GB" sz="4800" dirty="0" smtClean="0">
                <a:latin typeface="Comic Sans MS" panose="030F0702030302020204" pitchFamily="66" charset="0"/>
              </a:rPr>
              <a:t>          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27175" y="3297748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 smtClean="0">
                <a:latin typeface="Comic Sans MS" panose="030F0702030302020204" pitchFamily="66" charset="0"/>
              </a:rPr>
              <a:t>ea</a:t>
            </a:r>
            <a:r>
              <a:rPr lang="en-GB" sz="4800" dirty="0" smtClean="0">
                <a:latin typeface="Comic Sans MS" panose="030F0702030302020204" pitchFamily="66" charset="0"/>
              </a:rPr>
              <a:t>          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04622" y="3328037"/>
            <a:ext cx="12250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igh</a:t>
            </a:r>
            <a:r>
              <a:rPr lang="en-GB" sz="4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4886959" y="3319751"/>
            <a:ext cx="10086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oa</a:t>
            </a:r>
            <a:r>
              <a:rPr lang="en-GB" sz="4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6007340" y="3299581"/>
            <a:ext cx="11144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ow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046982" y="3292408"/>
            <a:ext cx="6896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>
                <a:solidFill>
                  <a:prstClr val="black"/>
                </a:solidFill>
                <a:latin typeface="Comic Sans MS" panose="030F0702030302020204" pitchFamily="66" charset="0"/>
              </a:rPr>
              <a:t>y </a:t>
            </a:r>
            <a:endParaRPr lang="en-GB" dirty="0"/>
          </a:p>
        </p:txBody>
      </p:sp>
      <p:sp>
        <p:nvSpPr>
          <p:cNvPr id="50" name="TextBox 49"/>
          <p:cNvSpPr txBox="1"/>
          <p:nvPr/>
        </p:nvSpPr>
        <p:spPr>
          <a:xfrm>
            <a:off x="328757" y="4653136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 smtClean="0">
                <a:latin typeface="Comic Sans MS" panose="030F0702030302020204" pitchFamily="66" charset="0"/>
              </a:rPr>
              <a:t>oo</a:t>
            </a:r>
            <a:r>
              <a:rPr lang="en-GB" sz="4800" dirty="0" smtClean="0">
                <a:latin typeface="Comic Sans MS" panose="030F0702030302020204" pitchFamily="66" charset="0"/>
              </a:rPr>
              <a:t>         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485430" y="4695797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 smtClean="0">
                <a:latin typeface="Comic Sans MS" panose="030F0702030302020204" pitchFamily="66" charset="0"/>
              </a:rPr>
              <a:t>ew</a:t>
            </a:r>
            <a:r>
              <a:rPr lang="en-GB" sz="4800" dirty="0" smtClean="0">
                <a:latin typeface="Comic Sans MS" panose="030F0702030302020204" pitchFamily="66" charset="0"/>
              </a:rPr>
              <a:t>          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579809" y="2668359"/>
            <a:ext cx="609600" cy="609600"/>
          </a:xfrm>
          <a:prstGeom prst="rect">
            <a:avLst/>
          </a:prstGeom>
        </p:spPr>
      </p:pic>
      <p:pic>
        <p:nvPicPr>
          <p:cNvPr id="48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1699780" y="2710151"/>
            <a:ext cx="609600" cy="609600"/>
          </a:xfrm>
          <a:prstGeom prst="rect">
            <a:avLst/>
          </a:prstGeom>
        </p:spPr>
      </p:pic>
      <p:pic>
        <p:nvPicPr>
          <p:cNvPr id="49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2883404" y="2635468"/>
            <a:ext cx="609600" cy="609600"/>
          </a:xfrm>
          <a:prstGeom prst="rect">
            <a:avLst/>
          </a:prstGeom>
        </p:spPr>
      </p:pic>
      <p:pic>
        <p:nvPicPr>
          <p:cNvPr id="52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4101929" y="2624993"/>
            <a:ext cx="609600" cy="609600"/>
          </a:xfrm>
          <a:prstGeom prst="rect">
            <a:avLst/>
          </a:prstGeom>
        </p:spPr>
      </p:pic>
      <p:pic>
        <p:nvPicPr>
          <p:cNvPr id="53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5266816" y="2578690"/>
            <a:ext cx="609600" cy="609600"/>
          </a:xfrm>
          <a:prstGeom prst="rect">
            <a:avLst/>
          </a:prstGeom>
        </p:spPr>
      </p:pic>
      <p:pic>
        <p:nvPicPr>
          <p:cNvPr id="54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6201676" y="2557036"/>
            <a:ext cx="609600" cy="609600"/>
          </a:xfrm>
          <a:prstGeom prst="rect">
            <a:avLst/>
          </a:prstGeom>
        </p:spPr>
      </p:pic>
      <p:pic>
        <p:nvPicPr>
          <p:cNvPr id="55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482596" y="4095696"/>
            <a:ext cx="609600" cy="609600"/>
          </a:xfrm>
          <a:prstGeom prst="rect">
            <a:avLst/>
          </a:prstGeom>
        </p:spPr>
      </p:pic>
      <p:pic>
        <p:nvPicPr>
          <p:cNvPr id="56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1752023" y="4095696"/>
            <a:ext cx="609600" cy="609600"/>
          </a:xfrm>
          <a:prstGeom prst="rect">
            <a:avLst/>
          </a:prstGeom>
        </p:spPr>
      </p:pic>
      <p:pic>
        <p:nvPicPr>
          <p:cNvPr id="57" name="Recorded Soun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2963672" y="4090447"/>
            <a:ext cx="609600" cy="609600"/>
          </a:xfrm>
          <a:prstGeom prst="rect">
            <a:avLst/>
          </a:prstGeom>
        </p:spPr>
      </p:pic>
      <p:pic>
        <p:nvPicPr>
          <p:cNvPr id="58" name="Recorded Sound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4042220" y="4043536"/>
            <a:ext cx="609600" cy="609600"/>
          </a:xfrm>
          <a:prstGeom prst="rect">
            <a:avLst/>
          </a:prstGeom>
        </p:spPr>
      </p:pic>
      <p:pic>
        <p:nvPicPr>
          <p:cNvPr id="59" name="Recorded Sound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5069837" y="4060023"/>
            <a:ext cx="609600" cy="609600"/>
          </a:xfrm>
          <a:prstGeom prst="rect">
            <a:avLst/>
          </a:prstGeom>
        </p:spPr>
      </p:pic>
      <p:pic>
        <p:nvPicPr>
          <p:cNvPr id="60" name="Recorded Sound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6254072" y="4057397"/>
            <a:ext cx="609600" cy="609600"/>
          </a:xfrm>
          <a:prstGeom prst="rect">
            <a:avLst/>
          </a:prstGeom>
        </p:spPr>
      </p:pic>
      <p:pic>
        <p:nvPicPr>
          <p:cNvPr id="61" name="Recorded Sound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458836" y="5350460"/>
            <a:ext cx="609600" cy="609600"/>
          </a:xfrm>
          <a:prstGeom prst="rect">
            <a:avLst/>
          </a:prstGeom>
        </p:spPr>
      </p:pic>
      <p:pic>
        <p:nvPicPr>
          <p:cNvPr id="62" name="Recorded Sound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1699780" y="5303272"/>
            <a:ext cx="609600" cy="60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67100" y="4883967"/>
            <a:ext cx="11096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64" name="Rectangle 63"/>
          <p:cNvSpPr/>
          <p:nvPr/>
        </p:nvSpPr>
        <p:spPr>
          <a:xfrm>
            <a:off x="2953129" y="4727023"/>
            <a:ext cx="8139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oi </a:t>
            </a:r>
            <a:endParaRPr lang="en-GB" dirty="0"/>
          </a:p>
        </p:txBody>
      </p:sp>
      <p:sp>
        <p:nvSpPr>
          <p:cNvPr id="65" name="Rectangle 64"/>
          <p:cNvSpPr/>
          <p:nvPr/>
        </p:nvSpPr>
        <p:spPr>
          <a:xfrm>
            <a:off x="3840311" y="4672246"/>
            <a:ext cx="10134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oy </a:t>
            </a:r>
            <a:endParaRPr lang="en-GB" dirty="0"/>
          </a:p>
        </p:txBody>
      </p:sp>
      <p:sp>
        <p:nvSpPr>
          <p:cNvPr id="66" name="Rectangle 65"/>
          <p:cNvSpPr/>
          <p:nvPr/>
        </p:nvSpPr>
        <p:spPr>
          <a:xfrm>
            <a:off x="4934448" y="4628032"/>
            <a:ext cx="10134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ou</a:t>
            </a:r>
            <a:r>
              <a:rPr lang="en-GB" sz="4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endParaRPr lang="en-GB" dirty="0"/>
          </a:p>
        </p:txBody>
      </p:sp>
      <p:sp>
        <p:nvSpPr>
          <p:cNvPr id="67" name="Rectangle 66"/>
          <p:cNvSpPr/>
          <p:nvPr/>
        </p:nvSpPr>
        <p:spPr>
          <a:xfrm>
            <a:off x="6001668" y="4653777"/>
            <a:ext cx="11144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ow </a:t>
            </a:r>
            <a:endParaRPr lang="en-GB" dirty="0"/>
          </a:p>
        </p:txBody>
      </p:sp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3012329" y="5428519"/>
            <a:ext cx="609600" cy="609600"/>
          </a:xfrm>
          <a:prstGeom prst="rect">
            <a:avLst/>
          </a:prstGeom>
        </p:spPr>
      </p:pic>
      <p:pic>
        <p:nvPicPr>
          <p:cNvPr id="31" name="Recorded Sound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4086988" y="5444399"/>
            <a:ext cx="609600" cy="609600"/>
          </a:xfrm>
          <a:prstGeom prst="rect">
            <a:avLst/>
          </a:prstGeom>
        </p:spPr>
      </p:pic>
      <p:pic>
        <p:nvPicPr>
          <p:cNvPr id="32" name="Recorded Sound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5069837" y="5419633"/>
            <a:ext cx="609600" cy="609600"/>
          </a:xfrm>
          <a:prstGeom prst="rect">
            <a:avLst/>
          </a:prstGeom>
        </p:spPr>
      </p:pic>
      <p:pic>
        <p:nvPicPr>
          <p:cNvPr id="33" name="Recorded Sound">
            <a:hlinkClick r:id="" action="ppaction://media"/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6201676" y="5350798"/>
            <a:ext cx="609600" cy="609600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7116076" y="4669434"/>
            <a:ext cx="10054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</a:t>
            </a:r>
            <a:r>
              <a:rPr lang="en-GB" sz="4800" dirty="0">
                <a:solidFill>
                  <a:prstClr val="black"/>
                </a:solidFill>
                <a:latin typeface="Comic Sans MS" panose="030F0702030302020204" pitchFamily="66" charset="0"/>
              </a:rPr>
              <a:t>u</a:t>
            </a:r>
            <a:r>
              <a:rPr lang="en-GB" sz="4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endParaRPr lang="en-GB" dirty="0"/>
          </a:p>
        </p:txBody>
      </p:sp>
      <p:sp>
        <p:nvSpPr>
          <p:cNvPr id="68" name="Rectangle 67"/>
          <p:cNvSpPr/>
          <p:nvPr/>
        </p:nvSpPr>
        <p:spPr>
          <a:xfrm>
            <a:off x="8109507" y="4669434"/>
            <a:ext cx="11063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aw</a:t>
            </a:r>
            <a:r>
              <a:rPr lang="en-GB" sz="4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endParaRPr lang="en-GB" dirty="0"/>
          </a:p>
        </p:txBody>
      </p:sp>
      <p:pic>
        <p:nvPicPr>
          <p:cNvPr id="34" name="Recorded Sound">
            <a:hlinkClick r:id="" action="ppaction://media"/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47"/>
          <a:stretch>
            <a:fillRect/>
          </a:stretch>
        </p:blipFill>
        <p:spPr>
          <a:xfrm>
            <a:off x="7313977" y="5419633"/>
            <a:ext cx="609600" cy="609600"/>
          </a:xfrm>
          <a:prstGeom prst="rect">
            <a:avLst/>
          </a:prstGeom>
        </p:spPr>
      </p:pic>
      <p:pic>
        <p:nvPicPr>
          <p:cNvPr id="35" name="Recorded Sound">
            <a:hlinkClick r:id="" action="ppaction://media"/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48"/>
          <a:stretch>
            <a:fillRect/>
          </a:stretch>
        </p:blipFill>
        <p:spPr>
          <a:xfrm>
            <a:off x="8307409" y="54140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4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4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937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517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147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047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957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7787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6687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067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6247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6117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5907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6457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5867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636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6297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8207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7347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8197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6997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7744" y="548680"/>
            <a:ext cx="6480720" cy="360040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Mrs Taylor’s Active Spelling Challenge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957" y="1166251"/>
            <a:ext cx="9567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Choose one of the activities to sound out 4 of our revision words.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Or choose your own way to learn your spelling words.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1" y="4653136"/>
            <a:ext cx="4824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43808" y="7317432"/>
            <a:ext cx="7084297" cy="1506480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39" y="1812582"/>
            <a:ext cx="3441257" cy="237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754" y="1766440"/>
            <a:ext cx="3405152" cy="236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374" y="4221088"/>
            <a:ext cx="37052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24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24775" y="296264"/>
            <a:ext cx="5792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Father’s Day</a:t>
            </a:r>
            <a:r>
              <a:rPr lang="en-GB" sz="4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en-GB" sz="4800" dirty="0">
              <a:solidFill>
                <a:schemeClr val="bg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077" y="922060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224042" y="6146070"/>
            <a:ext cx="7310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 </a:t>
            </a:r>
            <a:endParaRPr lang="en-GB" dirty="0" smtClean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2430" y="1169169"/>
            <a:ext cx="7404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know that there are people in our lives who care and look after us.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AutoShape 4" descr="Digital Clock by Seiko | Digital clocks, Clock, Alarm cl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AutoShape 6" descr="Digital Clock by Seiko | Digital clocks, Clock, Alarm cl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03332" y="6138590"/>
            <a:ext cx="9202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Activity </a:t>
            </a:r>
            <a:r>
              <a:rPr lang="en-GB" dirty="0" smtClean="0">
                <a:latin typeface="Comic Sans MS" panose="030F0702030302020204" pitchFamily="66" charset="0"/>
              </a:rPr>
              <a:t>– download the Father’s day card from the blog to decorate or creat</a:t>
            </a:r>
            <a:r>
              <a:rPr lang="en-GB" dirty="0" smtClean="0">
                <a:latin typeface="Comic Sans MS" panose="030F0702030302020204" pitchFamily="66" charset="0"/>
              </a:rPr>
              <a:t>e your own.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AutoShape 2" descr="Let's Be Friends (soundtrack) | Muppet Wiki | Fando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Let's Be Friends (soundtrack) | Muppet Wiki | Fandom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15500"/>
            <a:ext cx="3668456" cy="358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660232" y="2852936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the picture to take you to the video clip.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67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3" y="0"/>
            <a:ext cx="8940394" cy="644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092" y="3717032"/>
            <a:ext cx="9119908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3600" i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Recipe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3 beaten eggs                                           </a:t>
            </a:r>
            <a:r>
              <a:rPr lang="en-GB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For Chocolate Frosting: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175g golden caster sugar                          * 140g icing sugar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1 tsp vanilla extract                                  * 140g unsalted butter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150g pot of natural yoghurt                      * 100g chocolate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175g unsalted butter (melted)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140 g self-raising flour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779912" y="41198"/>
            <a:ext cx="158417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4093" y="3405447"/>
            <a:ext cx="158417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6-Point Star 5"/>
          <p:cNvSpPr/>
          <p:nvPr/>
        </p:nvSpPr>
        <p:spPr>
          <a:xfrm>
            <a:off x="420137" y="3081411"/>
            <a:ext cx="792088" cy="1008112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6-Point Star 9"/>
          <p:cNvSpPr/>
          <p:nvPr/>
        </p:nvSpPr>
        <p:spPr>
          <a:xfrm>
            <a:off x="7452320" y="5502980"/>
            <a:ext cx="792088" cy="1008112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6-Point Star 10"/>
          <p:cNvSpPr/>
          <p:nvPr/>
        </p:nvSpPr>
        <p:spPr>
          <a:xfrm>
            <a:off x="4355976" y="41198"/>
            <a:ext cx="792088" cy="864096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04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Father’s Day </a:t>
            </a:r>
            <a:r>
              <a:rPr lang="en-GB" dirty="0" err="1" smtClean="0">
                <a:latin typeface="Comic Sans MS" panose="030F0702030302020204" pitchFamily="66" charset="0"/>
              </a:rPr>
              <a:t>Krispie</a:t>
            </a:r>
            <a:r>
              <a:rPr lang="en-GB" dirty="0" smtClean="0">
                <a:latin typeface="Comic Sans MS" panose="030F0702030302020204" pitchFamily="66" charset="0"/>
              </a:rPr>
              <a:t> Cakes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527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95736" y="6677980"/>
            <a:ext cx="4896544" cy="18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19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430533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Number Time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1097469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can use practical materials to ‘count on and back’ to help me to understand subtraction.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850360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8" y="2675467"/>
            <a:ext cx="5716156" cy="3395737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5109"/>
            <a:ext cx="8964488" cy="575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34" y="381164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81024" y="665694"/>
            <a:ext cx="700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can double numbers to a total of 20.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0" y="5896412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41360" y="6165304"/>
            <a:ext cx="645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To </a:t>
            </a:r>
            <a:r>
              <a:rPr lang="en-GB" dirty="0" err="1" smtClean="0">
                <a:latin typeface="Comic Sans MS" panose="030F0702030302020204" pitchFamily="66" charset="0"/>
              </a:rPr>
              <a:t>subitise</a:t>
            </a:r>
            <a:r>
              <a:rPr lang="en-GB" dirty="0" smtClean="0">
                <a:latin typeface="Comic Sans MS" panose="030F0702030302020204" pitchFamily="66" charset="0"/>
              </a:rPr>
              <a:t> and then double a number within 20.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69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3109</TotalTime>
  <Words>419</Words>
  <Application>Microsoft Office PowerPoint</Application>
  <PresentationFormat>On-screen Show (4:3)</PresentationFormat>
  <Paragraphs>69</Paragraphs>
  <Slides>15</Slides>
  <Notes>0</Notes>
  <HiddenSlides>0</HiddenSlides>
  <MMClips>21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Waveform</vt:lpstr>
      <vt:lpstr> Friday 19th of June  Vendredi 19 Juin</vt:lpstr>
      <vt:lpstr>Oti’s Boogie Beebies</vt:lpstr>
      <vt:lpstr>Story time  </vt:lpstr>
      <vt:lpstr>Sounds</vt:lpstr>
      <vt:lpstr>Mrs Taylor’s Active Spelling Challenge</vt:lpstr>
      <vt:lpstr>PowerPoint Presentation</vt:lpstr>
      <vt:lpstr>PowerPoint Presentation</vt:lpstr>
      <vt:lpstr>Father’s Day Krispie Cakes</vt:lpstr>
      <vt:lpstr>Number Time</vt:lpstr>
      <vt:lpstr>PowerPoint Presentation</vt:lpstr>
      <vt:lpstr>PowerPoint Presentation</vt:lpstr>
      <vt:lpstr>PowerPoint Presentation</vt:lpstr>
      <vt:lpstr>PowerPoint Presentation</vt:lpstr>
      <vt:lpstr>Fun Friday Activities</vt:lpstr>
      <vt:lpstr>Well Done Primary 1!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23rd of March</dc:title>
  <dc:creator>Alison Taylor</dc:creator>
  <cp:lastModifiedBy>Alison Taylor</cp:lastModifiedBy>
  <cp:revision>245</cp:revision>
  <dcterms:created xsi:type="dcterms:W3CDTF">2020-03-21T18:06:53Z</dcterms:created>
  <dcterms:modified xsi:type="dcterms:W3CDTF">2020-06-18T20:13:00Z</dcterms:modified>
</cp:coreProperties>
</file>