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2" r:id="rId5"/>
  </p:sldMasterIdLst>
  <p:notesMasterIdLst>
    <p:notesMasterId r:id="rId24"/>
  </p:notesMasterIdLst>
  <p:handoutMasterIdLst>
    <p:handoutMasterId r:id="rId25"/>
  </p:handoutMasterIdLst>
  <p:sldIdLst>
    <p:sldId id="256" r:id="rId6"/>
    <p:sldId id="280" r:id="rId7"/>
    <p:sldId id="304" r:id="rId8"/>
    <p:sldId id="302" r:id="rId9"/>
    <p:sldId id="340" r:id="rId10"/>
    <p:sldId id="337" r:id="rId11"/>
    <p:sldId id="338" r:id="rId12"/>
    <p:sldId id="339" r:id="rId13"/>
    <p:sldId id="266" r:id="rId14"/>
    <p:sldId id="281" r:id="rId15"/>
    <p:sldId id="309" r:id="rId16"/>
    <p:sldId id="341" r:id="rId17"/>
    <p:sldId id="342" r:id="rId18"/>
    <p:sldId id="343" r:id="rId19"/>
    <p:sldId id="268" r:id="rId20"/>
    <p:sldId id="282" r:id="rId21"/>
    <p:sldId id="336" r:id="rId22"/>
    <p:sldId id="32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6A07B-2E02-4BDF-9C79-9A6B11E9975D}" v="1130" dt="2019-06-20T20:17:53.703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712" autoAdjust="0"/>
  </p:normalViewPr>
  <p:slideViewPr>
    <p:cSldViewPr snapToGrid="0">
      <p:cViewPr varScale="1">
        <p:scale>
          <a:sx n="73" d="100"/>
          <a:sy n="73" d="100"/>
        </p:scale>
        <p:origin x="50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63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6/17/2020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800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1" y="5734051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516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27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1 Lorem ipsum </a:t>
            </a:r>
            <a:r>
              <a:rPr lang="en-GB" sz="1800" dirty="0" err="1">
                <a:latin typeface="Twinkl" pitchFamily="50" charset="0"/>
              </a:rPr>
              <a:t>dolor</a:t>
            </a:r>
            <a:r>
              <a:rPr lang="en-GB" sz="1800" dirty="0">
                <a:latin typeface="Twinkl" pitchFamily="50" charset="0"/>
              </a:rPr>
              <a:t> sit </a:t>
            </a:r>
            <a:r>
              <a:rPr lang="en-GB" sz="1800" dirty="0" err="1">
                <a:latin typeface="Twinkl" pitchFamily="50" charset="0"/>
              </a:rPr>
              <a:t>amet</a:t>
            </a:r>
            <a:r>
              <a:rPr lang="en-GB" sz="1800" dirty="0">
                <a:latin typeface="Twinkl" pitchFamily="50" charset="0"/>
              </a:rPr>
              <a:t>, </a:t>
            </a:r>
            <a:r>
              <a:rPr lang="en-GB" sz="1800" dirty="0" err="1">
                <a:latin typeface="Twinkl" pitchFamily="50" charset="0"/>
              </a:rPr>
              <a:t>consectetur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adipiscing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elit</a:t>
            </a:r>
            <a:r>
              <a:rPr lang="en-GB" sz="1800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600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65227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17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234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clips/zw3r87h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_CGUtMsCKI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assoonCRInfant" panose="02010503020300020003" pitchFamily="2" charset="0"/>
              </a:rPr>
              <a:t>18.6.20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SassoonCRInfant" panose="02010503020300020003" pitchFamily="2" charset="0"/>
              </a:rPr>
              <a:t>Thursday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assoonCRInfant" panose="02010503020300020003" pitchFamily="2" charset="0"/>
              </a:rPr>
              <a:t>Daily Plan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4" name="Picture Placeholder 8" descr="Painting and Drawing Tools Set">
            <a:extLst>
              <a:ext uri="{FF2B5EF4-FFF2-40B4-BE49-F238E27FC236}">
                <a16:creationId xmlns:a16="http://schemas.microsoft.com/office/drawing/2014/main" id="{071F34E4-4C09-4C3D-9844-4E147BD7CA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0922" r="10922"/>
          <a:stretch/>
        </p:blipFill>
        <p:spPr>
          <a:xfrm>
            <a:off x="0" y="1114425"/>
            <a:ext cx="6230938" cy="5314950"/>
          </a:xfr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 smtClean="0">
                <a:latin typeface="SassoonCRInfant" panose="02010503020300020003" pitchFamily="2" charset="0"/>
              </a:rPr>
              <a:t>Mid Morning </a:t>
            </a:r>
            <a:endParaRPr lang="en-US" sz="4400" dirty="0">
              <a:latin typeface="SassoonCRInfant" panose="02010503020300020003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10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Maths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7419" y="3695390"/>
            <a:ext cx="8678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LI – </a:t>
            </a:r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I am learning to 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use tally marks </a:t>
            </a:r>
          </a:p>
          <a:p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sp>
        <p:nvSpPr>
          <p:cNvPr id="9" name="AutoShape 2" descr="Two Opinions on the Usefulness of Pictographs"/>
          <p:cNvSpPr>
            <a:spLocks noChangeAspect="1" noChangeArrowheads="1"/>
          </p:cNvSpPr>
          <p:nvPr/>
        </p:nvSpPr>
        <p:spPr bwMode="auto">
          <a:xfrm>
            <a:off x="155574" y="-144463"/>
            <a:ext cx="2927259" cy="292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This and That in First Grade! (With images) | Kindergarten anch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47" y="1732670"/>
            <a:ext cx="5033554" cy="512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3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Rg" panose="02000503030000020003" pitchFamily="50" charset="0"/>
              </a:rPr>
              <a:t>Tally Chart</a:t>
            </a:r>
            <a:endParaRPr lang="en-GB" dirty="0">
              <a:latin typeface="Sassoon Infant Rg" panose="02000503030000020003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3543" y="2703016"/>
            <a:ext cx="84516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ssoon Infant Rg" panose="02000503030000020003" pitchFamily="50" charset="0"/>
              </a:rPr>
              <a:t>A tally chart is a quick and easy way to record lots of information.</a:t>
            </a:r>
          </a:p>
          <a:p>
            <a:endParaRPr lang="en-GB" sz="2400" dirty="0">
              <a:solidFill>
                <a:schemeClr val="bg1"/>
              </a:solidFill>
              <a:latin typeface="Sassoon Infant Rg" panose="02000503030000020003" pitchFamily="50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 Infant Rg" panose="02000503030000020003" pitchFamily="50" charset="0"/>
              </a:rPr>
              <a:t>If you want to know what eye colour every child in the school has you could go around the classes doing a survey. This would be a lot of people to record data for at one time, if you tried putting 1 for each child by the time you finished it would take you a long time to count up the information. </a:t>
            </a:r>
          </a:p>
          <a:p>
            <a:endParaRPr lang="en-GB" sz="2400" dirty="0">
              <a:solidFill>
                <a:schemeClr val="bg1"/>
              </a:solidFill>
              <a:latin typeface="Sassoon Infant Rg" panose="02000503030000020003" pitchFamily="50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 Infant Rg" panose="02000503030000020003" pitchFamily="50" charset="0"/>
              </a:rPr>
              <a:t>Instead you could record the information you get using tally marks.  </a:t>
            </a:r>
            <a:endParaRPr lang="en-GB" sz="2400" dirty="0">
              <a:solidFill>
                <a:schemeClr val="bg1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7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Rg" panose="02000503030000020003" pitchFamily="50" charset="0"/>
              </a:rPr>
              <a:t>Tally Marks</a:t>
            </a:r>
            <a:endParaRPr lang="en-GB" dirty="0">
              <a:latin typeface="Sassoon Infant Rg" panose="02000503030000020003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6" y="2756264"/>
            <a:ext cx="81773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Sassoon Infant Rg" panose="02000503030000020003" pitchFamily="50" charset="0"/>
              </a:rPr>
              <a:t>When using tally marks you begin by using a single line for the number 1, you keep going this until you get to the number 5 then you create your first group.  </a:t>
            </a:r>
          </a:p>
          <a:p>
            <a:endParaRPr lang="en-GB" sz="2000" dirty="0">
              <a:solidFill>
                <a:schemeClr val="bg1"/>
              </a:solidFill>
              <a:latin typeface="Sassoon Infant Rg" panose="02000503030000020003" pitchFamily="50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Sassoon Infant Rg" panose="02000503030000020003" pitchFamily="50" charset="0"/>
              </a:rPr>
              <a:t>This means that when you have finished collecting your data you can count in groups of 5 to find out how many you have.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Sassoon Infant Rg" panose="02000503030000020003" pitchFamily="50" charset="0"/>
              </a:rPr>
              <a:t>Much quicker than trying to keep track of lots of 1s.</a:t>
            </a:r>
            <a:endParaRPr lang="en-GB" sz="2000" dirty="0">
              <a:solidFill>
                <a:schemeClr val="bg1"/>
              </a:solidFill>
              <a:latin typeface="Sassoon Infant Rg" panose="02000503030000020003" pitchFamily="50" charset="0"/>
            </a:endParaRPr>
          </a:p>
        </p:txBody>
      </p:sp>
      <p:pic>
        <p:nvPicPr>
          <p:cNvPr id="2050" name="Picture 2" descr="Tally Marks - Enchanted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98" y="5174298"/>
            <a:ext cx="26860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6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354511" y="1145183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 Infant Rg" panose="02000503030000020003" pitchFamily="50" charset="0"/>
              </a:rPr>
              <a:t>Tally Chart Tasks </a:t>
            </a:r>
            <a:endParaRPr lang="en-GB" dirty="0">
              <a:latin typeface="Sassoon Infant Rg" panose="02000503030000020003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1634" y="2717074"/>
            <a:ext cx="56823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 smtClean="0">
                <a:solidFill>
                  <a:schemeClr val="bg1"/>
                </a:solidFill>
                <a:latin typeface="Sassoon Infant Rg" panose="02000503030000020003" pitchFamily="50" charset="0"/>
              </a:rPr>
              <a:t>Watch the video below:</a:t>
            </a:r>
          </a:p>
          <a:p>
            <a:pPr marL="342900" indent="-342900">
              <a:buAutoNum type="arabicPeriod"/>
            </a:pPr>
            <a:endParaRPr lang="en-GB" sz="2800" dirty="0">
              <a:solidFill>
                <a:schemeClr val="bg1"/>
              </a:solidFill>
              <a:latin typeface="Sassoon Infant Rg" panose="02000503030000020003" pitchFamily="50" charset="0"/>
            </a:endParaRPr>
          </a:p>
          <a:p>
            <a:r>
              <a:rPr lang="en-GB" sz="2800" dirty="0">
                <a:latin typeface="Sassoon Infant Rg" panose="02000503030000020003" pitchFamily="50" charset="0"/>
                <a:hlinkClick r:id="rId2"/>
              </a:rPr>
              <a:t>https://</a:t>
            </a:r>
            <a:r>
              <a:rPr lang="en-GB" sz="2800" dirty="0" smtClean="0">
                <a:latin typeface="Sassoon Infant Rg" panose="02000503030000020003" pitchFamily="50" charset="0"/>
                <a:hlinkClick r:id="rId2"/>
              </a:rPr>
              <a:t>www.bbc.co.uk/bitesize/clips/zw3r87h</a:t>
            </a:r>
            <a:endParaRPr lang="en-GB" sz="2800" dirty="0" smtClean="0">
              <a:latin typeface="Sassoon Infant Rg" panose="02000503030000020003" pitchFamily="50" charset="0"/>
            </a:endParaRPr>
          </a:p>
          <a:p>
            <a:endParaRPr lang="en-GB" sz="2800" dirty="0">
              <a:solidFill>
                <a:schemeClr val="bg1"/>
              </a:solidFill>
              <a:latin typeface="Sassoon Infant Rg" panose="02000503030000020003" pitchFamily="50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Sassoon Infant Rg" panose="02000503030000020003" pitchFamily="50" charset="0"/>
              </a:rPr>
              <a:t>2. Complete the activity on the blog </a:t>
            </a:r>
          </a:p>
          <a:p>
            <a:endParaRPr lang="en-GB" sz="2800" dirty="0">
              <a:solidFill>
                <a:schemeClr val="bg1"/>
              </a:solidFill>
              <a:latin typeface="Sassoon Infant Rg" panose="02000503030000020003" pitchFamily="50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Sassoon Infant Rg" panose="02000503030000020003" pitchFamily="50" charset="0"/>
              </a:rPr>
              <a:t>3. Optional extension: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Sassoon Infant Rg" panose="02000503030000020003" pitchFamily="50" charset="0"/>
              </a:rPr>
              <a:t>Tally mark domino game on the blog</a:t>
            </a:r>
            <a:endParaRPr lang="en-GB" sz="2800" dirty="0">
              <a:solidFill>
                <a:schemeClr val="bg1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78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>
                <a:latin typeface="SassoonCRInfant" panose="02010503020300020003" pitchFamily="2" charset="0"/>
              </a:rPr>
              <a:t>Lunch</a:t>
            </a:r>
            <a:r>
              <a:rPr lang="en-US" sz="44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 </a:t>
            </a:r>
            <a:r>
              <a:rPr lang="en-US" sz="4400" dirty="0">
                <a:latin typeface="SassoonCRInfant" panose="02010503020300020003" pitchFamily="2" charset="0"/>
              </a:rPr>
              <a:t>Time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15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>
                <a:latin typeface="SassoonCRInfant" panose="02010503020300020003" pitchFamily="2" charset="0"/>
              </a:rPr>
              <a:t>Afternoon</a:t>
            </a:r>
            <a:endParaRPr lang="en-US" sz="4400" dirty="0">
              <a:latin typeface="SassoonCRInfant" panose="02010503020300020003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16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320311" y="1069581"/>
            <a:ext cx="4065084" cy="698059"/>
          </a:xfrm>
        </p:spPr>
        <p:txBody>
          <a:bodyPr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RE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8730" y="2913018"/>
            <a:ext cx="7537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sz="2000" b="1" dirty="0">
              <a:latin typeface="SassoonCRInfant" panose="02010503020300020003" pitchFamily="2" charset="0"/>
            </a:endParaRPr>
          </a:p>
          <a:p>
            <a:endParaRPr lang="en-GB" sz="2000" b="1" dirty="0">
              <a:latin typeface="SassoonCRInfant" panose="02010503020300020003" pitchFamily="2" charset="0"/>
            </a:endParaRPr>
          </a:p>
          <a:p>
            <a:endParaRPr lang="en-GB" sz="2400" b="1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9753" y="2690950"/>
            <a:ext cx="77752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Sassoon Infant Rg" panose="02000503030000020003" pitchFamily="50" charset="0"/>
              </a:rPr>
              <a:t>LI – I am </a:t>
            </a:r>
            <a:r>
              <a:rPr lang="en-GB" sz="2400" dirty="0" smtClean="0">
                <a:solidFill>
                  <a:schemeClr val="bg1"/>
                </a:solidFill>
                <a:latin typeface="Sassoon Infant Rg" panose="02000503030000020003" pitchFamily="50" charset="0"/>
              </a:rPr>
              <a:t>learning that </a:t>
            </a:r>
            <a:r>
              <a:rPr lang="en-GB" sz="2400" dirty="0">
                <a:solidFill>
                  <a:schemeClr val="bg1"/>
                </a:solidFill>
                <a:latin typeface="Sassoon Infant Rg" panose="02000503030000020003" pitchFamily="50" charset="0"/>
              </a:rPr>
              <a:t>Palestine was part of the Roman Empire</a:t>
            </a:r>
            <a:r>
              <a:rPr lang="en-GB" sz="2400" dirty="0" smtClean="0">
                <a:solidFill>
                  <a:schemeClr val="bg1"/>
                </a:solidFill>
                <a:latin typeface="Sassoon Infant Rg" panose="02000503030000020003" pitchFamily="50" charset="0"/>
              </a:rPr>
              <a:t>.</a:t>
            </a:r>
          </a:p>
          <a:p>
            <a:endParaRPr lang="en-GB" sz="2400" dirty="0">
              <a:solidFill>
                <a:schemeClr val="bg1"/>
              </a:solidFill>
              <a:latin typeface="Sassoon Infant Rg" panose="02000503030000020003" pitchFamily="50" charset="0"/>
            </a:endParaRPr>
          </a:p>
          <a:p>
            <a:r>
              <a:rPr lang="en-GB" sz="2000" dirty="0">
                <a:latin typeface="Sassoon Infant Rg" panose="02000503030000020003"/>
              </a:rPr>
              <a:t>T</a:t>
            </a:r>
            <a:r>
              <a:rPr lang="en-GB" sz="2000" dirty="0" smtClean="0">
                <a:latin typeface="Sassoon Infant Rg" panose="02000503030000020003"/>
              </a:rPr>
              <a:t>he </a:t>
            </a:r>
            <a:r>
              <a:rPr lang="en-GB" sz="2000" dirty="0">
                <a:latin typeface="Sassoon Infant Rg" panose="02000503030000020003"/>
              </a:rPr>
              <a:t>country where Jesus was born was called Palestine.  </a:t>
            </a:r>
            <a:endParaRPr lang="en-GB" sz="2000" dirty="0" smtClean="0">
              <a:latin typeface="Sassoon Infant Rg" panose="02000503030000020003"/>
            </a:endParaRPr>
          </a:p>
          <a:p>
            <a:endParaRPr lang="en-GB" sz="2000" dirty="0">
              <a:latin typeface="Sassoon Infant Rg" panose="02000503030000020003"/>
            </a:endParaRPr>
          </a:p>
          <a:p>
            <a:r>
              <a:rPr lang="en-GB" sz="2000" dirty="0" smtClean="0">
                <a:latin typeface="Sassoon Infant Rg" panose="02000503030000020003"/>
              </a:rPr>
              <a:t>Palestine</a:t>
            </a:r>
            <a:r>
              <a:rPr lang="en-GB" sz="2000" dirty="0">
                <a:latin typeface="Sassoon Infant Rg" panose="02000503030000020003"/>
              </a:rPr>
              <a:t>, at that time in history, was part of the Roman Empire. </a:t>
            </a:r>
            <a:r>
              <a:rPr lang="en-GB" sz="2000" dirty="0" smtClean="0">
                <a:latin typeface="Sassoon Infant Rg" panose="02000503030000020003"/>
              </a:rPr>
              <a:t>Have a look at the map </a:t>
            </a:r>
            <a:r>
              <a:rPr lang="en-GB" sz="2000" dirty="0">
                <a:latin typeface="Sassoon Infant Rg" panose="02000503030000020003"/>
              </a:rPr>
              <a:t>of the Roman Empire </a:t>
            </a:r>
            <a:r>
              <a:rPr lang="en-GB" sz="2000" dirty="0" smtClean="0">
                <a:latin typeface="Sassoon Infant Rg" panose="02000503030000020003"/>
              </a:rPr>
              <a:t>(on the blog) </a:t>
            </a:r>
            <a:r>
              <a:rPr lang="en-GB" sz="2000" dirty="0">
                <a:latin typeface="Sassoon Infant Rg" panose="02000503030000020003"/>
              </a:rPr>
              <a:t>and helps the children to locate Palestine on the map.  </a:t>
            </a:r>
            <a:endParaRPr lang="en-GB" sz="2000" dirty="0" smtClean="0">
              <a:latin typeface="Sassoon Infant Rg" panose="02000503030000020003"/>
            </a:endParaRPr>
          </a:p>
          <a:p>
            <a:endParaRPr lang="en-GB" sz="2000" dirty="0">
              <a:latin typeface="Sassoon Infant Rg" panose="02000503030000020003"/>
            </a:endParaRPr>
          </a:p>
          <a:p>
            <a:r>
              <a:rPr lang="en-GB" sz="2000" dirty="0" smtClean="0">
                <a:latin typeface="Sassoon Infant Rg" panose="02000503030000020003"/>
              </a:rPr>
              <a:t>Have a look at the Map </a:t>
            </a:r>
            <a:r>
              <a:rPr lang="en-GB" sz="2000" dirty="0">
                <a:latin typeface="Sassoon Infant Rg" panose="02000503030000020003"/>
              </a:rPr>
              <a:t>of Palestine </a:t>
            </a:r>
            <a:r>
              <a:rPr lang="en-GB" sz="2000" dirty="0" smtClean="0">
                <a:latin typeface="Sassoon Infant Rg" panose="02000503030000020003"/>
              </a:rPr>
              <a:t>(on the blog) </a:t>
            </a:r>
            <a:r>
              <a:rPr lang="en-GB" sz="2000" dirty="0">
                <a:latin typeface="Sassoon Infant Rg" panose="02000503030000020003"/>
              </a:rPr>
              <a:t>and </a:t>
            </a:r>
            <a:r>
              <a:rPr lang="en-GB" sz="2000" dirty="0" smtClean="0">
                <a:latin typeface="Sassoon Infant Rg" panose="02000503030000020003"/>
              </a:rPr>
              <a:t>locate the </a:t>
            </a:r>
            <a:r>
              <a:rPr lang="en-GB" sz="2000" dirty="0">
                <a:latin typeface="Sassoon Infant Rg" panose="02000503030000020003"/>
              </a:rPr>
              <a:t>places associated with the Bible and the life of </a:t>
            </a:r>
            <a:r>
              <a:rPr lang="en-GB" sz="2000" dirty="0" smtClean="0">
                <a:latin typeface="Sassoon Infant Rg" panose="02000503030000020003"/>
              </a:rPr>
              <a:t>Jesus by circling them on the map.</a:t>
            </a:r>
            <a:endParaRPr lang="en-GB" sz="2000" dirty="0">
              <a:latin typeface="Sassoon Infant Rg" panose="02000503030000020003"/>
            </a:endParaRPr>
          </a:p>
          <a:p>
            <a:endParaRPr lang="en-GB" sz="2400" dirty="0">
              <a:solidFill>
                <a:schemeClr val="bg1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59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-73897" y="1193926"/>
            <a:ext cx="5199497" cy="608171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PE with Mrs McMaster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2899954"/>
            <a:ext cx="76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See the blog for you PE activities from Mrs McMaster, have fun!</a:t>
            </a:r>
            <a:endParaRPr lang="en-GB" sz="20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7" name="Picture 6" descr="Physical education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48" y="3760060"/>
            <a:ext cx="3782243" cy="28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7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>
                <a:latin typeface="SassoonCRInfant" panose="02010503020300020003" pitchFamily="2" charset="0"/>
              </a:rPr>
              <a:t>Morning</a:t>
            </a:r>
            <a:endParaRPr lang="en-US" sz="4400" dirty="0">
              <a:latin typeface="SassoonCRInfant" panose="02010503020300020003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2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SassoonCRInfant" panose="02010503020300020003" pitchFamily="2" charset="0"/>
              </a:rPr>
              <a:t>Spelling Starter</a:t>
            </a:r>
            <a:endParaRPr lang="en-GB" sz="3600" dirty="0">
              <a:latin typeface="SassoonCRInfant" panose="020105030203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897" y="3540035"/>
            <a:ext cx="8638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LI – I am learning the </a:t>
            </a:r>
            <a:r>
              <a:rPr lang="en-GB" sz="24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‘ow’ </a:t>
            </a:r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sound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Complete one of the activities 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to practise your spelling words.</a:t>
            </a:r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87533" y="3305102"/>
            <a:ext cx="6096000" cy="3266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grow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throw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shallow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349" y="1033465"/>
            <a:ext cx="4014651" cy="5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112982" y="994343"/>
            <a:ext cx="4900453" cy="91893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Matilda Chapter 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0298" y="2664823"/>
            <a:ext cx="7795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Listen to or read Chapter 19 of Matilda</a:t>
            </a:r>
          </a:p>
          <a:p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See the next slide for your activity. </a:t>
            </a:r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7" name="Picture 6" descr="Libro: Matilda, de Roald Dahl.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441" y="4362658"/>
            <a:ext cx="1646169" cy="21948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85508" y="5221736"/>
            <a:ext cx="320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SassoonCRInfant" panose="02010503020300020003" pitchFamily="2" charset="0"/>
              </a:rPr>
              <a:t>Click on the picture </a:t>
            </a:r>
            <a:r>
              <a:rPr lang="en-GB" b="1" dirty="0" smtClean="0">
                <a:latin typeface="SassoonCRInfant" panose="02010503020300020003" pitchFamily="2" charset="0"/>
              </a:rPr>
              <a:t>to listen</a:t>
            </a:r>
            <a:endParaRPr lang="en-GB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280975" y="1003755"/>
            <a:ext cx="4065084" cy="700842"/>
          </a:xfrm>
        </p:spPr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Matilda Activity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1554" y="3161210"/>
            <a:ext cx="7325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In chapter 19 Matilda shows a great deal of perseverance and determination. Read the next few slides to find out what this means. 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Ask an adult to tell you about a time they had to do this. 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Complete the activity on the blog. </a:t>
            </a:r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2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9650" y="1711325"/>
            <a:ext cx="7632700" cy="744538"/>
          </a:xfrm>
          <a:prstGeom prst="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  <a:latin typeface="SassoonCRInfant" panose="02010503020300020003" pitchFamily="2" charset="0"/>
              </a:rPr>
              <a:t>Perseverance is when someone keeps trying, no matter how </a:t>
            </a:r>
            <a:br>
              <a:rPr lang="en-GB" dirty="0">
                <a:solidFill>
                  <a:prstClr val="white"/>
                </a:solidFill>
                <a:latin typeface="SassoonCRInfant" panose="02010503020300020003" pitchFamily="2" charset="0"/>
              </a:rPr>
            </a:br>
            <a:r>
              <a:rPr lang="en-GB" dirty="0">
                <a:solidFill>
                  <a:prstClr val="white"/>
                </a:solidFill>
                <a:latin typeface="SassoonCRInfant" panose="02010503020300020003" pitchFamily="2" charset="0"/>
              </a:rPr>
              <a:t>hard something is.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latin typeface="SassoonCRInfant" panose="02010503020300020003" pitchFamily="2" charset="0"/>
              </a:rPr>
              <a:t>What Is Perseverance?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2825" y="5646739"/>
            <a:ext cx="7632700" cy="479425"/>
          </a:xfrm>
          <a:prstGeom prst="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  <a:latin typeface="SassoonCRInfant" panose="02010503020300020003" pitchFamily="2" charset="0"/>
              </a:rPr>
              <a:t> It can help someone achieve their goals.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4" y="2452688"/>
            <a:ext cx="449738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201" y="681039"/>
            <a:ext cx="8220075" cy="993775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dirty="0">
                <a:latin typeface="SassoonCRInfant" panose="02010503020300020003" pitchFamily="2" charset="0"/>
              </a:rPr>
              <a:t>How Can We Show Perseverance </a:t>
            </a:r>
            <a:br>
              <a:rPr lang="en-GB" sz="3600" dirty="0">
                <a:latin typeface="SassoonCRInfant" panose="02010503020300020003" pitchFamily="2" charset="0"/>
              </a:rPr>
            </a:br>
            <a:r>
              <a:rPr lang="en-GB" sz="3600" dirty="0">
                <a:latin typeface="SassoonCRInfant" panose="02010503020300020003" pitchFamily="2" charset="0"/>
              </a:rPr>
              <a:t>in School?</a:t>
            </a:r>
          </a:p>
        </p:txBody>
      </p:sp>
      <p:sp>
        <p:nvSpPr>
          <p:cNvPr id="2" name="Rectangle 1"/>
          <p:cNvSpPr/>
          <p:nvPr/>
        </p:nvSpPr>
        <p:spPr>
          <a:xfrm>
            <a:off x="2279650" y="1905000"/>
            <a:ext cx="4603750" cy="2446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1C1C1C"/>
                </a:solidFill>
                <a:latin typeface="SassoonCRInfant" panose="02010503020300020003" pitchFamily="2" charset="0"/>
              </a:rPr>
              <a:t>We can show perseverance in school by: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C1C1C"/>
                </a:solidFill>
                <a:latin typeface="SassoonCRInfant" panose="02010503020300020003" pitchFamily="2" charset="0"/>
              </a:rPr>
              <a:t>not giving up;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C1C1C"/>
                </a:solidFill>
                <a:latin typeface="SassoonCRInfant" panose="02010503020300020003" pitchFamily="2" charset="0"/>
              </a:rPr>
              <a:t>following school rules;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C1C1C"/>
                </a:solidFill>
                <a:latin typeface="SassoonCRInfant" panose="02010503020300020003" pitchFamily="2" charset="0"/>
              </a:rPr>
              <a:t>trying your best;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C1C1C"/>
                </a:solidFill>
                <a:latin typeface="SassoonCRInfant" panose="02010503020300020003" pitchFamily="2" charset="0"/>
              </a:rPr>
              <a:t>setting some goals for yourself;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C1C1C"/>
                </a:solidFill>
                <a:latin typeface="SassoonCRInfant" panose="02010503020300020003" pitchFamily="2" charset="0"/>
              </a:rPr>
              <a:t>asking for help if you need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6" y="4487863"/>
            <a:ext cx="2297113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4" y="3319464"/>
            <a:ext cx="22129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1905000"/>
            <a:ext cx="172243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6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201" y="442913"/>
            <a:ext cx="8220075" cy="995362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dirty="0">
                <a:latin typeface="SassoonCRInfant" panose="02010503020300020003" pitchFamily="2" charset="0"/>
              </a:rPr>
              <a:t>Examples of Perseverance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7588" y="2998789"/>
            <a:ext cx="3808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1C1C1C"/>
                </a:solidFill>
                <a:latin typeface="SassoonCRInfant" panose="02010503020300020003" pitchFamily="2" charset="0"/>
              </a:rPr>
              <a:t>Never giving up on your dreams!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96000" y="3008314"/>
            <a:ext cx="3816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1C1C1C"/>
                </a:solidFill>
                <a:latin typeface="SassoonCRInfant" panose="02010503020300020003" pitchFamily="2" charset="0"/>
              </a:rPr>
              <a:t>Training for the team you would like to join, no matter how </a:t>
            </a:r>
            <a:br>
              <a:rPr lang="en-GB" altLang="en-US" dirty="0">
                <a:solidFill>
                  <a:srgbClr val="1C1C1C"/>
                </a:solidFill>
                <a:latin typeface="SassoonCRInfant" panose="02010503020300020003" pitchFamily="2" charset="0"/>
              </a:rPr>
            </a:br>
            <a:r>
              <a:rPr lang="en-GB" altLang="en-US" dirty="0">
                <a:solidFill>
                  <a:srgbClr val="1C1C1C"/>
                </a:solidFill>
                <a:latin typeface="SassoonCRInfant" panose="02010503020300020003" pitchFamily="2" charset="0"/>
              </a:rPr>
              <a:t>tiring it is.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2825" y="5564189"/>
            <a:ext cx="7632700" cy="668337"/>
          </a:xfrm>
          <a:prstGeom prst="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  <a:latin typeface="SassoonCRInfant" panose="02010503020300020003" pitchFamily="2" charset="0"/>
              </a:rPr>
              <a:t>Finding new ways of learning something that you need to know to make sure you achieve your goal!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1" y="1403351"/>
            <a:ext cx="17827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1335088"/>
            <a:ext cx="22288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838575"/>
            <a:ext cx="237966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3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>
                <a:latin typeface="SassoonCRInfant" panose="02010503020300020003" pitchFamily="2" charset="0"/>
              </a:rPr>
              <a:t>Break Time </a:t>
            </a:r>
            <a:endParaRPr lang="en-US" sz="4400" dirty="0">
              <a:latin typeface="SassoonCRInfant" panose="02010503020300020003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9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Franklin Gothic Book</vt:lpstr>
      <vt:lpstr>Sassoon Infant Rg</vt:lpstr>
      <vt:lpstr>SassoonCRInfant</vt:lpstr>
      <vt:lpstr>Times New Roman</vt:lpstr>
      <vt:lpstr>Twinkl</vt:lpstr>
      <vt:lpstr>Twinkl SemiBold</vt:lpstr>
      <vt:lpstr>Office Theme</vt:lpstr>
      <vt:lpstr>1_Office Theme</vt:lpstr>
      <vt:lpstr>Thursday</vt:lpstr>
      <vt:lpstr>Morning</vt:lpstr>
      <vt:lpstr>Spelling Starter</vt:lpstr>
      <vt:lpstr>Matilda Chapter </vt:lpstr>
      <vt:lpstr>Matilda Activity</vt:lpstr>
      <vt:lpstr>What Is Perseverance?</vt:lpstr>
      <vt:lpstr>How Can We Show Perseverance  in School?</vt:lpstr>
      <vt:lpstr>Examples of Perseverance</vt:lpstr>
      <vt:lpstr>Break Time </vt:lpstr>
      <vt:lpstr>Mid Morning </vt:lpstr>
      <vt:lpstr>Maths</vt:lpstr>
      <vt:lpstr>Tally Chart</vt:lpstr>
      <vt:lpstr>Tally Marks</vt:lpstr>
      <vt:lpstr>Tally Chart Tasks </vt:lpstr>
      <vt:lpstr>Lunch Time</vt:lpstr>
      <vt:lpstr>Afternoon</vt:lpstr>
      <vt:lpstr>RE</vt:lpstr>
      <vt:lpstr>PE with Mrs McMaster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2019-06-20T20:00:00Z</dcterms:created>
  <dcterms:modified xsi:type="dcterms:W3CDTF">2020-06-17T13:35:06Z</dcterms:modified>
</cp:coreProperties>
</file>