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72" r:id="rId5"/>
  </p:sldMasterIdLst>
  <p:notesMasterIdLst>
    <p:notesMasterId r:id="rId29"/>
  </p:notesMasterIdLst>
  <p:handoutMasterIdLst>
    <p:handoutMasterId r:id="rId30"/>
  </p:handoutMasterIdLst>
  <p:sldIdLst>
    <p:sldId id="256" r:id="rId6"/>
    <p:sldId id="280" r:id="rId7"/>
    <p:sldId id="306" r:id="rId8"/>
    <p:sldId id="310" r:id="rId9"/>
    <p:sldId id="318" r:id="rId10"/>
    <p:sldId id="331" r:id="rId11"/>
    <p:sldId id="266" r:id="rId12"/>
    <p:sldId id="281" r:id="rId13"/>
    <p:sldId id="319" r:id="rId14"/>
    <p:sldId id="294" r:id="rId15"/>
    <p:sldId id="315" r:id="rId16"/>
    <p:sldId id="316" r:id="rId17"/>
    <p:sldId id="320" r:id="rId18"/>
    <p:sldId id="321" r:id="rId19"/>
    <p:sldId id="268" r:id="rId20"/>
    <p:sldId id="282" r:id="rId21"/>
    <p:sldId id="297" r:id="rId22"/>
    <p:sldId id="322" r:id="rId23"/>
    <p:sldId id="323" r:id="rId24"/>
    <p:sldId id="324" r:id="rId25"/>
    <p:sldId id="325" r:id="rId26"/>
    <p:sldId id="326" r:id="rId27"/>
    <p:sldId id="31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6A07B-2E02-4BDF-9C79-9A6B11E9975D}" v="1130" dt="2019-06-20T20:17:53.70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712" autoAdjust="0"/>
  </p:normalViewPr>
  <p:slideViewPr>
    <p:cSldViewPr snapToGrid="0">
      <p:cViewPr varScale="1">
        <p:scale>
          <a:sx n="73" d="100"/>
          <a:sy n="73" d="100"/>
        </p:scale>
        <p:origin x="498"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15T19:42:17.160" idx="2">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6/16/2020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6/16/2020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824FDC-FB71-4556-9563-CAAB1EF4C61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657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0D44C2-DBB8-4085-A33A-B99B317AACD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492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699456-B7A0-42DC-99DE-9917FE4316D7}"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85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7A105F-99D6-4472-A528-3D9CF8AB084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453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D4A0D9-48CE-48E8-A820-65DACED57D6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114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50EB446-F8C8-4286-8611-61D5D47B9225}"/>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39664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400FCFA5-FF96-4D06-9F67-6EC3A2CD1FC1}"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AAE5A587-1951-4AF2-B7D4-B0F6E21D0B16}" type="slidenum">
              <a:rPr lang="en-GB"/>
              <a:pPr>
                <a:defRPr/>
              </a:pPr>
              <a:t>‹#›</a:t>
            </a:fld>
            <a:endParaRPr lang="en-GB"/>
          </a:p>
        </p:txBody>
      </p:sp>
    </p:spTree>
    <p:extLst>
      <p:ext uri="{BB962C8B-B14F-4D97-AF65-F5344CB8AC3E}">
        <p14:creationId xmlns:p14="http://schemas.microsoft.com/office/powerpoint/2010/main" val="119724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0595BA63-9ED3-4949-B666-37FA43F9E834}"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7D56EC35-B318-46D4-A4D8-7F19D41FA059}" type="slidenum">
              <a:rPr lang="en-GB"/>
              <a:pPr>
                <a:defRPr/>
              </a:pPr>
              <a:t>‹#›</a:t>
            </a:fld>
            <a:endParaRPr lang="en-GB"/>
          </a:p>
        </p:txBody>
      </p:sp>
    </p:spTree>
    <p:extLst>
      <p:ext uri="{BB962C8B-B14F-4D97-AF65-F5344CB8AC3E}">
        <p14:creationId xmlns:p14="http://schemas.microsoft.com/office/powerpoint/2010/main" val="3467961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407C59DD-00F3-4668-8845-F008DD72C8F2}"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D055668E-4A54-4FB0-B612-352DB4DC3A87}" type="slidenum">
              <a:rPr lang="en-GB"/>
              <a:pPr>
                <a:defRPr/>
              </a:pPr>
              <a:t>‹#›</a:t>
            </a:fld>
            <a:endParaRPr lang="en-GB"/>
          </a:p>
        </p:txBody>
      </p:sp>
    </p:spTree>
    <p:extLst>
      <p:ext uri="{BB962C8B-B14F-4D97-AF65-F5344CB8AC3E}">
        <p14:creationId xmlns:p14="http://schemas.microsoft.com/office/powerpoint/2010/main" val="4084527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D995F424-EE02-4ED2-8EA6-4625C12E90FA}" type="datetimeFigureOut">
              <a:rPr lang="en-GB"/>
              <a:pPr>
                <a:defRPr/>
              </a:pPr>
              <a:t>16/06/2020</a:t>
            </a:fld>
            <a:endParaRPr lang="en-GB"/>
          </a:p>
        </p:txBody>
      </p:sp>
      <p:sp>
        <p:nvSpPr>
          <p:cNvPr id="6"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FC221CD3-2CAA-4379-A070-69F0F045BE5A}" type="slidenum">
              <a:rPr lang="en-GB"/>
              <a:pPr>
                <a:defRPr/>
              </a:pPr>
              <a:t>‹#›</a:t>
            </a:fld>
            <a:endParaRPr lang="en-GB"/>
          </a:p>
        </p:txBody>
      </p:sp>
    </p:spTree>
    <p:extLst>
      <p:ext uri="{BB962C8B-B14F-4D97-AF65-F5344CB8AC3E}">
        <p14:creationId xmlns:p14="http://schemas.microsoft.com/office/powerpoint/2010/main" val="223746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63E79182-72F2-40A1-BFA8-2EE53D68B730}" type="datetimeFigureOut">
              <a:rPr lang="en-GB"/>
              <a:pPr>
                <a:defRPr/>
              </a:pPr>
              <a:t>16/06/2020</a:t>
            </a:fld>
            <a:endParaRPr lang="en-GB"/>
          </a:p>
        </p:txBody>
      </p:sp>
      <p:sp>
        <p:nvSpPr>
          <p:cNvPr id="8"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9A723ED0-F9D8-47C6-84F0-432E0D351BCE}" type="slidenum">
              <a:rPr lang="en-GB"/>
              <a:pPr>
                <a:defRPr/>
              </a:pPr>
              <a:t>‹#›</a:t>
            </a:fld>
            <a:endParaRPr lang="en-GB"/>
          </a:p>
        </p:txBody>
      </p:sp>
    </p:spTree>
    <p:extLst>
      <p:ext uri="{BB962C8B-B14F-4D97-AF65-F5344CB8AC3E}">
        <p14:creationId xmlns:p14="http://schemas.microsoft.com/office/powerpoint/2010/main" val="2878673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A05B6C2E-F53D-4984-9F6B-24298425485D}" type="datetimeFigureOut">
              <a:rPr lang="en-GB"/>
              <a:pPr>
                <a:defRPr/>
              </a:pPr>
              <a:t>16/06/2020</a:t>
            </a:fld>
            <a:endParaRPr lang="en-GB"/>
          </a:p>
        </p:txBody>
      </p:sp>
      <p:sp>
        <p:nvSpPr>
          <p:cNvPr id="4"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D6003BFD-CA4B-4F6E-8A0D-34F194E81C80}" type="slidenum">
              <a:rPr lang="en-GB"/>
              <a:pPr>
                <a:defRPr/>
              </a:pPr>
              <a:t>‹#›</a:t>
            </a:fld>
            <a:endParaRPr lang="en-GB"/>
          </a:p>
        </p:txBody>
      </p:sp>
    </p:spTree>
    <p:extLst>
      <p:ext uri="{BB962C8B-B14F-4D97-AF65-F5344CB8AC3E}">
        <p14:creationId xmlns:p14="http://schemas.microsoft.com/office/powerpoint/2010/main" val="3544534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04716EC2-A222-49D9-A855-9FABBC72ACA9}" type="datetimeFigureOut">
              <a:rPr lang="en-GB"/>
              <a:pPr>
                <a:defRPr/>
              </a:pPr>
              <a:t>16/06/2020</a:t>
            </a:fld>
            <a:endParaRPr lang="en-GB"/>
          </a:p>
        </p:txBody>
      </p:sp>
      <p:sp>
        <p:nvSpPr>
          <p:cNvPr id="3"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82C68021-FA22-4BA9-ABBE-40B0208889F4}" type="slidenum">
              <a:rPr lang="en-GB"/>
              <a:pPr>
                <a:defRPr/>
              </a:pPr>
              <a:t>‹#›</a:t>
            </a:fld>
            <a:endParaRPr lang="en-GB"/>
          </a:p>
        </p:txBody>
      </p:sp>
    </p:spTree>
    <p:extLst>
      <p:ext uri="{BB962C8B-B14F-4D97-AF65-F5344CB8AC3E}">
        <p14:creationId xmlns:p14="http://schemas.microsoft.com/office/powerpoint/2010/main" val="181512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440166EF-8420-4DC7-BF51-F87A0286FBBE}" type="datetimeFigureOut">
              <a:rPr lang="en-GB"/>
              <a:pPr>
                <a:defRPr/>
              </a:pPr>
              <a:t>16/06/2020</a:t>
            </a:fld>
            <a:endParaRPr lang="en-GB"/>
          </a:p>
        </p:txBody>
      </p:sp>
      <p:sp>
        <p:nvSpPr>
          <p:cNvPr id="6"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483C3593-045F-45E8-A0BE-EFC9994B987E}" type="slidenum">
              <a:rPr lang="en-GB"/>
              <a:pPr>
                <a:defRPr/>
              </a:pPr>
              <a:t>‹#›</a:t>
            </a:fld>
            <a:endParaRPr lang="en-GB"/>
          </a:p>
        </p:txBody>
      </p:sp>
    </p:spTree>
    <p:extLst>
      <p:ext uri="{BB962C8B-B14F-4D97-AF65-F5344CB8AC3E}">
        <p14:creationId xmlns:p14="http://schemas.microsoft.com/office/powerpoint/2010/main" val="393509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78163AA0-D22E-4C06-A1B4-92046F562038}" type="datetimeFigureOut">
              <a:rPr lang="en-GB"/>
              <a:pPr>
                <a:defRPr/>
              </a:pPr>
              <a:t>16/06/2020</a:t>
            </a:fld>
            <a:endParaRPr lang="en-GB"/>
          </a:p>
        </p:txBody>
      </p:sp>
      <p:sp>
        <p:nvSpPr>
          <p:cNvPr id="6"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5337BD10-75BC-4D5D-BCBA-E0AD27C51C6E}" type="slidenum">
              <a:rPr lang="en-GB"/>
              <a:pPr>
                <a:defRPr/>
              </a:pPr>
              <a:t>‹#›</a:t>
            </a:fld>
            <a:endParaRPr lang="en-GB"/>
          </a:p>
        </p:txBody>
      </p:sp>
    </p:spTree>
    <p:extLst>
      <p:ext uri="{BB962C8B-B14F-4D97-AF65-F5344CB8AC3E}">
        <p14:creationId xmlns:p14="http://schemas.microsoft.com/office/powerpoint/2010/main" val="353184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500BE301-D568-4430-B55A-420061674ADA}"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9D7F22D3-6737-40C9-882C-8486887C0BCA}" type="slidenum">
              <a:rPr lang="en-GB"/>
              <a:pPr>
                <a:defRPr/>
              </a:pPr>
              <a:t>‹#›</a:t>
            </a:fld>
            <a:endParaRPr lang="en-GB"/>
          </a:p>
        </p:txBody>
      </p:sp>
    </p:spTree>
    <p:extLst>
      <p:ext uri="{BB962C8B-B14F-4D97-AF65-F5344CB8AC3E}">
        <p14:creationId xmlns:p14="http://schemas.microsoft.com/office/powerpoint/2010/main" val="3109440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10"/>
          </p:nvPr>
        </p:nvSpPr>
        <p:spPr/>
        <p:txBody>
          <a:bodyPr/>
          <a:lstStyle>
            <a:lvl1pPr>
              <a:defRPr/>
            </a:lvl1pPr>
          </a:lstStyle>
          <a:p>
            <a:pPr>
              <a:defRPr/>
            </a:pPr>
            <a:fld id="{0ED16825-9CA5-46C1-B4A3-65809724D92C}"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12"/>
          </p:nvPr>
        </p:nvSpPr>
        <p:spPr/>
        <p:txBody>
          <a:bodyPr/>
          <a:lstStyle>
            <a:lvl1pPr>
              <a:defRPr/>
            </a:lvl1pPr>
          </a:lstStyle>
          <a:p>
            <a:pPr>
              <a:defRPr/>
            </a:pPr>
            <a:fld id="{5FC90596-71D8-4E7F-A8F6-4A5AEDB13A6E}" type="slidenum">
              <a:rPr lang="en-GB"/>
              <a:pPr>
                <a:defRPr/>
              </a:pPr>
              <a:t>‹#›</a:t>
            </a:fld>
            <a:endParaRPr lang="en-GB"/>
          </a:p>
        </p:txBody>
      </p:sp>
    </p:spTree>
    <p:extLst>
      <p:ext uri="{BB962C8B-B14F-4D97-AF65-F5344CB8AC3E}">
        <p14:creationId xmlns:p14="http://schemas.microsoft.com/office/powerpoint/2010/main" val="154076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84" r:id="rId2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16:creationId xmlns:a16="http://schemas.microsoft.com/office/drawing/2014/main" id="{0224F3B2-BE85-4E8F-BF6C-F13EB6C4ADA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5E10386-A33D-42A1-A71C-441E306216F3}" type="datetimeFigureOut">
              <a:rPr lang="en-GB"/>
              <a:pPr>
                <a:defRPr/>
              </a:pPr>
              <a:t>16/06/2020</a:t>
            </a:fld>
            <a:endParaRPr lang="en-GB"/>
          </a:p>
        </p:txBody>
      </p:sp>
      <p:sp>
        <p:nvSpPr>
          <p:cNvPr id="5" name="Footer Placeholder 4">
            <a:extLst>
              <a:ext uri="{FF2B5EF4-FFF2-40B4-BE49-F238E27FC236}">
                <a16:creationId xmlns:a16="http://schemas.microsoft.com/office/drawing/2014/main" id="{41BDF871-A8A1-413B-B3FC-05CD7FB1F53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E3D3EB6-2F7B-47D1-A9B3-789A673F121F}"/>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BDD9DC6-BDDB-4712-8934-A7238FD4B73B}" type="slidenum">
              <a:rPr lang="en-GB"/>
              <a:pPr>
                <a:defRPr/>
              </a:pPr>
              <a:t>‹#›</a:t>
            </a:fld>
            <a:endParaRPr lang="en-GB"/>
          </a:p>
        </p:txBody>
      </p:sp>
    </p:spTree>
    <p:extLst>
      <p:ext uri="{BB962C8B-B14F-4D97-AF65-F5344CB8AC3E}">
        <p14:creationId xmlns:p14="http://schemas.microsoft.com/office/powerpoint/2010/main" val="726692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athsframe.co.uk/en/resources/resource/51/bar_cha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bbc.co.uk/teach/class-clips-video/history-ks1--ks2-explain-this-roman-roads/z7c8wty"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5.jpe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vwwxnb/articles/zx9ydxs" TargetMode="External"/><Relationship Id="rId2" Type="http://schemas.openxmlformats.org/officeDocument/2006/relationships/hyperlink" Target="https://www.bbc.co.uk/bitesize/topics/zrqqtfr/articles/zpxhdxs"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bitesize/topics/zvwwxnb/articles/zx9ydxs" TargetMode="External"/><Relationship Id="rId2" Type="http://schemas.openxmlformats.org/officeDocument/2006/relationships/hyperlink" Target="https://www.bbc.co.uk/bitesize/topics/zrqqtfr/articles/zpxhdx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xryVZOlmQ8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sz="2400" dirty="0" smtClean="0">
                <a:latin typeface="SassoonCRInfant" panose="02010503020300020003" pitchFamily="2" charset="0"/>
              </a:rPr>
              <a:t>17.6.20</a:t>
            </a:r>
            <a:endParaRPr lang="ru-RU" sz="2400" dirty="0">
              <a:latin typeface="Comic Sans MS" panose="030F0702030302020204" pitchFamily="66" charset="0"/>
            </a:endParaRPr>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5400" dirty="0" smtClean="0">
                <a:latin typeface="SassoonCRInfant" panose="02010503020300020003" pitchFamily="2" charset="0"/>
              </a:rPr>
              <a:t>Wednesday</a:t>
            </a:r>
            <a:endParaRPr lang="ru-RU" sz="5400" dirty="0">
              <a:latin typeface="Comic Sans MS" panose="030F0702030302020204" pitchFamily="66" charset="0"/>
            </a:endParaRPr>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dirty="0" smtClean="0">
                <a:latin typeface="SassoonCRInfant" panose="02010503020300020003" pitchFamily="2" charset="0"/>
              </a:rPr>
              <a:t>Daily Plan</a:t>
            </a:r>
            <a:endParaRPr lang="ru-RU" dirty="0">
              <a:latin typeface="Comic Sans MS" panose="030F0702030302020204" pitchFamily="66" charset="0"/>
            </a:endParaRPr>
          </a:p>
        </p:txBody>
      </p:sp>
      <p:pic>
        <p:nvPicPr>
          <p:cNvPr id="14" name="Picture Placeholder 8" descr="Painting and Drawing Tools Set">
            <a:extLst>
              <a:ext uri="{FF2B5EF4-FFF2-40B4-BE49-F238E27FC236}">
                <a16:creationId xmlns:a16="http://schemas.microsoft.com/office/drawing/2014/main" id="{071F34E4-4C09-4C3D-9844-4E147BD7CAD8}"/>
              </a:ext>
            </a:extLst>
          </p:cNvPr>
          <p:cNvPicPr>
            <a:picLocks noGrp="1" noChangeAspect="1"/>
          </p:cNvPicPr>
          <p:nvPr>
            <p:ph type="pic" sz="quarter" idx="15"/>
          </p:nvPr>
        </p:nvPicPr>
        <p:blipFill rotWithShape="1">
          <a:blip r:embed="rId2"/>
          <a:srcRect l="10922" r="10922"/>
          <a:stretch/>
        </p:blipFill>
        <p:spPr>
          <a:xfrm>
            <a:off x="0" y="1114425"/>
            <a:ext cx="6230938" cy="5314950"/>
          </a:xfr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5" name="Title 4"/>
          <p:cNvSpPr>
            <a:spLocks noGrp="1"/>
          </p:cNvSpPr>
          <p:nvPr>
            <p:ph type="title"/>
          </p:nvPr>
        </p:nvSpPr>
        <p:spPr>
          <a:xfrm rot="-360000">
            <a:off x="476920" y="1027617"/>
            <a:ext cx="4065084" cy="700842"/>
          </a:xfrm>
        </p:spPr>
        <p:txBody>
          <a:bodyPr>
            <a:normAutofit/>
          </a:bodyPr>
          <a:lstStyle/>
          <a:p>
            <a:r>
              <a:rPr lang="en-GB" dirty="0" smtClean="0">
                <a:latin typeface="SassoonCRInfant" panose="02010503020300020003" pitchFamily="2" charset="0"/>
              </a:rPr>
              <a:t>Maths </a:t>
            </a:r>
            <a:endParaRPr lang="en-GB" dirty="0">
              <a:latin typeface="SassoonCRInfant" panose="02010503020300020003" pitchFamily="2" charset="0"/>
            </a:endParaRPr>
          </a:p>
        </p:txBody>
      </p:sp>
      <p:sp>
        <p:nvSpPr>
          <p:cNvPr id="6" name="TextBox 5"/>
          <p:cNvSpPr txBox="1"/>
          <p:nvPr/>
        </p:nvSpPr>
        <p:spPr>
          <a:xfrm>
            <a:off x="4080827" y="2703016"/>
            <a:ext cx="7842739" cy="4154984"/>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LI – I am learning to </a:t>
            </a:r>
            <a:r>
              <a:rPr lang="en-GB" sz="2400" dirty="0" smtClean="0">
                <a:solidFill>
                  <a:srgbClr val="FF0000"/>
                </a:solidFill>
                <a:latin typeface="SassoonCRInfant" panose="02010503020300020003" pitchFamily="2" charset="0"/>
              </a:rPr>
              <a:t>interpret information from a bar graph.</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On Monday you began to learn about Bar Graphs. </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It is important for bar graphs to have the following things to help you interpret the information:</a:t>
            </a:r>
          </a:p>
          <a:p>
            <a:endParaRPr lang="en-GB" sz="2400" dirty="0">
              <a:solidFill>
                <a:schemeClr val="bg1"/>
              </a:solidFill>
              <a:latin typeface="SassoonCRInfant" panose="02010503020300020003" pitchFamily="2" charset="0"/>
            </a:endParaRPr>
          </a:p>
          <a:p>
            <a:pPr marL="457200" indent="-457200">
              <a:buAutoNum type="arabicPeriod"/>
            </a:pPr>
            <a:r>
              <a:rPr lang="en-GB" sz="2400" dirty="0" smtClean="0">
                <a:solidFill>
                  <a:schemeClr val="bg1"/>
                </a:solidFill>
                <a:latin typeface="SassoonCRInfant" panose="02010503020300020003" pitchFamily="2" charset="0"/>
              </a:rPr>
              <a:t>A title </a:t>
            </a:r>
          </a:p>
          <a:p>
            <a:pPr marL="457200" indent="-457200">
              <a:buAutoNum type="arabicPeriod"/>
            </a:pPr>
            <a:r>
              <a:rPr lang="en-GB" sz="2400" dirty="0" smtClean="0">
                <a:solidFill>
                  <a:schemeClr val="bg1"/>
                </a:solidFill>
                <a:latin typeface="SassoonCRInfant" panose="02010503020300020003" pitchFamily="2" charset="0"/>
              </a:rPr>
              <a:t>Both axis labelled </a:t>
            </a:r>
          </a:p>
          <a:p>
            <a:pPr marL="457200" indent="-457200">
              <a:buAutoNum type="arabicPeriod"/>
            </a:pPr>
            <a:r>
              <a:rPr lang="en-GB" sz="2400" b="1" dirty="0" smtClean="0">
                <a:solidFill>
                  <a:schemeClr val="bg1"/>
                </a:solidFill>
                <a:latin typeface="SassoonCRInfant" panose="02010503020300020003" pitchFamily="2" charset="0"/>
              </a:rPr>
              <a:t>A scale to show how many – today we are going to explore this further. </a:t>
            </a:r>
            <a:endParaRPr lang="en-GB" sz="2400" b="1" dirty="0">
              <a:solidFill>
                <a:srgbClr val="FF0000"/>
              </a:solidFill>
              <a:latin typeface="SassoonCRInfant" panose="02010503020300020003" pitchFamily="2" charset="0"/>
            </a:endParaRPr>
          </a:p>
        </p:txBody>
      </p:sp>
    </p:spTree>
    <p:extLst>
      <p:ext uri="{BB962C8B-B14F-4D97-AF65-F5344CB8AC3E}">
        <p14:creationId xmlns:p14="http://schemas.microsoft.com/office/powerpoint/2010/main" val="214180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4"/>
          <p:cNvSpPr>
            <a:spLocks noGrp="1"/>
          </p:cNvSpPr>
          <p:nvPr>
            <p:ph type="title"/>
          </p:nvPr>
        </p:nvSpPr>
        <p:spPr/>
        <p:txBody>
          <a:bodyPr/>
          <a:lstStyle/>
          <a:p>
            <a:r>
              <a:rPr lang="en-GB" dirty="0" smtClean="0">
                <a:latin typeface="SassoonCRInfant" panose="02010503020300020003" pitchFamily="2" charset="0"/>
              </a:rPr>
              <a:t>Example</a:t>
            </a:r>
            <a:endParaRPr lang="en-GB" dirty="0">
              <a:latin typeface="SassoonCRInfant" panose="02010503020300020003" pitchFamily="2" charset="0"/>
            </a:endParaRPr>
          </a:p>
        </p:txBody>
      </p:sp>
      <p:pic>
        <p:nvPicPr>
          <p:cNvPr id="6" name="Picture 5"/>
          <p:cNvPicPr>
            <a:picLocks noChangeAspect="1"/>
          </p:cNvPicPr>
          <p:nvPr/>
        </p:nvPicPr>
        <p:blipFill>
          <a:blip r:embed="rId2"/>
          <a:stretch>
            <a:fillRect/>
          </a:stretch>
        </p:blipFill>
        <p:spPr>
          <a:xfrm>
            <a:off x="5355770" y="0"/>
            <a:ext cx="6297409" cy="4336869"/>
          </a:xfrm>
          <a:prstGeom prst="rect">
            <a:avLst/>
          </a:prstGeom>
        </p:spPr>
      </p:pic>
      <p:sp>
        <p:nvSpPr>
          <p:cNvPr id="7" name="TextBox 6"/>
          <p:cNvSpPr txBox="1"/>
          <p:nvPr/>
        </p:nvSpPr>
        <p:spPr>
          <a:xfrm>
            <a:off x="4193177" y="4624251"/>
            <a:ext cx="6688183" cy="1631216"/>
          </a:xfrm>
          <a:prstGeom prst="rect">
            <a:avLst/>
          </a:prstGeom>
          <a:noFill/>
        </p:spPr>
        <p:txBody>
          <a:bodyPr wrap="square" rtlCol="0">
            <a:spAutoFit/>
          </a:bodyPr>
          <a:lstStyle/>
          <a:p>
            <a:r>
              <a:rPr lang="en-GB" sz="2000" dirty="0" smtClean="0">
                <a:solidFill>
                  <a:schemeClr val="bg1"/>
                </a:solidFill>
                <a:latin typeface="SassoonCRInfant" panose="02010503020300020003" pitchFamily="2" charset="0"/>
              </a:rPr>
              <a:t>The example above shows how important the scale is. You should always read the scale before you begin to interpret the information. </a:t>
            </a:r>
          </a:p>
          <a:p>
            <a:endParaRPr lang="en-GB" sz="2000" dirty="0">
              <a:solidFill>
                <a:schemeClr val="bg1"/>
              </a:solidFill>
              <a:latin typeface="SassoonCRInfant" panose="02010503020300020003" pitchFamily="2" charset="0"/>
            </a:endParaRPr>
          </a:p>
          <a:p>
            <a:r>
              <a:rPr lang="en-GB" sz="2000" dirty="0" smtClean="0">
                <a:solidFill>
                  <a:schemeClr val="bg1"/>
                </a:solidFill>
                <a:latin typeface="SassoonCRInfant" panose="02010503020300020003" pitchFamily="2" charset="0"/>
              </a:rPr>
              <a:t>Why do you think this person has chosen to count up in 5s?</a:t>
            </a:r>
            <a:endParaRPr lang="en-GB" sz="2000" dirty="0">
              <a:solidFill>
                <a:schemeClr val="bg1"/>
              </a:solidFill>
              <a:latin typeface="SassoonCRInfant" panose="02010503020300020003" pitchFamily="2" charset="0"/>
            </a:endParaRPr>
          </a:p>
        </p:txBody>
      </p:sp>
    </p:spTree>
    <p:extLst>
      <p:ext uri="{BB962C8B-B14F-4D97-AF65-F5344CB8AC3E}">
        <p14:creationId xmlns:p14="http://schemas.microsoft.com/office/powerpoint/2010/main" val="310825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5" name="Title 4"/>
          <p:cNvSpPr>
            <a:spLocks noGrp="1"/>
          </p:cNvSpPr>
          <p:nvPr>
            <p:ph type="title"/>
          </p:nvPr>
        </p:nvSpPr>
        <p:spPr/>
        <p:txBody>
          <a:bodyPr/>
          <a:lstStyle/>
          <a:p>
            <a:r>
              <a:rPr lang="en-GB" dirty="0" smtClean="0">
                <a:latin typeface="SassoonCRInfant" panose="02010503020300020003" pitchFamily="2" charset="0"/>
              </a:rPr>
              <a:t>Question 1 </a:t>
            </a:r>
            <a:endParaRPr lang="en-GB" dirty="0">
              <a:latin typeface="SassoonCRInfant" panose="02010503020300020003" pitchFamily="2" charset="0"/>
            </a:endParaRPr>
          </a:p>
        </p:txBody>
      </p:sp>
      <p:pic>
        <p:nvPicPr>
          <p:cNvPr id="2" name="Picture 1"/>
          <p:cNvPicPr>
            <a:picLocks noChangeAspect="1"/>
          </p:cNvPicPr>
          <p:nvPr/>
        </p:nvPicPr>
        <p:blipFill>
          <a:blip r:embed="rId2"/>
          <a:stretch>
            <a:fillRect/>
          </a:stretch>
        </p:blipFill>
        <p:spPr>
          <a:xfrm>
            <a:off x="3754482" y="1811715"/>
            <a:ext cx="8437518" cy="5046285"/>
          </a:xfrm>
          <a:prstGeom prst="rect">
            <a:avLst/>
          </a:prstGeom>
        </p:spPr>
      </p:pic>
    </p:spTree>
    <p:extLst>
      <p:ext uri="{BB962C8B-B14F-4D97-AF65-F5344CB8AC3E}">
        <p14:creationId xmlns:p14="http://schemas.microsoft.com/office/powerpoint/2010/main" val="425422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5" name="Title 4"/>
          <p:cNvSpPr>
            <a:spLocks noGrp="1"/>
          </p:cNvSpPr>
          <p:nvPr>
            <p:ph type="title"/>
          </p:nvPr>
        </p:nvSpPr>
        <p:spPr/>
        <p:txBody>
          <a:bodyPr>
            <a:normAutofit/>
          </a:bodyPr>
          <a:lstStyle/>
          <a:p>
            <a:r>
              <a:rPr lang="en-GB" dirty="0">
                <a:latin typeface="SassoonCRInfant" panose="02010503020300020003" pitchFamily="2" charset="0"/>
              </a:rPr>
              <a:t>Question 2</a:t>
            </a:r>
          </a:p>
        </p:txBody>
      </p:sp>
      <p:sp>
        <p:nvSpPr>
          <p:cNvPr id="6" name="TextBox 5"/>
          <p:cNvSpPr txBox="1"/>
          <p:nvPr/>
        </p:nvSpPr>
        <p:spPr>
          <a:xfrm>
            <a:off x="0" y="2390504"/>
            <a:ext cx="3370217" cy="2308324"/>
          </a:xfrm>
          <a:prstGeom prst="rect">
            <a:avLst/>
          </a:prstGeom>
          <a:noFill/>
        </p:spPr>
        <p:txBody>
          <a:bodyPr wrap="square" rtlCol="0">
            <a:spAutoFit/>
          </a:bodyPr>
          <a:lstStyle/>
          <a:p>
            <a:r>
              <a:rPr lang="en-GB" dirty="0" smtClean="0">
                <a:latin typeface="SassoonCRInfant" panose="02010503020300020003" pitchFamily="2" charset="0"/>
              </a:rPr>
              <a:t>Sometimes bar graphs are displayed horizontally, don’t let that confuse you. You just work out the information in the exact same way. </a:t>
            </a:r>
          </a:p>
          <a:p>
            <a:endParaRPr lang="en-GB" dirty="0">
              <a:latin typeface="SassoonCRInfant" panose="02010503020300020003" pitchFamily="2" charset="0"/>
            </a:endParaRPr>
          </a:p>
          <a:p>
            <a:r>
              <a:rPr lang="en-GB" dirty="0" smtClean="0">
                <a:latin typeface="SassoonCRInfant" panose="02010503020300020003" pitchFamily="2" charset="0"/>
              </a:rPr>
              <a:t>This example has much trickier questions, try your best.</a:t>
            </a:r>
            <a:endParaRPr lang="en-GB" dirty="0">
              <a:latin typeface="SassoonCRInfant" panose="02010503020300020003" pitchFamily="2" charset="0"/>
            </a:endParaRPr>
          </a:p>
        </p:txBody>
      </p:sp>
      <p:pic>
        <p:nvPicPr>
          <p:cNvPr id="7" name="Picture 6"/>
          <p:cNvPicPr>
            <a:picLocks noChangeAspect="1"/>
          </p:cNvPicPr>
          <p:nvPr/>
        </p:nvPicPr>
        <p:blipFill>
          <a:blip r:embed="rId2"/>
          <a:stretch>
            <a:fillRect/>
          </a:stretch>
        </p:blipFill>
        <p:spPr>
          <a:xfrm>
            <a:off x="3644537" y="-7183"/>
            <a:ext cx="8547463" cy="6865184"/>
          </a:xfrm>
          <a:prstGeom prst="rect">
            <a:avLst/>
          </a:prstGeom>
        </p:spPr>
      </p:pic>
    </p:spTree>
    <p:extLst>
      <p:ext uri="{BB962C8B-B14F-4D97-AF65-F5344CB8AC3E}">
        <p14:creationId xmlns:p14="http://schemas.microsoft.com/office/powerpoint/2010/main" val="152622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5" name="Title 4"/>
          <p:cNvSpPr>
            <a:spLocks noGrp="1"/>
          </p:cNvSpPr>
          <p:nvPr>
            <p:ph type="title"/>
          </p:nvPr>
        </p:nvSpPr>
        <p:spPr/>
        <p:txBody>
          <a:bodyPr/>
          <a:lstStyle/>
          <a:p>
            <a:r>
              <a:rPr lang="en-GB" dirty="0" smtClean="0">
                <a:latin typeface="SassoonCRInfant" panose="02010503020300020003" pitchFamily="2" charset="0"/>
              </a:rPr>
              <a:t>Extension</a:t>
            </a:r>
            <a:endParaRPr lang="en-GB" dirty="0">
              <a:latin typeface="SassoonCRInfant" panose="02010503020300020003" pitchFamily="2" charset="0"/>
            </a:endParaRPr>
          </a:p>
        </p:txBody>
      </p:sp>
      <p:sp>
        <p:nvSpPr>
          <p:cNvPr id="6" name="Rectangle 5"/>
          <p:cNvSpPr/>
          <p:nvPr/>
        </p:nvSpPr>
        <p:spPr>
          <a:xfrm>
            <a:off x="3853544" y="3043646"/>
            <a:ext cx="8059782" cy="461665"/>
          </a:xfrm>
          <a:prstGeom prst="rect">
            <a:avLst/>
          </a:prstGeom>
        </p:spPr>
        <p:txBody>
          <a:bodyPr wrap="square">
            <a:spAutoFit/>
          </a:bodyPr>
          <a:lstStyle/>
          <a:p>
            <a:r>
              <a:rPr lang="en-GB" sz="2400" dirty="0">
                <a:solidFill>
                  <a:schemeClr val="bg1"/>
                </a:solidFill>
                <a:hlinkClick r:id="rId2"/>
              </a:rPr>
              <a:t>https://</a:t>
            </a:r>
            <a:r>
              <a:rPr lang="en-GB" sz="2400" dirty="0">
                <a:solidFill>
                  <a:schemeClr val="bg1"/>
                </a:solidFill>
                <a:latin typeface="SassoonCRInfant" panose="02010503020300020003" pitchFamily="2" charset="0"/>
                <a:hlinkClick r:id="rId2"/>
              </a:rPr>
              <a:t>mathsframe.co.uk/en/resources/resource/51/bar_charts</a:t>
            </a:r>
            <a:endParaRPr lang="en-GB" sz="2400" dirty="0">
              <a:solidFill>
                <a:schemeClr val="bg1"/>
              </a:solidFill>
              <a:latin typeface="SassoonCRInfant" panose="02010503020300020003" pitchFamily="2" charset="0"/>
            </a:endParaRPr>
          </a:p>
        </p:txBody>
      </p:sp>
      <p:sp>
        <p:nvSpPr>
          <p:cNvPr id="7" name="TextBox 6"/>
          <p:cNvSpPr txBox="1"/>
          <p:nvPr/>
        </p:nvSpPr>
        <p:spPr>
          <a:xfrm>
            <a:off x="3853544" y="3984053"/>
            <a:ext cx="8412480" cy="1200329"/>
          </a:xfrm>
          <a:prstGeom prst="rect">
            <a:avLst/>
          </a:prstGeom>
          <a:noFill/>
        </p:spPr>
        <p:txBody>
          <a:bodyPr wrap="square" rtlCol="0">
            <a:spAutoFit/>
          </a:bodyPr>
          <a:lstStyle/>
          <a:p>
            <a:pPr algn="ctr"/>
            <a:r>
              <a:rPr lang="en-GB" sz="2400" dirty="0" smtClean="0">
                <a:solidFill>
                  <a:schemeClr val="bg1"/>
                </a:solidFill>
                <a:latin typeface="SassoonCRInfant" panose="02010503020300020003" pitchFamily="2" charset="0"/>
              </a:rPr>
              <a:t>Some of the examples get quite tricky. </a:t>
            </a:r>
          </a:p>
          <a:p>
            <a:pPr algn="ctr"/>
            <a:endParaRPr lang="en-GB" sz="2400" dirty="0">
              <a:solidFill>
                <a:schemeClr val="bg1"/>
              </a:solidFill>
              <a:latin typeface="SassoonCRInfant" panose="02010503020300020003" pitchFamily="2" charset="0"/>
            </a:endParaRPr>
          </a:p>
          <a:p>
            <a:pPr algn="ctr"/>
            <a:r>
              <a:rPr lang="en-GB" sz="2400" dirty="0" smtClean="0">
                <a:solidFill>
                  <a:schemeClr val="bg1"/>
                </a:solidFill>
                <a:latin typeface="SassoonCRInfant" panose="02010503020300020003" pitchFamily="2" charset="0"/>
              </a:rPr>
              <a:t>Do what you can, I suggest sticking to level 1. </a:t>
            </a:r>
            <a:endParaRPr lang="en-GB" sz="2400" dirty="0">
              <a:solidFill>
                <a:schemeClr val="bg1"/>
              </a:solidFill>
              <a:latin typeface="SassoonCRInfant" panose="02010503020300020003" pitchFamily="2" charset="0"/>
            </a:endParaRPr>
          </a:p>
        </p:txBody>
      </p:sp>
      <p:pic>
        <p:nvPicPr>
          <p:cNvPr id="10" name="Picture 9"/>
          <p:cNvPicPr>
            <a:picLocks noChangeAspect="1"/>
          </p:cNvPicPr>
          <p:nvPr/>
        </p:nvPicPr>
        <p:blipFill>
          <a:blip r:embed="rId3"/>
          <a:stretch>
            <a:fillRect/>
          </a:stretch>
        </p:blipFill>
        <p:spPr>
          <a:xfrm>
            <a:off x="0" y="4448175"/>
            <a:ext cx="3438525" cy="2409825"/>
          </a:xfrm>
          <a:prstGeom prst="rect">
            <a:avLst/>
          </a:prstGeom>
        </p:spPr>
      </p:pic>
    </p:spTree>
    <p:extLst>
      <p:ext uri="{BB962C8B-B14F-4D97-AF65-F5344CB8AC3E}">
        <p14:creationId xmlns:p14="http://schemas.microsoft.com/office/powerpoint/2010/main" val="33633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Lunch</a:t>
            </a:r>
            <a:r>
              <a:rPr lang="en-US" sz="4400" dirty="0" smtClean="0">
                <a:solidFill>
                  <a:schemeClr val="tx1"/>
                </a:solidFill>
                <a:latin typeface="SassoonCRInfant" panose="02010503020300020003" pitchFamily="2" charset="0"/>
              </a:rPr>
              <a:t> </a:t>
            </a:r>
            <a:r>
              <a:rPr lang="en-US" sz="4400" dirty="0">
                <a:latin typeface="SassoonCRInfant" panose="02010503020300020003" pitchFamily="2" charset="0"/>
              </a:rPr>
              <a:t>Time</a:t>
            </a: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xmlns=""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15</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70206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Afternoon</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xmlns=""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16</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378108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5" name="Title 4"/>
          <p:cNvSpPr>
            <a:spLocks noGrp="1"/>
          </p:cNvSpPr>
          <p:nvPr>
            <p:ph type="title"/>
          </p:nvPr>
        </p:nvSpPr>
        <p:spPr>
          <a:xfrm rot="-360000">
            <a:off x="485616" y="1018834"/>
            <a:ext cx="4396928" cy="700842"/>
          </a:xfrm>
        </p:spPr>
        <p:txBody>
          <a:bodyPr>
            <a:noAutofit/>
          </a:bodyPr>
          <a:lstStyle/>
          <a:p>
            <a:r>
              <a:rPr lang="en-GB" sz="3200" dirty="0" smtClean="0">
                <a:latin typeface="SassoonCRInfant" panose="02010503020300020003" pitchFamily="2" charset="0"/>
              </a:rPr>
              <a:t>Roman Roads </a:t>
            </a:r>
            <a:endParaRPr lang="en-GB" sz="3200" dirty="0">
              <a:latin typeface="SassoonCRInfant" panose="02010503020300020003" pitchFamily="2" charset="0"/>
            </a:endParaRPr>
          </a:p>
        </p:txBody>
      </p:sp>
      <p:sp>
        <p:nvSpPr>
          <p:cNvPr id="6" name="TextBox 5"/>
          <p:cNvSpPr txBox="1"/>
          <p:nvPr/>
        </p:nvSpPr>
        <p:spPr>
          <a:xfrm>
            <a:off x="5720352" y="2530749"/>
            <a:ext cx="8077200" cy="2616101"/>
          </a:xfrm>
          <a:prstGeom prst="rect">
            <a:avLst/>
          </a:prstGeom>
          <a:noFill/>
        </p:spPr>
        <p:txBody>
          <a:bodyPr wrap="square" rtlCol="0">
            <a:spAutoFit/>
          </a:bodyPr>
          <a:lstStyle/>
          <a:p>
            <a:r>
              <a:rPr lang="en-GB" sz="2800" dirty="0" smtClean="0">
                <a:solidFill>
                  <a:schemeClr val="bg1"/>
                </a:solidFill>
                <a:latin typeface="SassoonCRInfant" panose="02010503020300020003" pitchFamily="2" charset="0"/>
              </a:rPr>
              <a:t>LI – I am about Roman roads.</a:t>
            </a:r>
          </a:p>
          <a:p>
            <a:endParaRPr lang="en-GB" sz="2800" dirty="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400" dirty="0" smtClean="0">
              <a:latin typeface="SassoonCRInfant" panose="02010503020300020003" pitchFamily="2" charset="0"/>
            </a:endParaRPr>
          </a:p>
        </p:txBody>
      </p:sp>
      <p:pic>
        <p:nvPicPr>
          <p:cNvPr id="4098" name="Picture 2" descr="Instructions to make an edible Roman road - Beal Vale Primary Schoo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352" y="4073618"/>
            <a:ext cx="4600911" cy="2691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52605" y="3469468"/>
            <a:ext cx="4284617" cy="369332"/>
          </a:xfrm>
          <a:prstGeom prst="rect">
            <a:avLst/>
          </a:prstGeom>
          <a:noFill/>
        </p:spPr>
        <p:txBody>
          <a:bodyPr wrap="square" rtlCol="0">
            <a:spAutoFit/>
          </a:bodyPr>
          <a:lstStyle/>
          <a:p>
            <a:r>
              <a:rPr lang="en-GB" dirty="0" smtClean="0">
                <a:latin typeface="SassoonCRInfant" panose="02010503020300020003" pitchFamily="2" charset="0"/>
              </a:rPr>
              <a:t>Click the picture below to play the video</a:t>
            </a:r>
            <a:endParaRPr lang="en-GB" dirty="0">
              <a:latin typeface="SassoonCRInfant" panose="02010503020300020003" pitchFamily="2" charset="0"/>
            </a:endParaRPr>
          </a:p>
        </p:txBody>
      </p:sp>
    </p:spTree>
    <p:extLst>
      <p:ext uri="{BB962C8B-B14F-4D97-AF65-F5344CB8AC3E}">
        <p14:creationId xmlns:p14="http://schemas.microsoft.com/office/powerpoint/2010/main" val="109082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EDCF13-27CA-4CCC-A830-7B443092F00C}"/>
              </a:ext>
            </a:extLst>
          </p:cNvPr>
          <p:cNvSpPr/>
          <p:nvPr/>
        </p:nvSpPr>
        <p:spPr>
          <a:xfrm>
            <a:off x="1992314" y="404813"/>
            <a:ext cx="8135937" cy="61198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a:endParaRPr>
          </a:p>
        </p:txBody>
      </p:sp>
      <p:pic>
        <p:nvPicPr>
          <p:cNvPr id="6147"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6092826"/>
            <a:ext cx="1016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3935414" y="766763"/>
            <a:ext cx="4321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3600" b="1" dirty="0">
                <a:solidFill>
                  <a:srgbClr val="C00000"/>
                </a:solidFill>
                <a:latin typeface="SassoonCRInfant" panose="02010503020300020003" pitchFamily="2" charset="0"/>
                <a:ea typeface="Sassoon Infant Rg" pitchFamily="50" charset="0"/>
                <a:cs typeface="Arial" panose="020B0604020202020204" pitchFamily="34" charset="0"/>
              </a:rPr>
              <a:t>Before Roads</a:t>
            </a:r>
          </a:p>
        </p:txBody>
      </p:sp>
      <p:sp>
        <p:nvSpPr>
          <p:cNvPr id="6149" name="TextBox 3"/>
          <p:cNvSpPr txBox="1">
            <a:spLocks noChangeArrowheads="1"/>
          </p:cNvSpPr>
          <p:nvPr/>
        </p:nvSpPr>
        <p:spPr bwMode="auto">
          <a:xfrm>
            <a:off x="2566988" y="2205038"/>
            <a:ext cx="50419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50000"/>
              </a:lnSpc>
              <a:spcAft>
                <a:spcPct val="0"/>
              </a:spcAft>
              <a:buNone/>
            </a:pPr>
            <a:r>
              <a:rPr lang="en-GB" altLang="en-US" sz="1800" dirty="0">
                <a:solidFill>
                  <a:prstClr val="black"/>
                </a:solidFill>
                <a:latin typeface="SassoonCRInfant" panose="02010503020300020003" pitchFamily="2" charset="0"/>
                <a:ea typeface="Sassoon Infant Rg" pitchFamily="50" charset="0"/>
                <a:cs typeface="Sassoon Infant Rg" pitchFamily="50" charset="0"/>
              </a:rPr>
              <a:t>The Celts rode horses, walked, or travelled in carts pulled by oxen. Before the Romans arrived, Britain had no proper roads. There were paths and tracks to connect local farms and hamlets, and there were some longer routes for trade. These tracks were often in very poor condition.</a:t>
            </a:r>
          </a:p>
        </p:txBody>
      </p:sp>
      <p:pic>
        <p:nvPicPr>
          <p:cNvPr id="615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1736725"/>
            <a:ext cx="1439863"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028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26988"/>
            <a:ext cx="10434638" cy="696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26047AFB-A477-475F-8EF1-8D05C5B17E32}"/>
              </a:ext>
            </a:extLst>
          </p:cNvPr>
          <p:cNvSpPr/>
          <p:nvPr/>
        </p:nvSpPr>
        <p:spPr>
          <a:xfrm>
            <a:off x="1774826" y="260350"/>
            <a:ext cx="2881313" cy="3024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a:endParaRPr>
          </a:p>
        </p:txBody>
      </p:sp>
      <p:pic>
        <p:nvPicPr>
          <p:cNvPr id="8196"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750" y="6092826"/>
            <a:ext cx="1016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3"/>
          <p:cNvSpPr txBox="1">
            <a:spLocks noChangeArrowheads="1"/>
          </p:cNvSpPr>
          <p:nvPr/>
        </p:nvSpPr>
        <p:spPr bwMode="auto">
          <a:xfrm>
            <a:off x="1919289" y="458789"/>
            <a:ext cx="25923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lnSpc>
                <a:spcPct val="150000"/>
              </a:lnSpc>
              <a:spcAft>
                <a:spcPct val="0"/>
              </a:spcAft>
              <a:buNone/>
            </a:pPr>
            <a:r>
              <a:rPr lang="en-GB" altLang="en-US" sz="1800" dirty="0">
                <a:solidFill>
                  <a:prstClr val="black"/>
                </a:solidFill>
                <a:latin typeface="SassoonCRInfant" panose="02010503020300020003" pitchFamily="2" charset="0"/>
                <a:ea typeface="Sassoon Infant Rg" pitchFamily="50" charset="0"/>
                <a:cs typeface="Sassoon Infant Rg" pitchFamily="50" charset="0"/>
              </a:rPr>
              <a:t>The Romans were famous for their roads. You can still see some Roman roads today, two thousand years after they were built.</a:t>
            </a:r>
          </a:p>
        </p:txBody>
      </p:sp>
    </p:spTree>
    <p:extLst>
      <p:ext uri="{BB962C8B-B14F-4D97-AF65-F5344CB8AC3E}">
        <p14:creationId xmlns:p14="http://schemas.microsoft.com/office/powerpoint/2010/main" val="64686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Morning</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xmlns=""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2</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1786806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45BA51-D9DF-4C77-BACE-EC50F477E9DE}"/>
              </a:ext>
            </a:extLst>
          </p:cNvPr>
          <p:cNvSpPr/>
          <p:nvPr/>
        </p:nvSpPr>
        <p:spPr>
          <a:xfrm>
            <a:off x="1992314" y="404813"/>
            <a:ext cx="8135937" cy="61198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a:endParaRPr>
          </a:p>
        </p:txBody>
      </p:sp>
      <p:pic>
        <p:nvPicPr>
          <p:cNvPr id="10243"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6092826"/>
            <a:ext cx="1016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2135188" y="644525"/>
            <a:ext cx="7777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3600" b="1" dirty="0">
                <a:solidFill>
                  <a:srgbClr val="C00000"/>
                </a:solidFill>
                <a:latin typeface="SassoonCRInfant" panose="02010503020300020003" pitchFamily="2" charset="0"/>
                <a:ea typeface="Sassoon Infant Rg" pitchFamily="50" charset="0"/>
                <a:cs typeface="Arial" panose="020B0604020202020204" pitchFamily="34" charset="0"/>
              </a:rPr>
              <a:t>Why Did the Romans Want </a:t>
            </a:r>
          </a:p>
          <a:p>
            <a:pPr algn="ctr" eaLnBrk="0" fontAlgn="base" hangingPunct="0">
              <a:spcBef>
                <a:spcPct val="0"/>
              </a:spcBef>
              <a:spcAft>
                <a:spcPct val="0"/>
              </a:spcAft>
              <a:buNone/>
            </a:pPr>
            <a:r>
              <a:rPr lang="en-GB" altLang="en-US" sz="3600" b="1" dirty="0">
                <a:solidFill>
                  <a:srgbClr val="C00000"/>
                </a:solidFill>
                <a:latin typeface="SassoonCRInfant" panose="02010503020300020003" pitchFamily="2" charset="0"/>
                <a:ea typeface="Sassoon Infant Rg" pitchFamily="50" charset="0"/>
                <a:cs typeface="Arial" panose="020B0604020202020204" pitchFamily="34" charset="0"/>
              </a:rPr>
              <a:t>Better Roads?</a:t>
            </a:r>
          </a:p>
        </p:txBody>
      </p:sp>
      <p:pic>
        <p:nvPicPr>
          <p:cNvPr id="1024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8751" y="2516189"/>
            <a:ext cx="164306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p:cNvSpPr txBox="1">
            <a:spLocks noChangeArrowheads="1"/>
          </p:cNvSpPr>
          <p:nvPr/>
        </p:nvSpPr>
        <p:spPr bwMode="auto">
          <a:xfrm>
            <a:off x="2495551" y="2505076"/>
            <a:ext cx="2663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Movement of troops quickly </a:t>
            </a:r>
            <a:endParaRPr lang="en-GB" altLang="en-US" sz="1800" dirty="0">
              <a:solidFill>
                <a:prstClr val="black"/>
              </a:solidFill>
              <a:latin typeface="SassoonCRInfant" panose="02010503020300020003" pitchFamily="2" charset="0"/>
              <a:ea typeface="Sassoon Infant Rg" pitchFamily="50" charset="0"/>
              <a:cs typeface="Sassoon Infant Rg" pitchFamily="50" charset="0"/>
            </a:endParaRPr>
          </a:p>
          <a:p>
            <a:pPr algn="ctr" eaLnBrk="0" fontAlgn="base" hangingPunct="0">
              <a:spcBef>
                <a:spcPct val="0"/>
              </a:spcBef>
              <a:spcAft>
                <a:spcPct val="0"/>
              </a:spcAft>
              <a:buNone/>
            </a:pPr>
            <a:endParaRPr lang="en-GB" altLang="en-US" sz="1800" dirty="0">
              <a:solidFill>
                <a:prstClr val="black"/>
              </a:solidFill>
              <a:latin typeface="Sassoon Infant Rg" pitchFamily="50" charset="0"/>
              <a:ea typeface="Sassoon Infant Rg" pitchFamily="50" charset="0"/>
              <a:cs typeface="Sassoon Infant Rg" pitchFamily="50" charset="0"/>
            </a:endParaRPr>
          </a:p>
        </p:txBody>
      </p:sp>
      <p:sp>
        <p:nvSpPr>
          <p:cNvPr id="10247" name="TextBox 8"/>
          <p:cNvSpPr txBox="1">
            <a:spLocks noChangeArrowheads="1"/>
          </p:cNvSpPr>
          <p:nvPr/>
        </p:nvSpPr>
        <p:spPr bwMode="auto">
          <a:xfrm>
            <a:off x="6961189" y="2298701"/>
            <a:ext cx="2663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Getting supplies to different areas of the country</a:t>
            </a:r>
          </a:p>
        </p:txBody>
      </p:sp>
      <p:sp>
        <p:nvSpPr>
          <p:cNvPr id="10248" name="TextBox 9"/>
          <p:cNvSpPr txBox="1">
            <a:spLocks noChangeArrowheads="1"/>
          </p:cNvSpPr>
          <p:nvPr/>
        </p:nvSpPr>
        <p:spPr bwMode="auto">
          <a:xfrm>
            <a:off x="2351088" y="4508500"/>
            <a:ext cx="2665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The Emperor had more control if messages could be sent quickly</a:t>
            </a:r>
          </a:p>
          <a:p>
            <a:pPr algn="ctr" eaLnBrk="0" fontAlgn="base" hangingPunct="0">
              <a:spcBef>
                <a:spcPct val="0"/>
              </a:spcBef>
              <a:spcAft>
                <a:spcPct val="0"/>
              </a:spcAft>
              <a:buNone/>
            </a:pPr>
            <a:endParaRPr lang="en-GB" altLang="en-US" sz="1800" dirty="0">
              <a:solidFill>
                <a:srgbClr val="000000"/>
              </a:solidFill>
              <a:latin typeface="Sassoon Infant Rg" pitchFamily="50" charset="0"/>
              <a:ea typeface="Sassoon Infant Rg" pitchFamily="50" charset="0"/>
              <a:cs typeface="Sassoon Infant Rg" pitchFamily="50" charset="0"/>
            </a:endParaRPr>
          </a:p>
        </p:txBody>
      </p:sp>
      <p:sp>
        <p:nvSpPr>
          <p:cNvPr id="10249" name="TextBox 10"/>
          <p:cNvSpPr txBox="1">
            <a:spLocks noChangeArrowheads="1"/>
          </p:cNvSpPr>
          <p:nvPr/>
        </p:nvSpPr>
        <p:spPr bwMode="auto">
          <a:xfrm>
            <a:off x="7246938" y="4324350"/>
            <a:ext cx="2665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Trading goods</a:t>
            </a:r>
          </a:p>
        </p:txBody>
      </p:sp>
    </p:spTree>
    <p:extLst>
      <p:ext uri="{BB962C8B-B14F-4D97-AF65-F5344CB8AC3E}">
        <p14:creationId xmlns:p14="http://schemas.microsoft.com/office/powerpoint/2010/main" val="128455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5C8AE-B320-4323-8E2C-69BF6D64AF73}"/>
              </a:ext>
            </a:extLst>
          </p:cNvPr>
          <p:cNvSpPr/>
          <p:nvPr/>
        </p:nvSpPr>
        <p:spPr>
          <a:xfrm>
            <a:off x="1992314" y="404813"/>
            <a:ext cx="8135937" cy="61198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a:endParaRPr>
          </a:p>
        </p:txBody>
      </p:sp>
      <p:pic>
        <p:nvPicPr>
          <p:cNvPr id="14339"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6092826"/>
            <a:ext cx="1016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2135188" y="644526"/>
            <a:ext cx="7777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3600" b="1" dirty="0">
                <a:solidFill>
                  <a:srgbClr val="C00000"/>
                </a:solidFill>
                <a:latin typeface="SassoonCRInfant" panose="02010503020300020003" pitchFamily="2" charset="0"/>
                <a:ea typeface="Sassoon Infant Rg" pitchFamily="50" charset="0"/>
                <a:cs typeface="Arial" panose="020B0604020202020204" pitchFamily="34" charset="0"/>
              </a:rPr>
              <a:t>How Did They Build The Roads?</a:t>
            </a:r>
          </a:p>
        </p:txBody>
      </p:sp>
      <p:sp>
        <p:nvSpPr>
          <p:cNvPr id="14341" name="TextBox 11"/>
          <p:cNvSpPr txBox="1">
            <a:spLocks noChangeArrowheads="1"/>
          </p:cNvSpPr>
          <p:nvPr/>
        </p:nvSpPr>
        <p:spPr bwMode="auto">
          <a:xfrm>
            <a:off x="2190750" y="1406526"/>
            <a:ext cx="7704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To build a Roman road, we would need to:</a:t>
            </a:r>
            <a:endParaRPr lang="en-GB" altLang="en-US" sz="1800" dirty="0">
              <a:solidFill>
                <a:prstClr val="black"/>
              </a:solidFill>
              <a:latin typeface="SassoonCRInfant" panose="02010503020300020003" pitchFamily="2" charset="0"/>
              <a:ea typeface="Sassoon Infant Rg" pitchFamily="50" charset="0"/>
              <a:cs typeface="Sassoon Infant Rg" pitchFamily="50" charset="0"/>
            </a:endParaRPr>
          </a:p>
          <a:p>
            <a:pPr algn="ctr" eaLnBrk="0" fontAlgn="base" hangingPunct="0">
              <a:spcBef>
                <a:spcPct val="0"/>
              </a:spcBef>
              <a:spcAft>
                <a:spcPct val="0"/>
              </a:spcAft>
              <a:buNone/>
            </a:pPr>
            <a:endParaRPr lang="en-GB" altLang="en-US" sz="1800" dirty="0">
              <a:solidFill>
                <a:srgbClr val="000000"/>
              </a:solidFill>
              <a:latin typeface="Sassoon Infant Rg" pitchFamily="50" charset="0"/>
              <a:ea typeface="Sassoon Infant Rg" pitchFamily="50" charset="0"/>
              <a:cs typeface="Sassoon Infant Rg" pitchFamily="50"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3143251"/>
            <a:ext cx="37084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1601" y="3136900"/>
            <a:ext cx="29432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06663" y="3082926"/>
            <a:ext cx="3109912"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28863" y="3109913"/>
            <a:ext cx="33591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13451" y="2351088"/>
            <a:ext cx="3579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59489" y="2849563"/>
            <a:ext cx="395128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42025" y="3868738"/>
            <a:ext cx="38354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49963" y="4635500"/>
            <a:ext cx="42862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143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4B987-A802-44B5-9928-9BCFC7BF65D9}"/>
              </a:ext>
            </a:extLst>
          </p:cNvPr>
          <p:cNvSpPr/>
          <p:nvPr/>
        </p:nvSpPr>
        <p:spPr>
          <a:xfrm>
            <a:off x="1992314" y="404813"/>
            <a:ext cx="8135937" cy="61198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Calibri"/>
            </a:endParaRPr>
          </a:p>
        </p:txBody>
      </p:sp>
      <p:pic>
        <p:nvPicPr>
          <p:cNvPr id="16387"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0" y="6092826"/>
            <a:ext cx="10160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2135188" y="644526"/>
            <a:ext cx="7777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3600" b="1" dirty="0">
                <a:solidFill>
                  <a:srgbClr val="C00000"/>
                </a:solidFill>
                <a:latin typeface="SassoonCRInfant" panose="02010503020300020003" pitchFamily="2" charset="0"/>
                <a:ea typeface="Sassoon Infant Rg" pitchFamily="50" charset="0"/>
                <a:cs typeface="Arial" panose="020B0604020202020204" pitchFamily="34" charset="0"/>
              </a:rPr>
              <a:t>Cross Section of a Roman Road</a:t>
            </a:r>
          </a:p>
        </p:txBody>
      </p:sp>
      <p:sp>
        <p:nvSpPr>
          <p:cNvPr id="16389" name="TextBox 14"/>
          <p:cNvSpPr txBox="1">
            <a:spLocks noChangeArrowheads="1"/>
          </p:cNvSpPr>
          <p:nvPr/>
        </p:nvSpPr>
        <p:spPr bwMode="auto">
          <a:xfrm>
            <a:off x="2208214" y="1412875"/>
            <a:ext cx="770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GB" altLang="en-US" sz="1800" dirty="0">
                <a:solidFill>
                  <a:srgbClr val="000000"/>
                </a:solidFill>
                <a:latin typeface="SassoonCRInfant" panose="02010503020300020003" pitchFamily="2" charset="0"/>
                <a:ea typeface="Sassoon Infant Rg" pitchFamily="50" charset="0"/>
                <a:cs typeface="Sassoon Infant Rg" pitchFamily="50" charset="0"/>
              </a:rPr>
              <a:t>Can you name the parts of this Roman road?</a:t>
            </a:r>
          </a:p>
        </p:txBody>
      </p:sp>
      <p:pic>
        <p:nvPicPr>
          <p:cNvPr id="1639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5839" y="2625726"/>
            <a:ext cx="512127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2050" y="1865313"/>
            <a:ext cx="28892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0213" y="2109789"/>
            <a:ext cx="212725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13275" y="4286250"/>
            <a:ext cx="453548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08214" y="3756025"/>
            <a:ext cx="22240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45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5" name="Title 4"/>
          <p:cNvSpPr>
            <a:spLocks noGrp="1"/>
          </p:cNvSpPr>
          <p:nvPr>
            <p:ph type="title"/>
          </p:nvPr>
        </p:nvSpPr>
        <p:spPr>
          <a:xfrm rot="-360000">
            <a:off x="202599" y="1056007"/>
            <a:ext cx="4065084" cy="700842"/>
          </a:xfrm>
        </p:spPr>
        <p:txBody>
          <a:bodyPr>
            <a:normAutofit fontScale="90000"/>
          </a:bodyPr>
          <a:lstStyle/>
          <a:p>
            <a:pPr algn="ctr"/>
            <a:r>
              <a:rPr lang="en-GB" dirty="0" smtClean="0">
                <a:latin typeface="SassoonCRInfant" panose="02010503020300020003" pitchFamily="2" charset="0"/>
              </a:rPr>
              <a:t>Roman Roads </a:t>
            </a:r>
            <a:br>
              <a:rPr lang="en-GB" dirty="0" smtClean="0">
                <a:latin typeface="SassoonCRInfant" panose="02010503020300020003" pitchFamily="2" charset="0"/>
              </a:rPr>
            </a:br>
            <a:r>
              <a:rPr lang="en-GB" dirty="0" smtClean="0">
                <a:latin typeface="SassoonCRInfant" panose="02010503020300020003" pitchFamily="2" charset="0"/>
              </a:rPr>
              <a:t>Task </a:t>
            </a:r>
            <a:endParaRPr lang="en-GB" dirty="0">
              <a:latin typeface="SassoonCRInfant" panose="02010503020300020003" pitchFamily="2" charset="0"/>
            </a:endParaRPr>
          </a:p>
        </p:txBody>
      </p:sp>
      <p:sp>
        <p:nvSpPr>
          <p:cNvPr id="6" name="TextBox 5"/>
          <p:cNvSpPr txBox="1"/>
          <p:nvPr/>
        </p:nvSpPr>
        <p:spPr>
          <a:xfrm>
            <a:off x="4728754" y="3056709"/>
            <a:ext cx="6871063" cy="2677656"/>
          </a:xfrm>
          <a:prstGeom prst="rect">
            <a:avLst/>
          </a:prstGeom>
          <a:noFill/>
        </p:spPr>
        <p:txBody>
          <a:bodyPr wrap="square" rtlCol="0">
            <a:spAutoFit/>
          </a:bodyPr>
          <a:lstStyle/>
          <a:p>
            <a:pPr marL="342900" indent="-342900">
              <a:buAutoNum type="arabicPeriod"/>
            </a:pPr>
            <a:r>
              <a:rPr lang="en-GB" sz="2400" dirty="0" smtClean="0">
                <a:solidFill>
                  <a:schemeClr val="bg1"/>
                </a:solidFill>
                <a:latin typeface="SassoonCRInfant" panose="02010503020300020003" pitchFamily="2" charset="0"/>
              </a:rPr>
              <a:t>Read the sheet on the blog with an adult and either answer the questions aloud or write the answers down. </a:t>
            </a:r>
          </a:p>
          <a:p>
            <a:pPr marL="342900" indent="-342900">
              <a:buAutoNum type="arabicPeriod"/>
            </a:pPr>
            <a:endParaRPr lang="en-GB" sz="2400" dirty="0">
              <a:solidFill>
                <a:schemeClr val="bg1"/>
              </a:solidFill>
              <a:latin typeface="SassoonCRInfant" panose="02010503020300020003" pitchFamily="2" charset="0"/>
            </a:endParaRPr>
          </a:p>
          <a:p>
            <a:pPr marL="342900" indent="-342900">
              <a:buAutoNum type="arabicPeriod"/>
            </a:pPr>
            <a:r>
              <a:rPr lang="en-GB" sz="2400" dirty="0" smtClean="0">
                <a:solidFill>
                  <a:schemeClr val="bg1"/>
                </a:solidFill>
                <a:latin typeface="SassoonCRInfant" panose="02010503020300020003" pitchFamily="2" charset="0"/>
              </a:rPr>
              <a:t>Optional Extension:</a:t>
            </a:r>
          </a:p>
          <a:p>
            <a:pPr marL="342900" indent="-342900">
              <a:buAutoNum type="arabicPeriod"/>
            </a:pPr>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 Edible Roman Road Recipe on the blog. </a:t>
            </a:r>
            <a:endParaRPr lang="en-GB" sz="2400" dirty="0">
              <a:solidFill>
                <a:schemeClr val="bg1"/>
              </a:solidFill>
              <a:latin typeface="SassoonCRInfant" panose="02010503020300020003" pitchFamily="2" charset="0"/>
            </a:endParaRPr>
          </a:p>
        </p:txBody>
      </p:sp>
    </p:spTree>
    <p:extLst>
      <p:ext uri="{BB962C8B-B14F-4D97-AF65-F5344CB8AC3E}">
        <p14:creationId xmlns:p14="http://schemas.microsoft.com/office/powerpoint/2010/main" val="3852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5" name="Title 4"/>
          <p:cNvSpPr>
            <a:spLocks noGrp="1"/>
          </p:cNvSpPr>
          <p:nvPr>
            <p:ph type="title"/>
          </p:nvPr>
        </p:nvSpPr>
        <p:spPr>
          <a:xfrm rot="-360000">
            <a:off x="292646" y="1040680"/>
            <a:ext cx="4065084" cy="700842"/>
          </a:xfrm>
        </p:spPr>
        <p:txBody>
          <a:bodyPr/>
          <a:lstStyle/>
          <a:p>
            <a:r>
              <a:rPr lang="en-GB" dirty="0" smtClean="0">
                <a:latin typeface="SassoonCRInfant" panose="02010503020300020003" pitchFamily="2" charset="0"/>
              </a:rPr>
              <a:t>Spelling Starter</a:t>
            </a:r>
            <a:endParaRPr lang="en-GB" dirty="0">
              <a:latin typeface="SassoonCRInfant" panose="02010503020300020003" pitchFamily="2" charset="0"/>
            </a:endParaRPr>
          </a:p>
        </p:txBody>
      </p:sp>
      <p:pic>
        <p:nvPicPr>
          <p:cNvPr id="7" name="Picture 6" descr="Aye, I'm tellin' ya: NB 1 &amp; 2 - Revising the Alphab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960" y="0"/>
            <a:ext cx="2225040" cy="2225040"/>
          </a:xfrm>
          <a:prstGeom prst="rect">
            <a:avLst/>
          </a:prstGeom>
        </p:spPr>
      </p:pic>
      <p:sp>
        <p:nvSpPr>
          <p:cNvPr id="8" name="Rectangle 7"/>
          <p:cNvSpPr/>
          <p:nvPr/>
        </p:nvSpPr>
        <p:spPr>
          <a:xfrm>
            <a:off x="-731520" y="3359121"/>
            <a:ext cx="6818812" cy="3266087"/>
          </a:xfrm>
          <a:prstGeom prst="rect">
            <a:avLst/>
          </a:prstGeom>
        </p:spPr>
        <p:txBody>
          <a:bodyPr wrap="square">
            <a:spAutoFit/>
          </a:bodyPr>
          <a:lstStyle/>
          <a:p>
            <a:pPr algn="ctr">
              <a:lnSpc>
                <a:spcPct val="115000"/>
              </a:lnSpc>
              <a:spcAft>
                <a:spcPts val="1000"/>
              </a:spcAft>
            </a:pPr>
            <a:r>
              <a:rPr lang="en-GB" sz="2400" dirty="0" smtClean="0">
                <a:latin typeface="SassoonCRInfant" panose="02010503020300020003" pitchFamily="2" charset="0"/>
                <a:ea typeface="Calibri" panose="020F0502020204030204" pitchFamily="34" charset="0"/>
                <a:cs typeface="Times New Roman" panose="02020603050405020304" pitchFamily="18" charset="0"/>
              </a:rPr>
              <a:t>low</a:t>
            </a:r>
            <a:endParaRPr lang="en-GB" sz="2400" dirty="0">
              <a:latin typeface="SassoonCRInfant" panose="02010503020300020003"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GB" sz="2400" dirty="0">
                <a:latin typeface="SassoonCRInfant" panose="02010503020300020003" pitchFamily="2" charset="0"/>
                <a:ea typeface="Calibri" panose="020F0502020204030204" pitchFamily="34" charset="0"/>
                <a:cs typeface="Times New Roman" panose="02020603050405020304" pitchFamily="18" charset="0"/>
              </a:rPr>
              <a:t>grow</a:t>
            </a:r>
          </a:p>
          <a:p>
            <a:pPr algn="ctr">
              <a:lnSpc>
                <a:spcPct val="115000"/>
              </a:lnSpc>
              <a:spcAft>
                <a:spcPts val="1000"/>
              </a:spcAft>
            </a:pPr>
            <a:r>
              <a:rPr lang="en-GB" sz="2400" dirty="0">
                <a:latin typeface="SassoonCRInfant" panose="02010503020300020003" pitchFamily="2" charset="0"/>
                <a:ea typeface="Calibri" panose="020F0502020204030204" pitchFamily="34" charset="0"/>
                <a:cs typeface="Times New Roman" panose="02020603050405020304" pitchFamily="18" charset="0"/>
              </a:rPr>
              <a:t>throw</a:t>
            </a:r>
          </a:p>
          <a:p>
            <a:pPr algn="ctr">
              <a:lnSpc>
                <a:spcPct val="115000"/>
              </a:lnSpc>
              <a:spcAft>
                <a:spcPts val="1000"/>
              </a:spcAft>
            </a:pPr>
            <a:r>
              <a:rPr lang="en-GB" sz="2400" dirty="0">
                <a:latin typeface="SassoonCRInfant" panose="02010503020300020003" pitchFamily="2" charset="0"/>
                <a:ea typeface="Calibri" panose="020F0502020204030204" pitchFamily="34" charset="0"/>
                <a:cs typeface="Times New Roman" panose="02020603050405020304" pitchFamily="18" charset="0"/>
              </a:rPr>
              <a:t>follow</a:t>
            </a:r>
          </a:p>
          <a:p>
            <a:pPr algn="ctr">
              <a:lnSpc>
                <a:spcPct val="115000"/>
              </a:lnSpc>
              <a:spcAft>
                <a:spcPts val="1000"/>
              </a:spcAft>
            </a:pPr>
            <a:r>
              <a:rPr lang="en-GB" sz="2400" dirty="0">
                <a:latin typeface="SassoonCRInfant" panose="02010503020300020003" pitchFamily="2" charset="0"/>
                <a:ea typeface="Calibri" panose="020F0502020204030204" pitchFamily="34" charset="0"/>
                <a:cs typeface="Times New Roman" panose="02020603050405020304" pitchFamily="18" charset="0"/>
              </a:rPr>
              <a:t>shallow</a:t>
            </a:r>
          </a:p>
          <a:p>
            <a:pPr algn="ctr">
              <a:lnSpc>
                <a:spcPct val="115000"/>
              </a:lnSpc>
              <a:spcAft>
                <a:spcPts val="1000"/>
              </a:spcAft>
            </a:pPr>
            <a:r>
              <a:rPr lang="en-GB" sz="2400" dirty="0">
                <a:latin typeface="SassoonCRInfant" panose="02010503020300020003" pitchFamily="2" charset="0"/>
                <a:ea typeface="Calibri" panose="020F0502020204030204" pitchFamily="34" charset="0"/>
                <a:cs typeface="Times New Roman" panose="02020603050405020304" pitchFamily="18" charset="0"/>
              </a:rPr>
              <a:t>show</a:t>
            </a:r>
          </a:p>
        </p:txBody>
      </p:sp>
      <p:pic>
        <p:nvPicPr>
          <p:cNvPr id="2" name="Picture 1"/>
          <p:cNvPicPr>
            <a:picLocks noChangeAspect="1"/>
          </p:cNvPicPr>
          <p:nvPr/>
        </p:nvPicPr>
        <p:blipFill>
          <a:blip r:embed="rId3"/>
          <a:stretch>
            <a:fillRect/>
          </a:stretch>
        </p:blipFill>
        <p:spPr>
          <a:xfrm>
            <a:off x="4933813" y="2894238"/>
            <a:ext cx="5650940" cy="3574099"/>
          </a:xfrm>
          <a:prstGeom prst="rect">
            <a:avLst/>
          </a:prstGeom>
        </p:spPr>
      </p:pic>
    </p:spTree>
    <p:extLst>
      <p:ext uri="{BB962C8B-B14F-4D97-AF65-F5344CB8AC3E}">
        <p14:creationId xmlns:p14="http://schemas.microsoft.com/office/powerpoint/2010/main" val="3004993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p:cNvSpPr>
            <a:spLocks noGrp="1"/>
          </p:cNvSpPr>
          <p:nvPr>
            <p:ph type="title"/>
          </p:nvPr>
        </p:nvSpPr>
        <p:spPr/>
        <p:txBody>
          <a:bodyPr/>
          <a:lstStyle/>
          <a:p>
            <a:r>
              <a:rPr lang="en-GB" dirty="0" smtClean="0">
                <a:latin typeface="SassoonCRInfant" panose="02010503020300020003" pitchFamily="2" charset="0"/>
              </a:rPr>
              <a:t>Grammar</a:t>
            </a:r>
            <a:endParaRPr lang="en-GB" dirty="0">
              <a:latin typeface="SassoonCRInfant" panose="02010503020300020003" pitchFamily="2" charset="0"/>
            </a:endParaRPr>
          </a:p>
        </p:txBody>
      </p:sp>
      <p:sp>
        <p:nvSpPr>
          <p:cNvPr id="6" name="TextBox 5"/>
          <p:cNvSpPr txBox="1"/>
          <p:nvPr/>
        </p:nvSpPr>
        <p:spPr>
          <a:xfrm>
            <a:off x="4189492" y="2610683"/>
            <a:ext cx="81592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rPr>
              <a:t>LI – I am learning to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ea typeface="+mn-ea"/>
                <a:cs typeface="+mn-cs"/>
              </a:rPr>
              <a:t>use apostrophes for</a:t>
            </a: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ea typeface="+mn-ea"/>
                <a:cs typeface="+mn-cs"/>
              </a:rPr>
              <a:t> belonging.</a:t>
            </a:r>
            <a:endParaRPr kumimoji="0" lang="en-GB" sz="28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endParaRPr>
          </a:p>
          <a:p>
            <a:pPr>
              <a:defRPr/>
            </a:pPr>
            <a:endParaRPr lang="en-GB" sz="2800" dirty="0" smtClean="0">
              <a:solidFill>
                <a:schemeClr val="bg1"/>
              </a:solidFill>
              <a:latin typeface="SassoonCRInfant" panose="02010503020300020003" pitchFamily="2" charset="0"/>
              <a:hlinkClick r:id="rId2"/>
            </a:endParaRPr>
          </a:p>
          <a:p>
            <a:pPr>
              <a:defRPr/>
            </a:pPr>
            <a:r>
              <a:rPr lang="en-GB" sz="2800" u="sng" dirty="0" smtClean="0">
                <a:solidFill>
                  <a:schemeClr val="bg1"/>
                </a:solidFill>
                <a:latin typeface="SassoonCRInfant" panose="02010503020300020003" pitchFamily="2" charset="0"/>
                <a:hlinkClick r:id="rId2"/>
              </a:rPr>
              <a:t>Important note before you begin.</a:t>
            </a:r>
            <a:endParaRPr lang="en-GB" sz="2800" u="sng" dirty="0">
              <a:solidFill>
                <a:schemeClr val="bg1"/>
              </a:solidFill>
              <a:latin typeface="SassoonCRInfant" panose="02010503020300020003" pitchFamily="2" charset="0"/>
              <a:hlinkClick r:id="rId2"/>
            </a:endParaRPr>
          </a:p>
          <a:p>
            <a:pPr marR="0" lvl="0" algn="l" defTabSz="914400" rtl="0" eaLnBrk="1" fontAlgn="auto" latinLnBrk="0" hangingPunct="1">
              <a:lnSpc>
                <a:spcPct val="100000"/>
              </a:lnSpc>
              <a:spcBef>
                <a:spcPts val="0"/>
              </a:spcBef>
              <a:spcAft>
                <a:spcPts val="0"/>
              </a:spcAft>
              <a:buClrTx/>
              <a:buSzTx/>
              <a:tabLst/>
              <a:defRPr/>
            </a:pPr>
            <a:endParaRPr lang="en-GB" sz="2800" dirty="0">
              <a:solidFill>
                <a:prstClr val="white"/>
              </a:solidFill>
              <a:latin typeface="SassoonCRInfant" panose="02010503020300020003" pitchFamily="2" charset="0"/>
            </a:endParaRP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rPr>
              <a:t>It can be tempting to begin to put apostrophes everywhere after this lesson. </a:t>
            </a:r>
            <a:r>
              <a:rPr kumimoji="0" lang="en-GB" sz="2800" i="0" u="none" strike="noStrike" kern="1200" cap="none" spc="0" normalizeH="0" noProof="0" dirty="0" smtClean="0">
                <a:ln>
                  <a:noFill/>
                </a:ln>
                <a:solidFill>
                  <a:prstClr val="white"/>
                </a:solidFill>
                <a:effectLst/>
                <a:uLnTx/>
                <a:uFillTx/>
                <a:latin typeface="SassoonCRInfant" panose="02010503020300020003" pitchFamily="2" charset="0"/>
              </a:rPr>
              <a:t>If in doubt, leave it out, </a:t>
            </a: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rPr>
              <a:t>we can always chat about it and correct it once we understand why it should be there. </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rPr>
              <a:t>Don’t get into the habit of going apostrophe crazy.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D0F00"/>
              </a:solidFill>
              <a:effectLst/>
              <a:uLnTx/>
              <a:uFillTx/>
              <a:latin typeface="Calibri" panose="020F0502020204030204"/>
              <a:ea typeface="+mn-ea"/>
              <a:cs typeface="+mn-cs"/>
            </a:endParaRPr>
          </a:p>
        </p:txBody>
      </p:sp>
      <p:pic>
        <p:nvPicPr>
          <p:cNvPr id="2" name="Picture 1" descr="File:Apostrophe.svg - Wikimedia Commons">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476" y="4976948"/>
            <a:ext cx="734564" cy="1469128"/>
          </a:xfrm>
          <a:prstGeom prst="rect">
            <a:avLst/>
          </a:prstGeom>
        </p:spPr>
      </p:pic>
      <p:pic>
        <p:nvPicPr>
          <p:cNvPr id="7" name="Picture 6" descr="Grammar Police: Special Apostrophe Unit – Digital Art of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203" y="0"/>
            <a:ext cx="2566408" cy="2566408"/>
          </a:xfrm>
          <a:prstGeom prst="rect">
            <a:avLst/>
          </a:prstGeom>
        </p:spPr>
      </p:pic>
    </p:spTree>
    <p:extLst>
      <p:ext uri="{BB962C8B-B14F-4D97-AF65-F5344CB8AC3E}">
        <p14:creationId xmlns:p14="http://schemas.microsoft.com/office/powerpoint/2010/main" val="151381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p:cNvSpPr>
            <a:spLocks noGrp="1"/>
          </p:cNvSpPr>
          <p:nvPr>
            <p:ph type="title"/>
          </p:nvPr>
        </p:nvSpPr>
        <p:spPr/>
        <p:txBody>
          <a:bodyPr/>
          <a:lstStyle/>
          <a:p>
            <a:r>
              <a:rPr lang="en-GB" dirty="0" smtClean="0">
                <a:latin typeface="SassoonCRInfant" panose="02010503020300020003" pitchFamily="2" charset="0"/>
              </a:rPr>
              <a:t>Grammar</a:t>
            </a:r>
            <a:endParaRPr lang="en-GB" dirty="0">
              <a:latin typeface="SassoonCRInfant" panose="02010503020300020003" pitchFamily="2" charset="0"/>
            </a:endParaRPr>
          </a:p>
        </p:txBody>
      </p:sp>
      <p:sp>
        <p:nvSpPr>
          <p:cNvPr id="6" name="TextBox 5"/>
          <p:cNvSpPr txBox="1"/>
          <p:nvPr/>
        </p:nvSpPr>
        <p:spPr>
          <a:xfrm>
            <a:off x="4189492" y="3266295"/>
            <a:ext cx="8159262"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rPr>
              <a:t>LI – I am learning to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ea typeface="+mn-ea"/>
                <a:cs typeface="+mn-cs"/>
              </a:rPr>
              <a:t>use apostrophes for</a:t>
            </a: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ea typeface="+mn-ea"/>
                <a:cs typeface="+mn-cs"/>
              </a:rPr>
              <a:t> belonging.</a:t>
            </a:r>
            <a:endParaRPr kumimoji="0" lang="en-GB" sz="28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endParaRPr>
          </a:p>
          <a:p>
            <a:pPr>
              <a:defRPr/>
            </a:pPr>
            <a:endParaRPr lang="en-GB" sz="2800" dirty="0" smtClean="0">
              <a:solidFill>
                <a:schemeClr val="bg1"/>
              </a:solidFill>
              <a:latin typeface="SassoonCRInfant" panose="02010503020300020003" pitchFamily="2" charset="0"/>
              <a:hlinkClick r:id="rId2"/>
            </a:endParaRPr>
          </a:p>
          <a:p>
            <a:pPr marL="514350" indent="-514350">
              <a:buAutoNum type="arabicPeriod"/>
              <a:defRPr/>
            </a:pPr>
            <a:r>
              <a:rPr lang="en-GB" sz="2800" dirty="0" smtClean="0">
                <a:solidFill>
                  <a:prstClr val="white"/>
                </a:solidFill>
                <a:latin typeface="SassoonCRInfant" panose="02010503020300020003" pitchFamily="2" charset="0"/>
              </a:rPr>
              <a:t>Complete the activities on the BBC Bitesize page.</a:t>
            </a:r>
          </a:p>
          <a:p>
            <a:pPr marL="514350" indent="-514350">
              <a:buAutoNum type="arabicPeriod"/>
              <a:defRPr/>
            </a:pPr>
            <a:endParaRPr lang="en-GB" sz="2800" dirty="0">
              <a:solidFill>
                <a:prstClr val="white"/>
              </a:solidFill>
              <a:latin typeface="SassoonCRInfant" panose="02010503020300020003" pitchFamily="2" charset="0"/>
            </a:endParaRPr>
          </a:p>
          <a:p>
            <a:pPr marL="514350" indent="-514350">
              <a:buAutoNum type="arabicPeriod"/>
              <a:defRPr/>
            </a:pPr>
            <a:r>
              <a:rPr lang="en-GB" sz="2800" dirty="0" smtClean="0">
                <a:solidFill>
                  <a:prstClr val="white"/>
                </a:solidFill>
                <a:latin typeface="SassoonCRInfant" panose="02010503020300020003" pitchFamily="2" charset="0"/>
              </a:rPr>
              <a:t>Complete the activity on the next slide. </a:t>
            </a:r>
          </a:p>
          <a:p>
            <a:pPr marL="514350" indent="-514350">
              <a:buAutoNum type="arabicPeriod"/>
              <a:defRPr/>
            </a:pPr>
            <a:endParaRPr lang="en-GB" sz="2800" dirty="0">
              <a:solidFill>
                <a:prstClr val="white"/>
              </a:solidFill>
              <a:latin typeface="SassoonCRInfant" panose="02010503020300020003" pitchFamily="2" charset="0"/>
            </a:endParaRPr>
          </a:p>
          <a:p>
            <a:pPr marL="514350" indent="-514350">
              <a:buAutoNum type="arabicPeriod"/>
              <a:defRPr/>
            </a:pPr>
            <a:r>
              <a:rPr lang="en-GB" sz="2800" dirty="0" smtClean="0">
                <a:solidFill>
                  <a:prstClr val="white"/>
                </a:solidFill>
                <a:latin typeface="SassoonCRInfant" panose="02010503020300020003" pitchFamily="2" charset="0"/>
              </a:rPr>
              <a:t>Optional Extension – board game on the blog. </a:t>
            </a:r>
          </a:p>
          <a:p>
            <a:pPr marL="514350" indent="-514350">
              <a:buAutoNum type="arabicPeriod"/>
              <a:defRPr/>
            </a:pPr>
            <a:endParaRPr lang="en-GB" sz="2800" dirty="0">
              <a:solidFill>
                <a:prstClr val="white"/>
              </a:solidFill>
              <a:latin typeface="SassoonCRInfant" panose="02010503020300020003" pitchFamily="2" charset="0"/>
            </a:endParaRPr>
          </a:p>
          <a:p>
            <a:pPr marL="514350" indent="-514350">
              <a:buAutoNum type="arabicPeriod"/>
              <a:defRPr/>
            </a:pPr>
            <a:endParaRPr lang="en-GB" sz="2800" dirty="0" smtClean="0">
              <a:solidFill>
                <a:prstClr val="white"/>
              </a:solidFill>
              <a:latin typeface="SassoonCRInfant" panose="02010503020300020003" pitchFamily="2" charset="0"/>
            </a:endParaRPr>
          </a:p>
          <a:p>
            <a:pPr marL="514350" indent="-514350">
              <a:buAutoNum type="arabicPeriod"/>
              <a:defRPr/>
            </a:pPr>
            <a:endParaRPr lang="en-GB" sz="2800" dirty="0">
              <a:solidFill>
                <a:prstClr val="white"/>
              </a:solidFill>
              <a:latin typeface="SassoonCRInfant" panose="02010503020300020003" pitchFamily="2" charset="0"/>
            </a:endParaRPr>
          </a:p>
          <a:p>
            <a:pPr marL="514350" indent="-514350">
              <a:buAutoNum type="arabicPeriod"/>
              <a:defRPr/>
            </a:pPr>
            <a:endPar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D0F00"/>
              </a:solidFill>
              <a:effectLst/>
              <a:uLnTx/>
              <a:uFillTx/>
              <a:latin typeface="Calibri" panose="020F0502020204030204"/>
              <a:ea typeface="+mn-ea"/>
              <a:cs typeface="+mn-cs"/>
            </a:endParaRPr>
          </a:p>
        </p:txBody>
      </p:sp>
      <p:pic>
        <p:nvPicPr>
          <p:cNvPr id="2" name="Picture 1" descr="File:Apostrophe.svg - Wikimedia Commons">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814" y="4833257"/>
            <a:ext cx="1012372" cy="2024743"/>
          </a:xfrm>
          <a:prstGeom prst="rect">
            <a:avLst/>
          </a:prstGeom>
        </p:spPr>
      </p:pic>
      <p:sp>
        <p:nvSpPr>
          <p:cNvPr id="3" name="TextBox 2"/>
          <p:cNvSpPr txBox="1"/>
          <p:nvPr/>
        </p:nvSpPr>
        <p:spPr>
          <a:xfrm>
            <a:off x="0" y="3457752"/>
            <a:ext cx="2286000" cy="1200329"/>
          </a:xfrm>
          <a:prstGeom prst="rect">
            <a:avLst/>
          </a:prstGeom>
          <a:noFill/>
        </p:spPr>
        <p:txBody>
          <a:bodyPr wrap="square" rtlCol="0">
            <a:spAutoFit/>
          </a:bodyPr>
          <a:lstStyle/>
          <a:p>
            <a:r>
              <a:rPr lang="en-GB" dirty="0" smtClean="0">
                <a:solidFill>
                  <a:srgbClr val="FF0000"/>
                </a:solidFill>
                <a:latin typeface="SassoonCRInfant" panose="02010503020300020003" pitchFamily="2" charset="0"/>
              </a:rPr>
              <a:t>Click the apostrophe to take you to BBC Bitzesize</a:t>
            </a:r>
            <a:r>
              <a:rPr lang="en-GB" dirty="0">
                <a:solidFill>
                  <a:srgbClr val="FF0000"/>
                </a:solidFill>
                <a:latin typeface="SassoonCRInfant" panose="02010503020300020003" pitchFamily="2" charset="0"/>
              </a:rPr>
              <a:t> </a:t>
            </a:r>
            <a:r>
              <a:rPr lang="en-GB" dirty="0" smtClean="0">
                <a:solidFill>
                  <a:srgbClr val="FF0000"/>
                </a:solidFill>
                <a:latin typeface="SassoonCRInfant" panose="02010503020300020003" pitchFamily="2" charset="0"/>
              </a:rPr>
              <a:t>then complete the task list</a:t>
            </a:r>
            <a:r>
              <a:rPr lang="en-GB" dirty="0" smtClean="0"/>
              <a:t>.</a:t>
            </a:r>
            <a:endParaRPr lang="en-GB" dirty="0"/>
          </a:p>
        </p:txBody>
      </p:sp>
    </p:spTree>
    <p:extLst>
      <p:ext uri="{BB962C8B-B14F-4D97-AF65-F5344CB8AC3E}">
        <p14:creationId xmlns:p14="http://schemas.microsoft.com/office/powerpoint/2010/main" val="393550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063750" y="549276"/>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ro-RO">
                <a:solidFill>
                  <a:schemeClr val="tx1"/>
                </a:solidFill>
              </a:rPr>
              <a:t>Can you write a sentence to describe each picture using an apostrophe to show possession? Click on the picture to see the answer.</a:t>
            </a:r>
            <a:endParaRPr lang="en-GB" altLang="ro-RO">
              <a:solidFill>
                <a:srgbClr val="FF0000"/>
              </a:solidFill>
            </a:endParaRPr>
          </a:p>
        </p:txBody>
      </p:sp>
      <p:sp>
        <p:nvSpPr>
          <p:cNvPr id="9219" name="TextBox 35"/>
          <p:cNvSpPr txBox="1">
            <a:spLocks noChangeArrowheads="1"/>
          </p:cNvSpPr>
          <p:nvPr/>
        </p:nvSpPr>
        <p:spPr bwMode="auto">
          <a:xfrm>
            <a:off x="2084388" y="3049589"/>
            <a:ext cx="249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US" altLang="ro-RO" b="1">
                <a:solidFill>
                  <a:schemeClr val="tx1"/>
                </a:solidFill>
                <a:ea typeface="MS PGothic" panose="020B0600070205080204" pitchFamily="34" charset="-128"/>
              </a:rPr>
              <a:t>This is Nadia</a:t>
            </a:r>
            <a:r>
              <a:rPr lang="en-US" altLang="en-US" b="1">
                <a:solidFill>
                  <a:schemeClr val="tx1"/>
                </a:solidFill>
                <a:ea typeface="MS PGothic" panose="020B0600070205080204" pitchFamily="34" charset="-128"/>
              </a:rPr>
              <a:t>’</a:t>
            </a:r>
            <a:r>
              <a:rPr lang="en-US" altLang="ro-RO" b="1">
                <a:solidFill>
                  <a:schemeClr val="tx1"/>
                </a:solidFill>
                <a:ea typeface="MS PGothic" panose="020B0600070205080204" pitchFamily="34" charset="-128"/>
              </a:rPr>
              <a:t>s radio. </a:t>
            </a:r>
          </a:p>
        </p:txBody>
      </p:sp>
      <p:sp>
        <p:nvSpPr>
          <p:cNvPr id="9220" name="Rectangle 8"/>
          <p:cNvSpPr>
            <a:spLocks noChangeArrowheads="1"/>
          </p:cNvSpPr>
          <p:nvPr/>
        </p:nvSpPr>
        <p:spPr bwMode="auto">
          <a:xfrm>
            <a:off x="2827339" y="1285875"/>
            <a:ext cx="827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Nadia</a:t>
            </a:r>
            <a:endParaRPr lang="en-US" altLang="ro-RO" b="1">
              <a:solidFill>
                <a:schemeClr val="tx1"/>
              </a:solidFill>
              <a:latin typeface="Calibri" panose="020F0502020204030204" pitchFamily="34" charset="0"/>
              <a:ea typeface="MS PGothic" panose="020B0600070205080204" pitchFamily="34" charset="-128"/>
            </a:endParaRPr>
          </a:p>
        </p:txBody>
      </p:sp>
      <p:sp>
        <p:nvSpPr>
          <p:cNvPr id="9221" name="Rectangle 23"/>
          <p:cNvSpPr>
            <a:spLocks noChangeArrowheads="1"/>
          </p:cNvSpPr>
          <p:nvPr/>
        </p:nvSpPr>
        <p:spPr bwMode="auto">
          <a:xfrm>
            <a:off x="5649914" y="1284288"/>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Rachel</a:t>
            </a:r>
            <a:endParaRPr lang="en-US" altLang="ro-RO" b="1">
              <a:solidFill>
                <a:schemeClr val="tx1"/>
              </a:solidFill>
              <a:latin typeface="Calibri" panose="020F0502020204030204" pitchFamily="34" charset="0"/>
              <a:ea typeface="MS PGothic" panose="020B0600070205080204" pitchFamily="34" charset="-128"/>
            </a:endParaRPr>
          </a:p>
        </p:txBody>
      </p:sp>
      <p:sp>
        <p:nvSpPr>
          <p:cNvPr id="9222" name="Rectangle 24"/>
          <p:cNvSpPr>
            <a:spLocks noChangeArrowheads="1"/>
          </p:cNvSpPr>
          <p:nvPr/>
        </p:nvSpPr>
        <p:spPr bwMode="auto">
          <a:xfrm>
            <a:off x="8537575" y="128587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Clara</a:t>
            </a:r>
            <a:endParaRPr lang="en-US" altLang="ro-RO" b="1">
              <a:solidFill>
                <a:schemeClr val="tx1"/>
              </a:solidFill>
              <a:latin typeface="Calibri" panose="020F0502020204030204" pitchFamily="34" charset="0"/>
              <a:ea typeface="MS PGothic" panose="020B0600070205080204" pitchFamily="34" charset="-128"/>
            </a:endParaRPr>
          </a:p>
        </p:txBody>
      </p:sp>
      <p:sp>
        <p:nvSpPr>
          <p:cNvPr id="11" name="TextBox 35">
            <a:extLst>
              <a:ext uri="{FF2B5EF4-FFF2-40B4-BE49-F238E27FC236}">
                <a16:creationId xmlns:a16="http://schemas.microsoft.com/office/drawing/2014/main" id="{4DB26CF1-A21B-41D1-B61E-08EA5063A242}"/>
              </a:ext>
            </a:extLst>
          </p:cNvPr>
          <p:cNvSpPr txBox="1">
            <a:spLocks noChangeArrowheads="1"/>
          </p:cNvSpPr>
          <p:nvPr/>
        </p:nvSpPr>
        <p:spPr bwMode="auto">
          <a:xfrm>
            <a:off x="4927600" y="3049589"/>
            <a:ext cx="2336800" cy="369887"/>
          </a:xfrm>
          <a:prstGeom prst="rect">
            <a:avLst/>
          </a:prstGeom>
          <a:no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defRPr/>
            </a:pPr>
            <a:r>
              <a:rPr lang="en-US" altLang="ro-RO" sz="1800" dirty="0">
                <a:latin typeface="Twinkl" pitchFamily="2" charset="0"/>
              </a:rPr>
              <a:t>This is </a:t>
            </a:r>
            <a:r>
              <a:rPr lang="en-US" altLang="ro-RO" sz="1800" dirty="0">
                <a:solidFill>
                  <a:schemeClr val="accent4"/>
                </a:solidFill>
                <a:latin typeface="Twinkl" pitchFamily="2" charset="0"/>
              </a:rPr>
              <a:t>Rachel</a:t>
            </a:r>
            <a:r>
              <a:rPr lang="en-US" altLang="en-US" sz="1800" dirty="0">
                <a:solidFill>
                  <a:schemeClr val="accent4"/>
                </a:solidFill>
                <a:latin typeface="Twinkl" pitchFamily="2" charset="0"/>
              </a:rPr>
              <a:t>’</a:t>
            </a:r>
            <a:r>
              <a:rPr lang="en-US" altLang="ro-RO" sz="1800" dirty="0">
                <a:solidFill>
                  <a:schemeClr val="accent4"/>
                </a:solidFill>
                <a:latin typeface="Twinkl" pitchFamily="2" charset="0"/>
              </a:rPr>
              <a:t>s car.</a:t>
            </a:r>
          </a:p>
        </p:txBody>
      </p:sp>
      <p:sp>
        <p:nvSpPr>
          <p:cNvPr id="12" name="TextBox 35">
            <a:extLst>
              <a:ext uri="{FF2B5EF4-FFF2-40B4-BE49-F238E27FC236}">
                <a16:creationId xmlns:a16="http://schemas.microsoft.com/office/drawing/2014/main" id="{6CA65F28-C938-4206-8991-8A6D07756042}"/>
              </a:ext>
            </a:extLst>
          </p:cNvPr>
          <p:cNvSpPr txBox="1">
            <a:spLocks noChangeArrowheads="1"/>
          </p:cNvSpPr>
          <p:nvPr/>
        </p:nvSpPr>
        <p:spPr bwMode="auto">
          <a:xfrm>
            <a:off x="7691439" y="3063875"/>
            <a:ext cx="2466975" cy="369888"/>
          </a:xfrm>
          <a:prstGeom prst="rect">
            <a:avLst/>
          </a:prstGeom>
          <a:no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defRPr/>
            </a:pPr>
            <a:r>
              <a:rPr lang="en-US" altLang="ro-RO" sz="1800" dirty="0">
                <a:latin typeface="Twinkl" pitchFamily="2" charset="0"/>
              </a:rPr>
              <a:t>This is </a:t>
            </a:r>
            <a:r>
              <a:rPr lang="en-US" altLang="ro-RO" sz="1800" dirty="0">
                <a:solidFill>
                  <a:schemeClr val="accent4"/>
                </a:solidFill>
                <a:latin typeface="Twinkl" pitchFamily="2" charset="0"/>
              </a:rPr>
              <a:t>Clara</a:t>
            </a:r>
            <a:r>
              <a:rPr lang="en-US" altLang="en-US" sz="1800" dirty="0">
                <a:solidFill>
                  <a:schemeClr val="accent4"/>
                </a:solidFill>
                <a:latin typeface="Twinkl" pitchFamily="2" charset="0"/>
              </a:rPr>
              <a:t>’</a:t>
            </a:r>
            <a:r>
              <a:rPr lang="en-US" altLang="ro-RO" sz="1800" dirty="0">
                <a:solidFill>
                  <a:schemeClr val="accent4"/>
                </a:solidFill>
                <a:latin typeface="Twinkl" pitchFamily="2" charset="0"/>
              </a:rPr>
              <a:t>s train. </a:t>
            </a:r>
          </a:p>
        </p:txBody>
      </p:sp>
      <p:sp>
        <p:nvSpPr>
          <p:cNvPr id="13" name="TextBox 35">
            <a:extLst>
              <a:ext uri="{FF2B5EF4-FFF2-40B4-BE49-F238E27FC236}">
                <a16:creationId xmlns:a16="http://schemas.microsoft.com/office/drawing/2014/main" id="{345A6246-13EA-4506-BF54-450A741BB136}"/>
              </a:ext>
            </a:extLst>
          </p:cNvPr>
          <p:cNvSpPr txBox="1">
            <a:spLocks noChangeArrowheads="1"/>
          </p:cNvSpPr>
          <p:nvPr/>
        </p:nvSpPr>
        <p:spPr bwMode="auto">
          <a:xfrm>
            <a:off x="2084388" y="5722939"/>
            <a:ext cx="2139950" cy="646331"/>
          </a:xfrm>
          <a:prstGeom prst="rect">
            <a:avLst/>
          </a:prstGeom>
          <a:no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defRPr/>
            </a:pPr>
            <a:r>
              <a:rPr lang="en-US" altLang="ro-RO" sz="1800" dirty="0">
                <a:latin typeface="Twinkl" pitchFamily="2" charset="0"/>
              </a:rPr>
              <a:t>This is </a:t>
            </a:r>
            <a:r>
              <a:rPr lang="en-US" altLang="ro-RO" sz="1800" dirty="0">
                <a:solidFill>
                  <a:schemeClr val="accent4"/>
                </a:solidFill>
                <a:latin typeface="Twinkl" pitchFamily="2" charset="0"/>
              </a:rPr>
              <a:t>Owen</a:t>
            </a:r>
            <a:r>
              <a:rPr lang="en-US" altLang="en-US" sz="1800" dirty="0">
                <a:solidFill>
                  <a:schemeClr val="accent4"/>
                </a:solidFill>
                <a:latin typeface="Twinkl" pitchFamily="2" charset="0"/>
              </a:rPr>
              <a:t>’</a:t>
            </a:r>
            <a:r>
              <a:rPr lang="en-US" altLang="ro-RO" sz="1800" dirty="0">
                <a:solidFill>
                  <a:schemeClr val="accent4"/>
                </a:solidFill>
                <a:latin typeface="Twinkl" pitchFamily="2" charset="0"/>
              </a:rPr>
              <a:t>s dog. </a:t>
            </a:r>
          </a:p>
        </p:txBody>
      </p:sp>
      <p:sp>
        <p:nvSpPr>
          <p:cNvPr id="14" name="TextBox 35">
            <a:extLst>
              <a:ext uri="{FF2B5EF4-FFF2-40B4-BE49-F238E27FC236}">
                <a16:creationId xmlns:a16="http://schemas.microsoft.com/office/drawing/2014/main" id="{D6D9E7EB-BC65-4209-B462-CD9110476100}"/>
              </a:ext>
            </a:extLst>
          </p:cNvPr>
          <p:cNvSpPr txBox="1">
            <a:spLocks noChangeArrowheads="1"/>
          </p:cNvSpPr>
          <p:nvPr/>
        </p:nvSpPr>
        <p:spPr bwMode="auto">
          <a:xfrm>
            <a:off x="4805364" y="5719764"/>
            <a:ext cx="2581275" cy="369887"/>
          </a:xfrm>
          <a:prstGeom prst="rect">
            <a:avLst/>
          </a:prstGeom>
          <a:no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defRPr/>
            </a:pPr>
            <a:r>
              <a:rPr lang="en-US" altLang="ro-RO" sz="1800" dirty="0">
                <a:latin typeface="Twinkl" pitchFamily="2" charset="0"/>
              </a:rPr>
              <a:t>This is </a:t>
            </a:r>
            <a:r>
              <a:rPr lang="en-US" altLang="ro-RO" sz="1800" dirty="0">
                <a:solidFill>
                  <a:schemeClr val="accent4"/>
                </a:solidFill>
                <a:latin typeface="Twinkl" pitchFamily="2" charset="0"/>
              </a:rPr>
              <a:t>Kaylee</a:t>
            </a:r>
            <a:r>
              <a:rPr lang="en-US" altLang="en-US" sz="1800" dirty="0">
                <a:solidFill>
                  <a:schemeClr val="accent4"/>
                </a:solidFill>
                <a:latin typeface="Twinkl" pitchFamily="2" charset="0"/>
              </a:rPr>
              <a:t>’</a:t>
            </a:r>
            <a:r>
              <a:rPr lang="en-US" altLang="ro-RO" sz="1800" dirty="0">
                <a:solidFill>
                  <a:schemeClr val="accent4"/>
                </a:solidFill>
                <a:latin typeface="Twinkl" pitchFamily="2" charset="0"/>
              </a:rPr>
              <a:t>s book. </a:t>
            </a:r>
          </a:p>
        </p:txBody>
      </p:sp>
      <p:sp>
        <p:nvSpPr>
          <p:cNvPr id="15" name="TextBox 35">
            <a:extLst>
              <a:ext uri="{FF2B5EF4-FFF2-40B4-BE49-F238E27FC236}">
                <a16:creationId xmlns:a16="http://schemas.microsoft.com/office/drawing/2014/main" id="{2A9F7CB4-8F30-4F9A-9B98-B6261FC45170}"/>
              </a:ext>
            </a:extLst>
          </p:cNvPr>
          <p:cNvSpPr txBox="1">
            <a:spLocks noChangeArrowheads="1"/>
          </p:cNvSpPr>
          <p:nvPr/>
        </p:nvSpPr>
        <p:spPr bwMode="auto">
          <a:xfrm>
            <a:off x="7750175" y="5719764"/>
            <a:ext cx="2349500" cy="646331"/>
          </a:xfrm>
          <a:prstGeom prst="rect">
            <a:avLst/>
          </a:prstGeom>
          <a:no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None/>
              <a:defRPr/>
            </a:pPr>
            <a:r>
              <a:rPr lang="en-US" altLang="ro-RO" sz="1800" dirty="0">
                <a:latin typeface="Twinkl" pitchFamily="2" charset="0"/>
              </a:rPr>
              <a:t>This is </a:t>
            </a:r>
            <a:r>
              <a:rPr lang="en-US" altLang="ro-RO" sz="1800" dirty="0">
                <a:solidFill>
                  <a:schemeClr val="accent4"/>
                </a:solidFill>
                <a:latin typeface="Twinkl" pitchFamily="2" charset="0"/>
              </a:rPr>
              <a:t>Malik</a:t>
            </a:r>
            <a:r>
              <a:rPr lang="en-US" altLang="en-US" sz="1800" dirty="0">
                <a:solidFill>
                  <a:schemeClr val="accent4"/>
                </a:solidFill>
                <a:latin typeface="Twinkl" pitchFamily="2" charset="0"/>
              </a:rPr>
              <a:t>’</a:t>
            </a:r>
            <a:r>
              <a:rPr lang="en-US" altLang="ro-RO" sz="1800" dirty="0">
                <a:solidFill>
                  <a:schemeClr val="accent4"/>
                </a:solidFill>
                <a:latin typeface="Twinkl" pitchFamily="2" charset="0"/>
              </a:rPr>
              <a:t>s rocket. </a:t>
            </a:r>
          </a:p>
        </p:txBody>
      </p:sp>
      <p:sp>
        <p:nvSpPr>
          <p:cNvPr id="9228" name="Rectangle 25"/>
          <p:cNvSpPr>
            <a:spLocks noChangeArrowheads="1"/>
          </p:cNvSpPr>
          <p:nvPr/>
        </p:nvSpPr>
        <p:spPr bwMode="auto">
          <a:xfrm>
            <a:off x="2760664" y="3732213"/>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Owen</a:t>
            </a:r>
            <a:endParaRPr lang="en-US" altLang="ro-RO" b="1">
              <a:solidFill>
                <a:schemeClr val="tx1"/>
              </a:solidFill>
              <a:latin typeface="Calibri" panose="020F0502020204030204" pitchFamily="34" charset="0"/>
              <a:ea typeface="MS PGothic" panose="020B0600070205080204" pitchFamily="34" charset="-128"/>
            </a:endParaRPr>
          </a:p>
        </p:txBody>
      </p:sp>
      <p:sp>
        <p:nvSpPr>
          <p:cNvPr id="9229" name="Rectangle 26"/>
          <p:cNvSpPr>
            <a:spLocks noChangeArrowheads="1"/>
          </p:cNvSpPr>
          <p:nvPr/>
        </p:nvSpPr>
        <p:spPr bwMode="auto">
          <a:xfrm>
            <a:off x="5649914" y="3733800"/>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Kaylee</a:t>
            </a:r>
            <a:endParaRPr lang="en-US" altLang="ro-RO" b="1">
              <a:solidFill>
                <a:schemeClr val="tx1"/>
              </a:solidFill>
              <a:latin typeface="Calibri" panose="020F0502020204030204" pitchFamily="34" charset="0"/>
              <a:ea typeface="MS PGothic" panose="020B0600070205080204" pitchFamily="34" charset="-128"/>
            </a:endParaRPr>
          </a:p>
        </p:txBody>
      </p:sp>
      <p:sp>
        <p:nvSpPr>
          <p:cNvPr id="9230" name="Rectangle 27"/>
          <p:cNvSpPr>
            <a:spLocks noChangeArrowheads="1"/>
          </p:cNvSpPr>
          <p:nvPr/>
        </p:nvSpPr>
        <p:spPr bwMode="auto">
          <a:xfrm>
            <a:off x="8537575" y="3733800"/>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b="1">
                <a:solidFill>
                  <a:schemeClr val="tx1"/>
                </a:solidFill>
                <a:ea typeface="MS PGothic" panose="020B0600070205080204" pitchFamily="34" charset="-128"/>
              </a:rPr>
              <a:t>Malik</a:t>
            </a:r>
            <a:endParaRPr lang="en-US" altLang="ro-RO" b="1">
              <a:solidFill>
                <a:schemeClr val="tx1"/>
              </a:solidFill>
              <a:latin typeface="Calibri" panose="020F0502020204030204" pitchFamily="34" charset="0"/>
              <a:ea typeface="MS PGothic" panose="020B0600070205080204" pitchFamily="34" charset="-128"/>
            </a:endParaRPr>
          </a:p>
        </p:txBody>
      </p:sp>
      <p:pic>
        <p:nvPicPr>
          <p:cNvPr id="9231" name="Nadi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0939" y="1733550"/>
            <a:ext cx="16398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Rach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389" y="1795463"/>
            <a:ext cx="16732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lar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7576" y="1795464"/>
            <a:ext cx="646113"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w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2039" y="4310063"/>
            <a:ext cx="13223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ayle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4" y="4225925"/>
            <a:ext cx="9604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Malik"/>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67725" y="4191000"/>
            <a:ext cx="10175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5014914" y="3051175"/>
            <a:ext cx="91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a:solidFill>
                  <a:schemeClr val="tx1"/>
                </a:solidFill>
              </a:rPr>
              <a:t>This is </a:t>
            </a:r>
            <a:endParaRPr lang="en-GB" altLang="en-US">
              <a:solidFill>
                <a:schemeClr val="tx1"/>
              </a:solidFill>
            </a:endParaRPr>
          </a:p>
        </p:txBody>
      </p:sp>
      <p:sp>
        <p:nvSpPr>
          <p:cNvPr id="27" name="Rectangle 26"/>
          <p:cNvSpPr>
            <a:spLocks noChangeArrowheads="1"/>
          </p:cNvSpPr>
          <p:nvPr/>
        </p:nvSpPr>
        <p:spPr bwMode="auto">
          <a:xfrm>
            <a:off x="7807326" y="3060700"/>
            <a:ext cx="911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a:solidFill>
                  <a:schemeClr val="tx1"/>
                </a:solidFill>
              </a:rPr>
              <a:t>This is </a:t>
            </a:r>
            <a:endParaRPr lang="en-GB" altLang="en-US">
              <a:solidFill>
                <a:schemeClr val="tx1"/>
              </a:solidFill>
            </a:endParaRPr>
          </a:p>
        </p:txBody>
      </p:sp>
      <p:sp>
        <p:nvSpPr>
          <p:cNvPr id="28" name="Rectangle 27"/>
          <p:cNvSpPr>
            <a:spLocks noChangeArrowheads="1"/>
          </p:cNvSpPr>
          <p:nvPr/>
        </p:nvSpPr>
        <p:spPr bwMode="auto">
          <a:xfrm>
            <a:off x="2097089" y="5722939"/>
            <a:ext cx="911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a:solidFill>
                  <a:schemeClr val="tx1"/>
                </a:solidFill>
              </a:rPr>
              <a:t>This is </a:t>
            </a:r>
            <a:endParaRPr lang="en-GB" altLang="en-US">
              <a:solidFill>
                <a:schemeClr val="tx1"/>
              </a:solidFill>
            </a:endParaRPr>
          </a:p>
        </p:txBody>
      </p:sp>
      <p:sp>
        <p:nvSpPr>
          <p:cNvPr id="29" name="Rectangle 28"/>
          <p:cNvSpPr>
            <a:spLocks noChangeArrowheads="1"/>
          </p:cNvSpPr>
          <p:nvPr/>
        </p:nvSpPr>
        <p:spPr bwMode="auto">
          <a:xfrm>
            <a:off x="4935539" y="5715000"/>
            <a:ext cx="91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a:solidFill>
                  <a:schemeClr val="tx1"/>
                </a:solidFill>
              </a:rPr>
              <a:t>This is </a:t>
            </a:r>
            <a:endParaRPr lang="en-GB" altLang="en-US">
              <a:solidFill>
                <a:schemeClr val="tx1"/>
              </a:solidFill>
            </a:endParaRPr>
          </a:p>
        </p:txBody>
      </p:sp>
      <p:sp>
        <p:nvSpPr>
          <p:cNvPr id="30" name="Rectangle 29"/>
          <p:cNvSpPr>
            <a:spLocks noChangeArrowheads="1"/>
          </p:cNvSpPr>
          <p:nvPr/>
        </p:nvSpPr>
        <p:spPr bwMode="auto">
          <a:xfrm>
            <a:off x="7750175" y="5722939"/>
            <a:ext cx="909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ro-RO">
                <a:solidFill>
                  <a:schemeClr val="tx1"/>
                </a:solidFill>
              </a:rPr>
              <a:t>This is </a:t>
            </a:r>
            <a:endParaRPr lang="en-GB" altLang="en-US">
              <a:solidFill>
                <a:schemeClr val="tx1"/>
              </a:solidFill>
            </a:endParaRPr>
          </a:p>
        </p:txBody>
      </p:sp>
    </p:spTree>
    <p:extLst>
      <p:ext uri="{BB962C8B-B14F-4D97-AF65-F5344CB8AC3E}">
        <p14:creationId xmlns:p14="http://schemas.microsoft.com/office/powerpoint/2010/main" val="2301061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hidden"/>
                                      </p:to>
                                    </p:set>
                                  </p:childTnLst>
                                </p:cTn>
                              </p:par>
                            </p:childTnLst>
                          </p:cTn>
                        </p:par>
                        <p:par>
                          <p:cTn id="16" fill="hold" nodeType="afterGroup">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par>
                          <p:cTn id="25" fill="hold" nodeType="afterGroup">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hidden"/>
                                      </p:to>
                                    </p:set>
                                  </p:childTnLst>
                                </p:cTn>
                              </p:par>
                            </p:childTnLst>
                          </p:cTn>
                        </p:par>
                        <p:par>
                          <p:cTn id="34" fill="hold" nodeType="afterGroup">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par>
                          <p:cTn id="43" fill="hold" nodeType="afterGroup">
                            <p:stCondLst>
                              <p:cond delay="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nextCondLst>
                <p:cond evt="onClick" delay="0">
                  <p:tgtEl>
                    <p:spTgt spid="24"/>
                  </p:tgtEl>
                </p:cond>
              </p:nextCondLst>
            </p:seq>
          </p:childTnLst>
        </p:cTn>
      </p:par>
    </p:tnLst>
    <p:bldLst>
      <p:bldP spid="11" grpId="0"/>
      <p:bldP spid="12" grpId="0"/>
      <p:bldP spid="13" grpId="0"/>
      <p:bldP spid="14" grpId="0"/>
      <p:bldP spid="15" grpId="0"/>
      <p:bldP spid="25"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Break Time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xmlns=""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7</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375614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fontScale="90000"/>
          </a:bodyPr>
          <a:lstStyle/>
          <a:p>
            <a:r>
              <a:rPr lang="en-US" sz="4400" dirty="0" smtClean="0">
                <a:latin typeface="SassoonCRInfant" panose="02010503020300020003" pitchFamily="2" charset="0"/>
              </a:rPr>
              <a:t>Mid Morning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id="{F6DF4815-F51C-4985-B1DC-EC3FA066493A}"/>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xmlns=""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8</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1295156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4"/>
          <p:cNvSpPr>
            <a:spLocks noGrp="1"/>
          </p:cNvSpPr>
          <p:nvPr>
            <p:ph type="title"/>
          </p:nvPr>
        </p:nvSpPr>
        <p:spPr>
          <a:xfrm rot="-360000">
            <a:off x="465679" y="902902"/>
            <a:ext cx="4900453" cy="918930"/>
          </a:xfrm>
        </p:spPr>
        <p:txBody>
          <a:bodyPr>
            <a:normAutofit/>
          </a:bodyPr>
          <a:lstStyle/>
          <a:p>
            <a:r>
              <a:rPr lang="en-GB" dirty="0" smtClean="0">
                <a:latin typeface="SassoonCRInfant" panose="02010503020300020003" pitchFamily="2" charset="0"/>
              </a:rPr>
              <a:t>Morning Story</a:t>
            </a:r>
            <a:endParaRPr lang="en-GB" dirty="0">
              <a:latin typeface="SassoonCRInfant" panose="02010503020300020003" pitchFamily="2" charset="0"/>
            </a:endParaRPr>
          </a:p>
        </p:txBody>
      </p:sp>
      <p:sp>
        <p:nvSpPr>
          <p:cNvPr id="6" name="TextBox 5"/>
          <p:cNvSpPr txBox="1"/>
          <p:nvPr/>
        </p:nvSpPr>
        <p:spPr>
          <a:xfrm>
            <a:off x="4010298" y="2977663"/>
            <a:ext cx="7795702" cy="1384995"/>
          </a:xfrm>
          <a:prstGeom prst="rect">
            <a:avLst/>
          </a:prstGeom>
          <a:noFill/>
        </p:spPr>
        <p:txBody>
          <a:bodyPr wrap="square" rtlCol="0">
            <a:spAutoFit/>
          </a:bodyPr>
          <a:lstStyle/>
          <a:p>
            <a:pPr algn="ctr"/>
            <a:r>
              <a:rPr lang="en-GB" sz="2800" dirty="0">
                <a:solidFill>
                  <a:schemeClr val="bg1"/>
                </a:solidFill>
                <a:latin typeface="SassoonCRInfant" panose="02010503020300020003" pitchFamily="2" charset="0"/>
              </a:rPr>
              <a:t>Listen to or read the next chapter of Matilda today.</a:t>
            </a:r>
          </a:p>
          <a:p>
            <a:pPr algn="ctr"/>
            <a:r>
              <a:rPr lang="en-GB" sz="2800" dirty="0" smtClean="0">
                <a:solidFill>
                  <a:schemeClr val="bg1"/>
                </a:solidFill>
                <a:latin typeface="SassoonCRInfant" panose="02010503020300020003" pitchFamily="2" charset="0"/>
              </a:rPr>
              <a:t>(No </a:t>
            </a:r>
            <a:r>
              <a:rPr lang="en-GB" sz="2800" dirty="0">
                <a:solidFill>
                  <a:schemeClr val="bg1"/>
                </a:solidFill>
                <a:latin typeface="SassoonCRInfant" panose="02010503020300020003" pitchFamily="2" charset="0"/>
              </a:rPr>
              <a:t>activity to </a:t>
            </a:r>
            <a:r>
              <a:rPr lang="en-GB" sz="2800" dirty="0" smtClean="0">
                <a:solidFill>
                  <a:schemeClr val="bg1"/>
                </a:solidFill>
                <a:latin typeface="SassoonCRInfant" panose="02010503020300020003" pitchFamily="2" charset="0"/>
              </a:rPr>
              <a:t>follow.) </a:t>
            </a:r>
            <a:endParaRPr lang="en-GB" sz="2800" dirty="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p:txBody>
      </p:sp>
      <p:pic>
        <p:nvPicPr>
          <p:cNvPr id="7" name="Picture 6" descr="Libro: Matilda, de Roald Dahl.">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441" y="4362658"/>
            <a:ext cx="1646169" cy="2194891"/>
          </a:xfrm>
          <a:prstGeom prst="rect">
            <a:avLst/>
          </a:prstGeom>
        </p:spPr>
      </p:pic>
      <p:sp>
        <p:nvSpPr>
          <p:cNvPr id="8" name="Rectangle 7"/>
          <p:cNvSpPr/>
          <p:nvPr/>
        </p:nvSpPr>
        <p:spPr>
          <a:xfrm>
            <a:off x="4985508" y="5221736"/>
            <a:ext cx="3209533" cy="369332"/>
          </a:xfrm>
          <a:prstGeom prst="rect">
            <a:avLst/>
          </a:prstGeom>
        </p:spPr>
        <p:txBody>
          <a:bodyPr wrap="none">
            <a:spAutoFit/>
          </a:bodyPr>
          <a:lstStyle/>
          <a:p>
            <a:r>
              <a:rPr lang="en-GB" b="1" dirty="0">
                <a:latin typeface="SassoonCRInfant" panose="02010503020300020003" pitchFamily="2" charset="0"/>
              </a:rPr>
              <a:t>Click on the picture </a:t>
            </a:r>
            <a:r>
              <a:rPr lang="en-GB" b="1" dirty="0" smtClean="0">
                <a:latin typeface="SassoonCRInfant" panose="02010503020300020003" pitchFamily="2" charset="0"/>
              </a:rPr>
              <a:t>to listen</a:t>
            </a:r>
            <a:endParaRPr lang="en-GB" b="1" dirty="0">
              <a:latin typeface="SassoonCRInfant" panose="02010503020300020003" pitchFamily="2" charset="0"/>
            </a:endParaRPr>
          </a:p>
        </p:txBody>
      </p:sp>
    </p:spTree>
    <p:extLst>
      <p:ext uri="{BB962C8B-B14F-4D97-AF65-F5344CB8AC3E}">
        <p14:creationId xmlns:p14="http://schemas.microsoft.com/office/powerpoint/2010/main" val="3252802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openxmlformats.org/package/2006/metadata/core-properties"/>
    <ds:schemaRef ds:uri="16c05727-aa75-4e4a-9b5f-8a80a1165891"/>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Widescreen</PresentationFormat>
  <Paragraphs>131</Paragraphs>
  <Slides>23</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MS PGothic</vt:lpstr>
      <vt:lpstr>Arial</vt:lpstr>
      <vt:lpstr>Calibri</vt:lpstr>
      <vt:lpstr>Calibri Light</vt:lpstr>
      <vt:lpstr>Comic Sans MS</vt:lpstr>
      <vt:lpstr>Franklin Gothic Book</vt:lpstr>
      <vt:lpstr>Sassoon Infant Rg</vt:lpstr>
      <vt:lpstr>SassoonCRInfant</vt:lpstr>
      <vt:lpstr>Times New Roman</vt:lpstr>
      <vt:lpstr>Twinkl</vt:lpstr>
      <vt:lpstr>Twinkl SemiBold</vt:lpstr>
      <vt:lpstr>Office Theme</vt:lpstr>
      <vt:lpstr>1_Office Theme</vt:lpstr>
      <vt:lpstr>Wednesday</vt:lpstr>
      <vt:lpstr>Morning</vt:lpstr>
      <vt:lpstr>Spelling Starter</vt:lpstr>
      <vt:lpstr>Grammar</vt:lpstr>
      <vt:lpstr>Grammar</vt:lpstr>
      <vt:lpstr>PowerPoint Presentation</vt:lpstr>
      <vt:lpstr>Break Time </vt:lpstr>
      <vt:lpstr>Mid Morning </vt:lpstr>
      <vt:lpstr>Morning Story</vt:lpstr>
      <vt:lpstr>Maths </vt:lpstr>
      <vt:lpstr>Example</vt:lpstr>
      <vt:lpstr>Question 1 </vt:lpstr>
      <vt:lpstr>Question 2</vt:lpstr>
      <vt:lpstr>Extension</vt:lpstr>
      <vt:lpstr>Lunch Time</vt:lpstr>
      <vt:lpstr>Afternoon</vt:lpstr>
      <vt:lpstr>Roman Roads </vt:lpstr>
      <vt:lpstr>PowerPoint Presentation</vt:lpstr>
      <vt:lpstr>PowerPoint Presentation</vt:lpstr>
      <vt:lpstr>PowerPoint Presentation</vt:lpstr>
      <vt:lpstr>PowerPoint Presentation</vt:lpstr>
      <vt:lpstr>PowerPoint Presentation</vt:lpstr>
      <vt:lpstr>Roman Roads  Task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2019-06-20T20:00:00Z</dcterms:created>
  <dcterms:modified xsi:type="dcterms:W3CDTF">2020-06-16T18:23:12Z</dcterms:modified>
</cp:coreProperties>
</file>