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70" r:id="rId4"/>
    <p:sldId id="296" r:id="rId5"/>
    <p:sldId id="268" r:id="rId6"/>
    <p:sldId id="311" r:id="rId7"/>
    <p:sldId id="317" r:id="rId8"/>
    <p:sldId id="318" r:id="rId9"/>
    <p:sldId id="319" r:id="rId10"/>
    <p:sldId id="320" r:id="rId11"/>
    <p:sldId id="321" r:id="rId12"/>
    <p:sldId id="312" r:id="rId13"/>
    <p:sldId id="307" r:id="rId14"/>
    <p:sldId id="322" r:id="rId15"/>
    <p:sldId id="313" r:id="rId16"/>
    <p:sldId id="314" r:id="rId17"/>
    <p:sldId id="315" r:id="rId18"/>
    <p:sldId id="31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93EB-C964-45F9-B730-93DDB8F0FC2A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CA2E-0A93-4BAA-B266-994E06B55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6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CA2E-0A93-4BAA-B266-994E06B55C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3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www.bbc.co.uk/cbeebies/watch/presenters-daysoftheweekwednesda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hiterosemaths.com/homelearning/year-1/" TargetMode="Externa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youtu.be/a0Q-zFLAvP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hyperlink" Target="https://youtu.be/I1W4fdGyS9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fK_9T48gM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hyperlink" Target="https://www.bbc.co.uk/iplayer/episode/m000cslw/the-snail-and-the-wha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a9hmHFQlXXs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eebies/stories/melody-the-lost-be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q_yUC1NCFk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347" y="692696"/>
            <a:ext cx="7117180" cy="792087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Wednesday 27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of May</a:t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err="1" smtClean="0">
                <a:latin typeface="Comic Sans MS" panose="030F0702030302020204" pitchFamily="66" charset="0"/>
              </a:rPr>
              <a:t>Mecredi</a:t>
            </a:r>
            <a:r>
              <a:rPr lang="en-GB" sz="3200" dirty="0" smtClean="0">
                <a:latin typeface="Comic Sans MS" panose="030F0702030302020204" pitchFamily="66" charset="0"/>
              </a:rPr>
              <a:t> 27 Mai  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5745" y="283616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277" y="3140968"/>
            <a:ext cx="1733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French.</a:t>
            </a:r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50386" y="28575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 rings</a:t>
            </a:r>
            <a:endParaRPr lang="en-US" sz="5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6617" y="2857499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 to see the answer.</a:t>
            </a:r>
          </a:p>
        </p:txBody>
      </p:sp>
      <p:pic>
        <p:nvPicPr>
          <p:cNvPr id="6" name="Picture 2" descr="C:\Users\Steve Wyborney\Desktop\PICTURE BANK FOR 51 ESTI-MYSTERIES Lower Resolution\Slide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19552"/>
          <a:stretch/>
        </p:blipFill>
        <p:spPr bwMode="auto">
          <a:xfrm>
            <a:off x="321735" y="1295401"/>
            <a:ext cx="4693693" cy="50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Volume and Capacity Challenge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614127" cy="24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2292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of the jugs is the smallest? Can you find some different jugs and bottles with measurements on?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749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Volume and Capacity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961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bc nursery rhymes 10 fat sausage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61316" y="6134231"/>
            <a:ext cx="76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..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2375" y="1422903"/>
            <a:ext cx="79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estimate then measure the mass and capacity of familiar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objects using a range of non-standard units.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" y="6040013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5575" y="5342212"/>
            <a:ext cx="212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2375" y="5328099"/>
            <a:ext cx="697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Listen to the </a:t>
            </a:r>
            <a:r>
              <a:rPr lang="en-GB" dirty="0" err="1" smtClean="0">
                <a:latin typeface="Comic Sans MS" panose="030F0702030302020204" pitchFamily="66" charset="0"/>
              </a:rPr>
              <a:t>Whiterose</a:t>
            </a:r>
            <a:r>
              <a:rPr lang="en-GB" dirty="0" smtClean="0">
                <a:latin typeface="Comic Sans MS" panose="030F0702030302020204" pitchFamily="66" charset="0"/>
              </a:rPr>
              <a:t> maths video.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Complete the worksheet from the blog or in jotter.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866" y="62525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compare and describe volume and capacity using appropriate vocabulary.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212976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lesson  on ‘Measure Capacity’.  Click on </a:t>
            </a:r>
          </a:p>
          <a:p>
            <a:r>
              <a:rPr lang="en-GB" dirty="0" err="1" smtClean="0">
                <a:latin typeface="Comic Sans MS" panose="030F0702030302020204" pitchFamily="66" charset="0"/>
              </a:rPr>
              <a:t>Wk</a:t>
            </a:r>
            <a:r>
              <a:rPr lang="en-GB" dirty="0" smtClean="0">
                <a:latin typeface="Comic Sans MS" panose="030F0702030302020204" pitchFamily="66" charset="0"/>
              </a:rPr>
              <a:t> 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dirty="0" smtClean="0">
                <a:latin typeface="Comic Sans MS" panose="030F0702030302020204" pitchFamily="66" charset="0"/>
              </a:rPr>
              <a:t> June, scroll down to Lesson 4.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08" y="2221313"/>
            <a:ext cx="3532879" cy="315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Reading Garden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6312" y="1674830"/>
            <a:ext cx="709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choose a story to read for enjoyment.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211611" cy="24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utdoor reading area | Outdoor play areas, Eyfs outdoor are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3959"/>
            <a:ext cx="2466528" cy="27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Set up an area of your garden or house as a reading garden. Put some cushions and bring out some toys and your favourite books to read.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140968"/>
            <a:ext cx="8820472" cy="38164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                                    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                                             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8000" dirty="0">
                <a:latin typeface="Comic Sans MS" panose="030F0702030302020204" pitchFamily="66" charset="0"/>
              </a:rPr>
              <a:t>Our butterflies came out of their cocoons over the weekend. We have 5 beautiful butterflies. We have dissolved water and sugar together and have soaked some flower petals in it for the butterflies to feed off. </a:t>
            </a:r>
          </a:p>
          <a:p>
            <a:pPr marL="0" indent="0">
              <a:buNone/>
            </a:pPr>
            <a:endParaRPr lang="en-GB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8000" dirty="0">
                <a:latin typeface="Comic Sans MS" panose="030F0702030302020204" pitchFamily="66" charset="0"/>
              </a:rPr>
              <a:t>It looks like they are bleeding but this is red liquid that comes out of their cocoons and is normal. </a:t>
            </a:r>
          </a:p>
          <a:p>
            <a:pPr marL="0" indent="0">
              <a:buNone/>
            </a:pPr>
            <a:endParaRPr lang="en-GB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8000" dirty="0" smtClean="0">
                <a:latin typeface="Comic Sans MS" panose="030F0702030302020204" pitchFamily="66" charset="0"/>
              </a:rPr>
              <a:t>We </a:t>
            </a:r>
            <a:r>
              <a:rPr lang="en-GB" sz="8000" dirty="0">
                <a:latin typeface="Comic Sans MS" panose="030F0702030302020204" pitchFamily="66" charset="0"/>
              </a:rPr>
              <a:t>will keep feeding them over the next few days and hope to release them on Thursday. </a:t>
            </a:r>
          </a:p>
          <a:p>
            <a:pPr marL="0" indent="0">
              <a:buNone/>
            </a:pPr>
            <a:endParaRPr lang="en-GB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8000" dirty="0" smtClean="0">
                <a:latin typeface="Comic Sans MS" panose="030F0702030302020204" pitchFamily="66" charset="0"/>
              </a:rPr>
              <a:t>From </a:t>
            </a:r>
            <a:r>
              <a:rPr lang="en-GB" sz="8000" dirty="0">
                <a:latin typeface="Comic Sans MS" panose="030F0702030302020204" pitchFamily="66" charset="0"/>
              </a:rPr>
              <a:t>Leo </a:t>
            </a:r>
            <a:endParaRPr lang="en-GB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67490"/>
            <a:ext cx="7859216" cy="71323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Butterfly Garden Update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02868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2" y="1239496"/>
            <a:ext cx="1909018" cy="254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29001"/>
            <a:ext cx="189130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3103"/>
            <a:ext cx="1904405" cy="253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3103"/>
            <a:ext cx="189130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4" name="Picture 4" descr="Minibeast Adventure with Jess - CBeebies - BB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63985"/>
            <a:ext cx="5256584" cy="29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15616" y="203885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Click on the photo of Jess to learn all about </a:t>
            </a:r>
            <a:r>
              <a:rPr lang="en-GB" sz="2800" dirty="0" smtClean="0">
                <a:latin typeface="Comic Sans MS" panose="030F0702030302020204" pitchFamily="66" charset="0"/>
              </a:rPr>
              <a:t>snails.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ART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5" y="85239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0995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the ‘The Snail’ by Matisse to inspire me to create my own collage.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975" y="2130269"/>
            <a:ext cx="46048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This artwork is called </a:t>
            </a:r>
            <a:r>
              <a:rPr lang="en-GB" sz="1500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15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Snail and it’s by a French artist called Henri Matisse. </a:t>
            </a:r>
            <a:r>
              <a:rPr lang="en-GB" sz="15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Does it look like a snail's spiralling shell to you? </a:t>
            </a:r>
            <a:endParaRPr lang="en-GB" sz="15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5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5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GB" sz="150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Pssst</a:t>
            </a:r>
            <a:r>
              <a:rPr lang="en-GB" sz="15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there is also a secret tiny snail hidden in the picture – can you see it? If you look very, very closely you might just spot a tiny snail shape on top of the purple square</a:t>
            </a:r>
            <a:r>
              <a:rPr lang="en-GB" sz="15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</a:p>
          <a:p>
            <a:endParaRPr lang="en-GB" sz="15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500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 Snail</a:t>
            </a:r>
            <a:r>
              <a:rPr lang="en-GB" sz="15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 shows Matisse’s interest in bright colour. He has arranged complementary colours alongside each other to create a vibrant effect. For example the green touches the red, and the blue is next to the orange. This makes the picture extra zingy and really attracts your eye's attention</a:t>
            </a:r>
            <a:r>
              <a:rPr lang="en-GB" sz="15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</a:p>
          <a:p>
            <a:endParaRPr lang="en-GB" sz="15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500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 Snail </a:t>
            </a:r>
            <a:r>
              <a:rPr lang="en-GB" sz="15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is a collage made from pieces of brightly painted paper that have been cut out and stuck onto a canvas. </a:t>
            </a:r>
            <a:endParaRPr lang="en-GB" sz="1500" b="0" i="0" dirty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7" name="Picture 4" descr="Henri Matisse, ‘The Snail’ 19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84" y="2726251"/>
            <a:ext cx="4200401" cy="41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172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35235" r="74904" b="20469"/>
          <a:stretch/>
        </p:blipFill>
        <p:spPr>
          <a:xfrm>
            <a:off x="3551460" y="2733716"/>
            <a:ext cx="2041079" cy="2064455"/>
          </a:xfrm>
          <a:prstGeom prst="rect">
            <a:avLst/>
          </a:prstGeom>
        </p:spPr>
      </p:pic>
      <p:pic>
        <p:nvPicPr>
          <p:cNvPr id="16" name="Picture 2" descr="Kid cutting out pa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17031"/>
            <a:ext cx="3061928" cy="29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d cutting out pa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96" y="3717031"/>
            <a:ext cx="3048273" cy="29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Art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9980" y="148098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the ‘The Snail’ by Matisse to inspire me to create my own collage.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Click on the image to see ‘The Snail’ on display at The Tate Modern. </a:t>
            </a:r>
          </a:p>
          <a:p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ART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5" y="85239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Kid arranging sha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4" y="2296789"/>
            <a:ext cx="4017187" cy="41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7975" y="2626736"/>
            <a:ext cx="426402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You are going to make your very own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Matisse inspired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collage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 Use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scissors and cut out shapes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from brightly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paper. They can be any shape you want; they can be wavy like the sea or sharp like a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cactus. </a:t>
            </a:r>
          </a:p>
          <a:p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When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you have made a pile of brightly coloured shapes take a large sheet of coloured paper and start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creating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your picture.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Arrange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 shapes onto the page to make a picture that looks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like a snail.  Don't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 afraid to experiment with your shapes, they can be apart or touching. You could even overlap them to make a new shape – just play around and see what happens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1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Once you're happy with your picture you can stick your paper shapes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down.</a:t>
            </a:r>
            <a:endParaRPr lang="en-GB" sz="1400" b="0" i="0" dirty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3595" y="107258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the ‘The Snail’ by Matisse to inspire me to create my own collage.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Smile Mile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15" y="14847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</a:t>
            </a:r>
            <a:r>
              <a:rPr lang="en-GB" dirty="0" smtClean="0">
                <a:latin typeface="Comic Sans MS" panose="030F0702030302020204" pitchFamily="66" charset="0"/>
              </a:rPr>
              <a:t>o for a Smile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ile around your garden  or outside area.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0267"/>
            <a:ext cx="34512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21" y="2204864"/>
            <a:ext cx="22574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4509120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Optional activity – on your walk can you make a nest for a bird/rabbit/mouse? Use things you find such as dried grass, fallen leaves, twigs or petals.  Can you use your imagination to form a small structure for an animal to live in? Make it nice and cosy so they feel invited to live there.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1074736"/>
            <a:ext cx="7006284" cy="6260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 can </a:t>
            </a:r>
            <a:r>
              <a:rPr lang="en-GB" dirty="0" smtClean="0">
                <a:latin typeface="Comic Sans MS" panose="030F0702030302020204" pitchFamily="66" charset="0"/>
              </a:rPr>
              <a:t>write to convey information in a real context.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Snail on the Whale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535153"/>
            <a:ext cx="1348961" cy="10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056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03080" y="4149080"/>
            <a:ext cx="7435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write a narrative of the story ‘The Snail and the Whale’.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he Tiger who came to te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1150" y="4843870"/>
            <a:ext cx="883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Write an opening that will interest others (who, what, where, when, why)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Include characters and what part they play (who, what, why)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Include thoughts and feelings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Write a logical sequence of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 Include a simple ending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2085078"/>
            <a:ext cx="232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4671"/>
            <a:ext cx="2882924" cy="26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532" y="-99392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Snail and the Whale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041" y="3041085"/>
            <a:ext cx="8856984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endParaRPr lang="en-GB" sz="1050" dirty="0">
              <a:solidFill>
                <a:prstClr val="black"/>
              </a:solidFill>
              <a:latin typeface="Segoe UI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/>
              </a:rPr>
              <a:t>Say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I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can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talk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about the events in the story.</a:t>
            </a:r>
          </a:p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r>
              <a:rPr lang="en-GB" dirty="0">
                <a:solidFill>
                  <a:srgbClr val="0000FF"/>
                </a:solidFill>
                <a:latin typeface="Comic Sans MS"/>
              </a:rPr>
              <a:t>Write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I can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write 3 sentences to describe what happens at the beginning, 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         middle and end of the story.</a:t>
            </a:r>
          </a:p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r>
              <a:rPr lang="en-GB" dirty="0">
                <a:solidFill>
                  <a:srgbClr val="FF6820"/>
                </a:solidFill>
                <a:latin typeface="Comic Sans MS"/>
              </a:rPr>
              <a:t>Make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I can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make a story wheel of the events in the story.</a:t>
            </a:r>
          </a:p>
          <a:p>
            <a:endParaRPr lang="en-GB" dirty="0">
              <a:solidFill>
                <a:srgbClr val="000000"/>
              </a:solidFill>
              <a:latin typeface="Comic Sans MS"/>
            </a:endParaRPr>
          </a:p>
          <a:p>
            <a:r>
              <a:rPr lang="en-GB" dirty="0">
                <a:solidFill>
                  <a:srgbClr val="005500"/>
                </a:solidFill>
                <a:latin typeface="Comic Sans MS"/>
              </a:rPr>
              <a:t>Do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</a:rPr>
              <a:t>       I can join in with the song ‘The Snail and the Whale’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mic Sans MS"/>
              </a:rPr>
              <a:t>                              </a:t>
            </a:r>
            <a:endParaRPr lang="en-GB" sz="1400" dirty="0">
              <a:solidFill>
                <a:srgbClr val="000000"/>
              </a:solidFill>
              <a:latin typeface="Comic Sans MS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mic Sans MS"/>
              </a:rPr>
              <a:t>                              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/>
              </a:rPr>
              <a:t>          </a:t>
            </a:r>
          </a:p>
          <a:p>
            <a:r>
              <a:rPr lang="en-GB" sz="1400" dirty="0">
                <a:solidFill>
                  <a:srgbClr val="000000"/>
                </a:solidFill>
                <a:latin typeface="Comic Sans MS"/>
              </a:rPr>
              <a:t>                    </a:t>
            </a:r>
            <a:r>
              <a:rPr lang="en-GB" dirty="0">
                <a:solidFill>
                  <a:srgbClr val="000000"/>
                </a:solidFill>
                <a:latin typeface="Comic Sans MS"/>
              </a:rPr>
              <a:t>         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68" y="2613105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953" y="6636492"/>
            <a:ext cx="7079423" cy="15450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" name="Picture 2" descr="https://encrypted-tbn0.gstatic.com/images?q=tbn%3AANd9GcTuYPER5n7uqfLBhZ2xJxGFVVFnxfZAsTG2wrkiFrbiISDbtX54WAHJmZUYvA&amp;usqp=CA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6767"/>
            <a:ext cx="2322659" cy="2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14127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Snail and the Whale </a:t>
            </a:r>
            <a:r>
              <a:rPr lang="en-GB" dirty="0" smtClean="0">
                <a:latin typeface="Comic Sans MS" panose="030F0702030302020204" pitchFamily="66" charset="0"/>
              </a:rPr>
              <a:t>song.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53" y="6181256"/>
            <a:ext cx="858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Download the sheet from the blog to write your sentences or write them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589393" cy="4608512"/>
          </a:xfrm>
        </p:spPr>
        <p:txBody>
          <a:bodyPr>
            <a:norm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56123"/>
            <a:ext cx="7195810" cy="76961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Snail and the Whale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Story Wheel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26" y="104107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Create a story wheel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41074"/>
            <a:ext cx="2092230" cy="20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6" y="3360041"/>
            <a:ext cx="3199850" cy="319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12" y="1245853"/>
            <a:ext cx="4768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What you will need: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Paper Plate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Coloured Pens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Scissors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White card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3091" y="317637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Section the plate into parts to show different settings in the story. </a:t>
            </a:r>
            <a:r>
              <a:rPr lang="en-GB" dirty="0" err="1" smtClean="0">
                <a:latin typeface="Comic Sans MS" panose="030F0702030302020204" pitchFamily="66" charset="0"/>
              </a:rPr>
              <a:t>E.g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Snail meets the Whale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icebergs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volcano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huge waves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Busy Beach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5099" y="551929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Draw the whale and the snail on a separate piece of paper/card to stick in the middle of the plate.  The whale can then be moved into each section to tell the story.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Story Time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1052736"/>
            <a:ext cx="1347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1577845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 can actively engage in a story.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278092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90062"/>
            <a:ext cx="4968552" cy="278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776"/>
            <a:ext cx="6480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34325" cy="7921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Song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8529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music clip.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43" y="2628900"/>
            <a:ext cx="5672079" cy="31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2074853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1065203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many rings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4371201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pic>
        <p:nvPicPr>
          <p:cNvPr id="8" name="Picture 2" descr="C:\Users\Steve Wyborney\Desktop\PICTURE BANK FOR 51 ESTI-MYSTERIES Lower Resolution\Slide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19552"/>
          <a:stretch/>
        </p:blipFill>
        <p:spPr bwMode="auto">
          <a:xfrm>
            <a:off x="465732" y="1704769"/>
            <a:ext cx="4106268" cy="44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" y="6156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569" y="323622"/>
            <a:ext cx="780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 can use my skills of subitising (recognise the amount in a group without counting) to help me estimate the number of objects in a larger group. 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22273" y="4230216"/>
            <a:ext cx="3974306" cy="1093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</a:t>
            </a:r>
            <a:r>
              <a:rPr lang="en-US" sz="2400" b="1" dirty="0" smtClean="0">
                <a:solidFill>
                  <a:schemeClr val="bg1"/>
                </a:solidFill>
              </a:rPr>
              <a:t>#4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2273" y="4224245"/>
            <a:ext cx="3981233" cy="1099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US" sz="20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not 18 or 19.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2737226"/>
            <a:ext cx="3974306" cy="12192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196"/>
            <a:ext cx="3974306" cy="1213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US" sz="20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bigger than 14.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2273" y="1447798"/>
            <a:ext cx="3974306" cy="1143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smaller than 20.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between 1 and 20.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Steve Wyborney\Desktop\PICTURE BANK FOR 51 ESTI-MYSTERIES Lower Resolution\Slide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19552"/>
          <a:stretch/>
        </p:blipFill>
        <p:spPr bwMode="auto">
          <a:xfrm>
            <a:off x="559142" y="821580"/>
            <a:ext cx="4189637" cy="50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 hidden="1"/>
          <p:cNvSpPr/>
          <p:nvPr/>
        </p:nvSpPr>
        <p:spPr>
          <a:xfrm>
            <a:off x="5029200" y="14859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bigger than 14.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3400" y="6162675"/>
          <a:ext cx="8115300" cy="39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7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405765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6162675"/>
            <a:ext cx="5680881" cy="39052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229600" y="6162675"/>
            <a:ext cx="419100" cy="39052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429500" y="6162675"/>
            <a:ext cx="800100" cy="384554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5" grpId="0" animBg="1"/>
      <p:bldP spid="30" grpId="0" animBg="1"/>
      <p:bldP spid="19" grpId="0" animBg="1"/>
      <p:bldP spid="29" grpId="0" animBg="1"/>
      <p:bldP spid="17" grpId="0" animBg="1"/>
      <p:bldP spid="28" grpId="0" animBg="1"/>
      <p:bldP spid="20" grpId="0" animBg="1"/>
      <p:bldP spid="2" grpId="0" animBg="1"/>
      <p:bldP spid="18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Steve Wyborney\Desktop\PICTURE BANK FOR 51 ESTI-MYSTERIES Lower Resolution\Slide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19552"/>
          <a:stretch/>
        </p:blipFill>
        <p:spPr bwMode="auto">
          <a:xfrm>
            <a:off x="179512" y="1412776"/>
            <a:ext cx="4693693" cy="50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3172</TotalTime>
  <Words>1142</Words>
  <Application>Microsoft Office PowerPoint</Application>
  <PresentationFormat>On-screen Show (4:3)</PresentationFormat>
  <Paragraphs>174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Wednesday 27th of May Mecredi 27 Mai   </vt:lpstr>
      <vt:lpstr>The Snail on the Whale</vt:lpstr>
      <vt:lpstr>The Snail and the Whale </vt:lpstr>
      <vt:lpstr>Snail and the Whale  Story Wheel</vt:lpstr>
      <vt:lpstr>Story Time</vt:lpstr>
      <vt:lpstr>Number Song Time </vt:lpstr>
      <vt:lpstr>PowerPoint Presentation</vt:lpstr>
      <vt:lpstr>PowerPoint Presentation</vt:lpstr>
      <vt:lpstr>PowerPoint Presentation</vt:lpstr>
      <vt:lpstr>PowerPoint Presentation</vt:lpstr>
      <vt:lpstr>Volume and Capacity Challenge</vt:lpstr>
      <vt:lpstr>Volume and Capacity  </vt:lpstr>
      <vt:lpstr>Reading Garden </vt:lpstr>
      <vt:lpstr>Butterfly Garden Update</vt:lpstr>
      <vt:lpstr>IDL</vt:lpstr>
      <vt:lpstr>ART</vt:lpstr>
      <vt:lpstr>Art</vt:lpstr>
      <vt:lpstr>ART</vt:lpstr>
      <vt:lpstr>Smile Mile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227</cp:revision>
  <dcterms:created xsi:type="dcterms:W3CDTF">2020-03-21T18:06:53Z</dcterms:created>
  <dcterms:modified xsi:type="dcterms:W3CDTF">2020-05-26T20:17:30Z</dcterms:modified>
</cp:coreProperties>
</file>