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2"/>
  </p:notesMasterIdLst>
  <p:handoutMasterIdLst>
    <p:handoutMasterId r:id="rId23"/>
  </p:handoutMasterIdLst>
  <p:sldIdLst>
    <p:sldId id="256" r:id="rId5"/>
    <p:sldId id="280" r:id="rId6"/>
    <p:sldId id="306" r:id="rId7"/>
    <p:sldId id="310" r:id="rId8"/>
    <p:sldId id="266" r:id="rId9"/>
    <p:sldId id="281" r:id="rId10"/>
    <p:sldId id="309" r:id="rId11"/>
    <p:sldId id="294" r:id="rId12"/>
    <p:sldId id="314" r:id="rId13"/>
    <p:sldId id="268" r:id="rId14"/>
    <p:sldId id="282" r:id="rId15"/>
    <p:sldId id="297" r:id="rId16"/>
    <p:sldId id="304" r:id="rId17"/>
    <p:sldId id="313" r:id="rId18"/>
    <p:sldId id="315" r:id="rId19"/>
    <p:sldId id="316" r:id="rId20"/>
    <p:sldId id="317" r:id="rId21"/>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16A07B-2E02-4BDF-9C79-9A6B11E9975D}" v="1130" dt="2019-06-20T20:17:53.703"/>
  </p1510:revLst>
</p1510:revInfo>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0" autoAdjust="0"/>
    <p:restoredTop sz="94712" autoAdjust="0"/>
  </p:normalViewPr>
  <p:slideViewPr>
    <p:cSldViewPr snapToGrid="0">
      <p:cViewPr>
        <p:scale>
          <a:sx n="81" d="100"/>
          <a:sy n="81" d="100"/>
        </p:scale>
        <p:origin x="-174" y="216"/>
      </p:cViewPr>
      <p:guideLst>
        <p:guide orient="horz" pos="2160"/>
        <p:guide pos="3840"/>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63"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5/26/2020</a:t>
            </a:fld>
            <a:endParaRPr lang="en-US" dirty="0"/>
          </a:p>
        </p:txBody>
      </p:sp>
      <p:sp>
        <p:nvSpPr>
          <p:cNvPr id="4" name="Footer Placeholder 3">
            <a:extLst>
              <a:ext uri="{FF2B5EF4-FFF2-40B4-BE49-F238E27FC236}">
                <a16:creationId xmlns:a16="http://schemas.microsoft.com/office/drawing/2014/main" xmlns=""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5/26/2020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xmlns=""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xmlns=""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xmlns=""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xmlns=""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xmlns=""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xmlns=""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xmlns=""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xmlns=""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xmlns=""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xmlns=""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xmlns=""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xmlns=""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xmlns=""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xmlns=""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xmlns=""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xmlns=""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xmlns=""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xmlns=""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xmlns=""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xmlns=""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xmlns=""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xmlns=""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xmlns=""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xmlns=""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xmlns=""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xmlns=""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xmlns=""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xmlns=""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xmlns=""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xmlns=""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xmlns=""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xmlns=""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xmlns=""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xmlns=""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xmlns=""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xmlns=""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xmlns=""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xmlns=""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xmlns=""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xmlns=""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xmlns=""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xmlns=""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xmlns=""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xmlns=""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xmlns=""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xmlns=""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xmlns=""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xmlns=""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xmlns=""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xmlns=""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xmlns=""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xmlns=""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xmlns=""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xmlns=""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xmlns=""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xmlns=""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xmlns=""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xmlns=""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xmlns=""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xmlns=""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xmlns=""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xmlns=""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xmlns=""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xmlns=""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xmlns=""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xmlns=""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xmlns=""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xmlns=""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xmlns=""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xmlns=""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xmlns=""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xmlns=""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xmlns=""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xmlns=""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xmlns=""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xmlns=""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xmlns=""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xmlns=""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xmlns=""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xmlns=""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xmlns=""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xmlns=""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xmlns=""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xmlns=""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xmlns=""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xmlns=""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xmlns=""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xmlns=""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xmlns=""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xmlns=""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xmlns=""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xmlns=""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xmlns=""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xmlns=""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xmlns=""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xmlns=""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xmlns=""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xmlns=""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xmlns=""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xmlns=""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xmlns=""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xmlns=""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xmlns=""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xmlns=""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xmlns=""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xmlns=""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xmlns=""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xmlns=""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xmlns=""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xmlns=""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xmlns=""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xmlns=""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xmlns=""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xmlns=""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xmlns=""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xmlns=""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xmlns=""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xmlns=""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xmlns=""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xmlns=""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xmlns=""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xmlns=""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xmlns=""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xmlns=""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xmlns=""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xmlns=""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xmlns=""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xmlns=""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xmlns=""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xmlns=""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xmlns=""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xmlns=""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xmlns=""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xmlns=""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xmlns=""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xmlns=""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xmlns=""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xmlns=""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xmlns=""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xmlns=""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xmlns=""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xmlns=""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xmlns=""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xmlns=""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xmlns=""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xmlns=""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xmlns=""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xmlns=""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xmlns=""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xmlns=""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xmlns=""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xmlns=""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xmlns=""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xmlns=""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xmlns=""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xmlns=""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xmlns=""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xmlns=""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xmlns=""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xmlns=""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xmlns=""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xmlns=""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xmlns=""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xmlns=""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xmlns=""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xmlns=""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xmlns=""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xmlns=""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en.wikipedia.org/wiki/File:SMirC-hi.sv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en.wikipedia.org/wiki/File:SMirC-hi.sv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primaryhomeworkhelp.co.uk/romans/towns.htm" TargetMode="External"/><Relationship Id="rId2" Type="http://schemas.openxmlformats.org/officeDocument/2006/relationships/hyperlink" Target="https://www.bbc.co.uk/bitesize/topics/zwmpfg8/articles/zqbnfg8"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bbc.co.uk/bitesize/topics/zqtf34j/articles/ztqg4wx"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primaryhomeworkhelp.co.uk/romans/roads.htm"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kids.britannica.com/kids/article/aqueduct/399914"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hyperlink" Target="http://en.wikipedia.org/wiki/File:SMirC-hi.sv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bc.co.uk/bitesize/topics/z8x6cj6/articles/zxvcrdm" TargetMode="External"/><Relationship Id="rId2" Type="http://schemas.openxmlformats.org/officeDocument/2006/relationships/hyperlink" Target="https://www.bbc.co.uk/bitesize/topics/zrqqtfr/articles/zpxhdxs"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SMirC-hi.sv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SMirC-hi.svg"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storylineonline.ne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pbskids.org/peg/games/symmetry-painte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xmlns="" id="{7671E014-38A6-4604-84E2-0E92500FBC52}"/>
              </a:ext>
            </a:extLst>
          </p:cNvPr>
          <p:cNvSpPr>
            <a:spLocks noGrp="1"/>
          </p:cNvSpPr>
          <p:nvPr>
            <p:ph type="body" sz="quarter" idx="16"/>
          </p:nvPr>
        </p:nvSpPr>
        <p:spPr/>
        <p:txBody>
          <a:bodyPr>
            <a:normAutofit/>
          </a:bodyPr>
          <a:lstStyle/>
          <a:p>
            <a:r>
              <a:rPr lang="en-US" sz="2400" dirty="0" smtClean="0">
                <a:latin typeface="SassoonCRInfant" panose="02010503020300020003" pitchFamily="2" charset="0"/>
              </a:rPr>
              <a:t>27</a:t>
            </a:r>
            <a:r>
              <a:rPr lang="en-US" sz="2400" dirty="0" smtClean="0">
                <a:latin typeface="SassoonCRInfant" panose="02010503020300020003" pitchFamily="2" charset="0"/>
              </a:rPr>
              <a:t>.5.20</a:t>
            </a:r>
            <a:endParaRPr lang="ru-RU" sz="2400" dirty="0">
              <a:latin typeface="Comic Sans MS" panose="030F0702030302020204" pitchFamily="66" charset="0"/>
            </a:endParaRPr>
          </a:p>
        </p:txBody>
      </p:sp>
      <p:sp>
        <p:nvSpPr>
          <p:cNvPr id="2" name="Title 1">
            <a:extLst>
              <a:ext uri="{FF2B5EF4-FFF2-40B4-BE49-F238E27FC236}">
                <a16:creationId xmlns:a16="http://schemas.microsoft.com/office/drawing/2014/main" xmlns="" id="{2FF535A0-9A52-40AD-972C-D0F96C905295}"/>
              </a:ext>
            </a:extLst>
          </p:cNvPr>
          <p:cNvSpPr>
            <a:spLocks noGrp="1"/>
          </p:cNvSpPr>
          <p:nvPr>
            <p:ph type="ctrTitle"/>
          </p:nvPr>
        </p:nvSpPr>
        <p:spPr/>
        <p:txBody>
          <a:bodyPr>
            <a:normAutofit/>
          </a:bodyPr>
          <a:lstStyle/>
          <a:p>
            <a:pPr algn="ctr"/>
            <a:r>
              <a:rPr lang="en-US" sz="5400" dirty="0" smtClean="0">
                <a:latin typeface="SassoonCRInfant" panose="02010503020300020003" pitchFamily="2" charset="0"/>
              </a:rPr>
              <a:t>Wednesday</a:t>
            </a:r>
            <a:endParaRPr lang="ru-RU" sz="5400" dirty="0">
              <a:latin typeface="Comic Sans MS" panose="030F0702030302020204" pitchFamily="66" charset="0"/>
            </a:endParaRPr>
          </a:p>
        </p:txBody>
      </p:sp>
      <p:sp>
        <p:nvSpPr>
          <p:cNvPr id="3" name="Subtitle 2">
            <a:extLst>
              <a:ext uri="{FF2B5EF4-FFF2-40B4-BE49-F238E27FC236}">
                <a16:creationId xmlns:a16="http://schemas.microsoft.com/office/drawing/2014/main" xmlns="" id="{5A81143F-FBEE-4565-886D-08852310C84F}"/>
              </a:ext>
            </a:extLst>
          </p:cNvPr>
          <p:cNvSpPr>
            <a:spLocks noGrp="1"/>
          </p:cNvSpPr>
          <p:nvPr>
            <p:ph type="subTitle" idx="1"/>
          </p:nvPr>
        </p:nvSpPr>
        <p:spPr/>
        <p:txBody>
          <a:bodyPr/>
          <a:lstStyle/>
          <a:p>
            <a:pPr algn="ctr"/>
            <a:r>
              <a:rPr lang="en-US" dirty="0" smtClean="0">
                <a:latin typeface="SassoonCRInfant" panose="02010503020300020003" pitchFamily="2" charset="0"/>
              </a:rPr>
              <a:t>Daily Plan</a:t>
            </a:r>
            <a:endParaRPr lang="ru-RU" dirty="0">
              <a:latin typeface="Comic Sans MS" panose="030F0702030302020204" pitchFamily="66" charset="0"/>
            </a:endParaRPr>
          </a:p>
        </p:txBody>
      </p:sp>
      <p:pic>
        <p:nvPicPr>
          <p:cNvPr id="14" name="Picture Placeholder 8" descr="Painting and Drawing Tools Set">
            <a:extLst>
              <a:ext uri="{FF2B5EF4-FFF2-40B4-BE49-F238E27FC236}">
                <a16:creationId xmlns:a16="http://schemas.microsoft.com/office/drawing/2014/main" xmlns="" id="{071F34E4-4C09-4C3D-9844-4E147BD7CAD8}"/>
              </a:ext>
            </a:extLst>
          </p:cNvPr>
          <p:cNvPicPr>
            <a:picLocks noGrp="1" noChangeAspect="1"/>
          </p:cNvPicPr>
          <p:nvPr>
            <p:ph type="pic" sz="quarter" idx="15"/>
          </p:nvPr>
        </p:nvPicPr>
        <p:blipFill rotWithShape="1">
          <a:blip r:embed="rId2"/>
          <a:srcRect l="10922" r="10922"/>
          <a:stretch/>
        </p:blipFill>
        <p:spPr>
          <a:xfrm>
            <a:off x="0" y="1114425"/>
            <a:ext cx="6230938" cy="5314950"/>
          </a:xfrm>
        </p:spPr>
      </p:pic>
    </p:spTree>
    <p:extLst>
      <p:ext uri="{BB962C8B-B14F-4D97-AF65-F5344CB8AC3E}">
        <p14:creationId xmlns:p14="http://schemas.microsoft.com/office/powerpoint/2010/main" val="39977469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397CCF-DD35-4673-8551-90CB413F0D5A}"/>
              </a:ext>
            </a:extLst>
          </p:cNvPr>
          <p:cNvSpPr>
            <a:spLocks noGrp="1"/>
          </p:cNvSpPr>
          <p:nvPr>
            <p:ph type="title"/>
          </p:nvPr>
        </p:nvSpPr>
        <p:spPr>
          <a:xfrm>
            <a:off x="651307" y="640081"/>
            <a:ext cx="3377183" cy="1137919"/>
          </a:xfrm>
          <a:noFill/>
        </p:spPr>
        <p:txBody>
          <a:bodyPr vert="horz" lIns="91440" tIns="45720" rIns="91440" bIns="45720" rtlCol="0" anchor="b">
            <a:normAutofit/>
          </a:bodyPr>
          <a:lstStyle/>
          <a:p>
            <a:r>
              <a:rPr lang="en-US" sz="4400" dirty="0" smtClean="0">
                <a:latin typeface="SassoonCRInfant" panose="02010503020300020003" pitchFamily="2" charset="0"/>
              </a:rPr>
              <a:t>Lunch</a:t>
            </a:r>
            <a:r>
              <a:rPr lang="en-US" sz="4400" dirty="0" smtClean="0">
                <a:solidFill>
                  <a:schemeClr val="tx1"/>
                </a:solidFill>
                <a:latin typeface="SassoonCRInfant" panose="02010503020300020003" pitchFamily="2" charset="0"/>
              </a:rPr>
              <a:t> </a:t>
            </a:r>
            <a:r>
              <a:rPr lang="en-US" sz="4400" dirty="0">
                <a:latin typeface="SassoonCRInfant" panose="02010503020300020003" pitchFamily="2" charset="0"/>
              </a:rPr>
              <a:t>Time</a:t>
            </a:r>
          </a:p>
        </p:txBody>
      </p:sp>
      <p:pic>
        <p:nvPicPr>
          <p:cNvPr id="7" name="Picture Placeholder 6">
            <a:extLst>
              <a:ext uri="{FF2B5EF4-FFF2-40B4-BE49-F238E27FC236}">
                <a16:creationId xmlns:a16="http://schemas.microsoft.com/office/drawing/2014/main" xmlns="" id="{F6DF4815-F51C-4985-B1DC-EC3FA066493A}"/>
              </a:ext>
            </a:extLst>
          </p:cNvPr>
          <p:cNvPicPr>
            <a:picLocks noGrp="1" noChangeAspect="1"/>
          </p:cNvPicPr>
          <p:nvPr>
            <p:ph type="pic" sz="quarter" idx="13"/>
          </p:nvPr>
        </p:nvPicPr>
        <p:blipFill rotWithShape="1">
          <a:blip r:embed="rId2">
            <a:extLst>
              <a:ext uri="{837473B0-CC2E-450A-ABE3-18F120FF3D39}">
                <a1611:picAttrSrcUrl xmlns="" xmlns:a1611="http://schemas.microsoft.com/office/drawing/2016/11/main" r:id="rId3"/>
              </a:ext>
            </a:extLst>
          </a:blip>
          <a:srcRect r="-1" b="9016"/>
          <a:stretch/>
        </p:blipFill>
        <p:spPr>
          <a:xfrm>
            <a:off x="4654297" y="10"/>
            <a:ext cx="7537704" cy="6857990"/>
          </a:xfrm>
          <a:prstGeom prst="rect">
            <a:avLst/>
          </a:prstGeom>
        </p:spPr>
      </p:pic>
      <p:sp>
        <p:nvSpPr>
          <p:cNvPr id="4" name="Slide Number Placeholder 3">
            <a:extLst>
              <a:ext uri="{FF2B5EF4-FFF2-40B4-BE49-F238E27FC236}">
                <a16:creationId xmlns:a16="http://schemas.microsoft.com/office/drawing/2014/main" xmlns="" id="{D71CCB94-D08E-4DDF-B590-4FF4BFB5C487}"/>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98C0CDE5-970C-4CC4-BF43-0DA127E73E82}" type="slidenum">
              <a:rPr lang="en-US" sz="1200" b="0">
                <a:solidFill>
                  <a:srgbClr val="FFFFFF"/>
                </a:solidFill>
                <a:latin typeface="Calibri" panose="020F0502020204030204"/>
              </a:rPr>
              <a:pPr algn="r">
                <a:spcAft>
                  <a:spcPts val="600"/>
                </a:spcAft>
                <a:defRPr/>
              </a:pPr>
              <a:t>10</a:t>
            </a:fld>
            <a:endParaRPr lang="en-US" sz="1200" b="0">
              <a:solidFill>
                <a:srgbClr val="FFFFFF"/>
              </a:solidFill>
              <a:latin typeface="Calibri" panose="020F0502020204030204"/>
            </a:endParaRPr>
          </a:p>
        </p:txBody>
      </p:sp>
      <p:sp>
        <p:nvSpPr>
          <p:cNvPr id="8" name="TextBox 7">
            <a:extLst>
              <a:ext uri="{FF2B5EF4-FFF2-40B4-BE49-F238E27FC236}">
                <a16:creationId xmlns:a16="http://schemas.microsoft.com/office/drawing/2014/main" xmlns="" id="{ECA7E900-C5C0-455F-8891-39F8FB7388DC}"/>
              </a:ext>
            </a:extLst>
          </p:cNvPr>
          <p:cNvSpPr txBox="1"/>
          <p:nvPr/>
        </p:nvSpPr>
        <p:spPr>
          <a:xfrm>
            <a:off x="9559549" y="6657945"/>
            <a:ext cx="263245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en.wikipedia.org/wiki/File:SMirC-hi.svg">
                  <a:extLst>
                    <a:ext uri="{A12FA001-AC4F-418D-AE19-62706E023703}">
                      <ahyp:hlinkClr xmlns=""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702060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397CCF-DD35-4673-8551-90CB413F0D5A}"/>
              </a:ext>
            </a:extLst>
          </p:cNvPr>
          <p:cNvSpPr>
            <a:spLocks noGrp="1"/>
          </p:cNvSpPr>
          <p:nvPr>
            <p:ph type="title"/>
          </p:nvPr>
        </p:nvSpPr>
        <p:spPr>
          <a:xfrm>
            <a:off x="651307" y="640081"/>
            <a:ext cx="3377183" cy="1137919"/>
          </a:xfrm>
          <a:noFill/>
        </p:spPr>
        <p:txBody>
          <a:bodyPr vert="horz" lIns="91440" tIns="45720" rIns="91440" bIns="45720" rtlCol="0" anchor="b">
            <a:normAutofit/>
          </a:bodyPr>
          <a:lstStyle/>
          <a:p>
            <a:r>
              <a:rPr lang="en-US" sz="4400" dirty="0" smtClean="0">
                <a:latin typeface="SassoonCRInfant" panose="02010503020300020003" pitchFamily="2" charset="0"/>
              </a:rPr>
              <a:t>Afternoon</a:t>
            </a:r>
            <a:endParaRPr lang="en-US" sz="4400" dirty="0">
              <a:latin typeface="SassoonCRInfant" panose="02010503020300020003" pitchFamily="2" charset="0"/>
            </a:endParaRPr>
          </a:p>
        </p:txBody>
      </p:sp>
      <p:pic>
        <p:nvPicPr>
          <p:cNvPr id="7" name="Picture Placeholder 6">
            <a:extLst>
              <a:ext uri="{FF2B5EF4-FFF2-40B4-BE49-F238E27FC236}">
                <a16:creationId xmlns:a16="http://schemas.microsoft.com/office/drawing/2014/main" xmlns="" id="{F6DF4815-F51C-4985-B1DC-EC3FA066493A}"/>
              </a:ext>
            </a:extLst>
          </p:cNvPr>
          <p:cNvPicPr>
            <a:picLocks noGrp="1" noChangeAspect="1"/>
          </p:cNvPicPr>
          <p:nvPr>
            <p:ph type="pic" sz="quarter" idx="13"/>
          </p:nvPr>
        </p:nvPicPr>
        <p:blipFill rotWithShape="1">
          <a:blip r:embed="rId2">
            <a:extLst>
              <a:ext uri="{837473B0-CC2E-450A-ABE3-18F120FF3D39}">
                <a1611:picAttrSrcUrl xmlns="" xmlns:a1611="http://schemas.microsoft.com/office/drawing/2016/11/main" r:id="rId3"/>
              </a:ext>
            </a:extLst>
          </a:blip>
          <a:srcRect r="-1" b="9016"/>
          <a:stretch/>
        </p:blipFill>
        <p:spPr>
          <a:xfrm>
            <a:off x="4654297" y="10"/>
            <a:ext cx="7537704" cy="6857990"/>
          </a:xfrm>
          <a:prstGeom prst="rect">
            <a:avLst/>
          </a:prstGeom>
        </p:spPr>
      </p:pic>
      <p:sp>
        <p:nvSpPr>
          <p:cNvPr id="4" name="Slide Number Placeholder 3">
            <a:extLst>
              <a:ext uri="{FF2B5EF4-FFF2-40B4-BE49-F238E27FC236}">
                <a16:creationId xmlns:a16="http://schemas.microsoft.com/office/drawing/2014/main" xmlns="" id="{D71CCB94-D08E-4DDF-B590-4FF4BFB5C487}"/>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98C0CDE5-970C-4CC4-BF43-0DA127E73E82}" type="slidenum">
              <a:rPr lang="en-US" sz="1200" b="0">
                <a:solidFill>
                  <a:srgbClr val="FFFFFF"/>
                </a:solidFill>
                <a:latin typeface="Calibri" panose="020F0502020204030204"/>
              </a:rPr>
              <a:pPr algn="r">
                <a:spcAft>
                  <a:spcPts val="600"/>
                </a:spcAft>
                <a:defRPr/>
              </a:pPr>
              <a:t>11</a:t>
            </a:fld>
            <a:endParaRPr lang="en-US" sz="1200" b="0">
              <a:solidFill>
                <a:srgbClr val="FFFFFF"/>
              </a:solidFill>
              <a:latin typeface="Calibri" panose="020F0502020204030204"/>
            </a:endParaRPr>
          </a:p>
        </p:txBody>
      </p:sp>
      <p:sp>
        <p:nvSpPr>
          <p:cNvPr id="8" name="TextBox 7">
            <a:extLst>
              <a:ext uri="{FF2B5EF4-FFF2-40B4-BE49-F238E27FC236}">
                <a16:creationId xmlns:a16="http://schemas.microsoft.com/office/drawing/2014/main" xmlns="" id="{ECA7E900-C5C0-455F-8891-39F8FB7388DC}"/>
              </a:ext>
            </a:extLst>
          </p:cNvPr>
          <p:cNvSpPr txBox="1"/>
          <p:nvPr/>
        </p:nvSpPr>
        <p:spPr>
          <a:xfrm>
            <a:off x="9559549" y="6657945"/>
            <a:ext cx="263245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en.wikipedia.org/wiki/File:SMirC-hi.svg">
                  <a:extLst>
                    <a:ext uri="{A12FA001-AC4F-418D-AE19-62706E023703}">
                      <ahyp:hlinkClr xmlns=""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37810847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12</a:t>
            </a:fld>
            <a:endParaRPr lang="en-US" noProof="0" dirty="0"/>
          </a:p>
        </p:txBody>
      </p:sp>
      <p:sp>
        <p:nvSpPr>
          <p:cNvPr id="5" name="Title 4"/>
          <p:cNvSpPr>
            <a:spLocks noGrp="1"/>
          </p:cNvSpPr>
          <p:nvPr>
            <p:ph type="title"/>
          </p:nvPr>
        </p:nvSpPr>
        <p:spPr>
          <a:xfrm rot="-360000">
            <a:off x="198233" y="1058022"/>
            <a:ext cx="4396928" cy="700842"/>
          </a:xfrm>
        </p:spPr>
        <p:txBody>
          <a:bodyPr>
            <a:noAutofit/>
          </a:bodyPr>
          <a:lstStyle/>
          <a:p>
            <a:r>
              <a:rPr lang="en-GB" sz="3200" dirty="0" smtClean="0">
                <a:latin typeface="SassoonCRInfant" panose="02010503020300020003" pitchFamily="2" charset="0"/>
              </a:rPr>
              <a:t>The </a:t>
            </a:r>
            <a:r>
              <a:rPr lang="en-GB" sz="3200" dirty="0" smtClean="0">
                <a:latin typeface="SassoonCRInfant" panose="02010503020300020003" pitchFamily="2" charset="0"/>
              </a:rPr>
              <a:t>Roman building and engineering.</a:t>
            </a:r>
            <a:endParaRPr lang="en-GB" sz="3200" dirty="0">
              <a:latin typeface="SassoonCRInfant" panose="02010503020300020003" pitchFamily="2" charset="0"/>
            </a:endParaRPr>
          </a:p>
        </p:txBody>
      </p:sp>
      <p:sp>
        <p:nvSpPr>
          <p:cNvPr id="6" name="TextBox 5"/>
          <p:cNvSpPr txBox="1"/>
          <p:nvPr/>
        </p:nvSpPr>
        <p:spPr>
          <a:xfrm>
            <a:off x="4114800" y="2698781"/>
            <a:ext cx="8077200" cy="6247864"/>
          </a:xfrm>
          <a:prstGeom prst="rect">
            <a:avLst/>
          </a:prstGeom>
          <a:noFill/>
        </p:spPr>
        <p:txBody>
          <a:bodyPr wrap="square" rtlCol="0">
            <a:spAutoFit/>
          </a:bodyPr>
          <a:lstStyle/>
          <a:p>
            <a:r>
              <a:rPr lang="en-GB" sz="2400" dirty="0" smtClean="0">
                <a:solidFill>
                  <a:schemeClr val="bg1"/>
                </a:solidFill>
                <a:latin typeface="SassoonCRInfant" panose="02010503020300020003" pitchFamily="2" charset="0"/>
              </a:rPr>
              <a:t>LI – I am learning </a:t>
            </a:r>
            <a:r>
              <a:rPr lang="en-GB" sz="2400" dirty="0" smtClean="0">
                <a:solidFill>
                  <a:schemeClr val="bg1"/>
                </a:solidFill>
                <a:latin typeface="SassoonCRInfant" panose="02010503020300020003" pitchFamily="2" charset="0"/>
              </a:rPr>
              <a:t>about Roman towns and features of Roman buildings.</a:t>
            </a:r>
          </a:p>
          <a:p>
            <a:endParaRPr lang="en-GB" sz="2400" dirty="0">
              <a:solidFill>
                <a:schemeClr val="bg1"/>
              </a:solidFill>
              <a:latin typeface="SassoonCRInfant" panose="02010503020300020003" pitchFamily="2" charset="0"/>
            </a:endParaRPr>
          </a:p>
          <a:p>
            <a:r>
              <a:rPr lang="en-GB" sz="2400" dirty="0" smtClean="0">
                <a:solidFill>
                  <a:schemeClr val="bg1"/>
                </a:solidFill>
              </a:rPr>
              <a:t>Lets find out- What </a:t>
            </a:r>
            <a:r>
              <a:rPr lang="en-GB" sz="2400" dirty="0">
                <a:solidFill>
                  <a:schemeClr val="bg1"/>
                </a:solidFill>
              </a:rPr>
              <a:t>buildings did the Romans build and for what purposes? How did they solve engineering problems such as providing enough water for their towns and cities, and enabling the army to get from A to B</a:t>
            </a:r>
            <a:r>
              <a:rPr lang="en-GB" sz="2400" dirty="0" smtClean="0">
                <a:solidFill>
                  <a:schemeClr val="bg1"/>
                </a:solidFill>
              </a:rPr>
              <a:t>.</a:t>
            </a:r>
          </a:p>
          <a:p>
            <a:endParaRPr lang="en-GB" sz="2400" dirty="0">
              <a:solidFill>
                <a:schemeClr val="bg1"/>
              </a:solidFill>
              <a:hlinkClick r:id="rId2"/>
            </a:endParaRPr>
          </a:p>
          <a:p>
            <a:r>
              <a:rPr lang="en-GB" sz="2400" dirty="0">
                <a:hlinkClick r:id="rId3"/>
              </a:rPr>
              <a:t>http://</a:t>
            </a:r>
            <a:r>
              <a:rPr lang="en-GB" sz="2400" dirty="0" smtClean="0">
                <a:hlinkClick r:id="rId3"/>
              </a:rPr>
              <a:t>www.primaryhomeworkhelp.co.uk/romans/towns.htm</a:t>
            </a:r>
            <a:endParaRPr lang="en-GB" sz="2400" dirty="0" smtClean="0"/>
          </a:p>
          <a:p>
            <a:endParaRPr lang="en-GB" sz="2400" dirty="0">
              <a:solidFill>
                <a:schemeClr val="bg1"/>
              </a:solidFill>
              <a:hlinkClick r:id="rId2"/>
            </a:endParaRPr>
          </a:p>
          <a:p>
            <a:r>
              <a:rPr lang="en-GB" sz="2400" dirty="0">
                <a:hlinkClick r:id="rId4"/>
              </a:rPr>
              <a:t>https://www.bbc.co.uk/bitesize/topics/zqtf34j/articles/ztqg4wx</a:t>
            </a:r>
            <a:endParaRPr lang="en-GB" sz="2400" dirty="0">
              <a:solidFill>
                <a:schemeClr val="bg1"/>
              </a:solidFill>
              <a:hlinkClick r:id="rId2"/>
            </a:endParaRPr>
          </a:p>
          <a:p>
            <a:endParaRPr lang="en-GB" sz="2800" dirty="0" smtClean="0">
              <a:solidFill>
                <a:schemeClr val="bg1"/>
              </a:solidFill>
              <a:latin typeface="SassoonCRInfant" panose="02010503020300020003" pitchFamily="2" charset="0"/>
            </a:endParaRPr>
          </a:p>
          <a:p>
            <a:endParaRPr lang="en-GB" sz="2800" dirty="0">
              <a:solidFill>
                <a:schemeClr val="bg1"/>
              </a:solidFill>
              <a:latin typeface="SassoonCRInfant" panose="02010503020300020003" pitchFamily="2" charset="0"/>
            </a:endParaRPr>
          </a:p>
          <a:p>
            <a:endParaRPr lang="en-GB" sz="2800" dirty="0" smtClean="0">
              <a:solidFill>
                <a:schemeClr val="bg1"/>
              </a:solidFill>
              <a:latin typeface="SassoonCRInfant" panose="02010503020300020003" pitchFamily="2" charset="0"/>
            </a:endParaRPr>
          </a:p>
          <a:p>
            <a:endParaRPr lang="en-GB" sz="2800" dirty="0">
              <a:solidFill>
                <a:schemeClr val="bg1"/>
              </a:solidFill>
              <a:latin typeface="SassoonCRInfant" panose="02010503020300020003" pitchFamily="2" charset="0"/>
            </a:endParaRPr>
          </a:p>
          <a:p>
            <a:endParaRPr lang="en-GB" sz="2400" dirty="0" smtClean="0">
              <a:latin typeface="SassoonCRInfant" panose="02010503020300020003" pitchFamily="2"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64618"/>
            <a:ext cx="3856892" cy="24606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08251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13</a:t>
            </a:fld>
            <a:endParaRPr lang="en-US" noProof="0" dirty="0"/>
          </a:p>
        </p:txBody>
      </p:sp>
      <p:sp>
        <p:nvSpPr>
          <p:cNvPr id="5" name="Title 4"/>
          <p:cNvSpPr>
            <a:spLocks noGrp="1"/>
          </p:cNvSpPr>
          <p:nvPr>
            <p:ph type="title"/>
          </p:nvPr>
        </p:nvSpPr>
        <p:spPr>
          <a:xfrm rot="-360000">
            <a:off x="529171" y="1003757"/>
            <a:ext cx="4065084" cy="700842"/>
          </a:xfrm>
        </p:spPr>
        <p:txBody>
          <a:bodyPr>
            <a:normAutofit fontScale="90000"/>
          </a:bodyPr>
          <a:lstStyle/>
          <a:p>
            <a:r>
              <a:rPr lang="en-GB" dirty="0" smtClean="0">
                <a:latin typeface="SassoonCRInfant" panose="02010503020300020003" pitchFamily="2" charset="0"/>
              </a:rPr>
              <a:t>Build a Roman building Task</a:t>
            </a:r>
            <a:endParaRPr lang="en-GB" dirty="0"/>
          </a:p>
        </p:txBody>
      </p:sp>
      <p:sp>
        <p:nvSpPr>
          <p:cNvPr id="6" name="TextBox 5"/>
          <p:cNvSpPr txBox="1"/>
          <p:nvPr/>
        </p:nvSpPr>
        <p:spPr>
          <a:xfrm>
            <a:off x="4062280" y="3152644"/>
            <a:ext cx="7930889" cy="2677656"/>
          </a:xfrm>
          <a:prstGeom prst="rect">
            <a:avLst/>
          </a:prstGeom>
          <a:noFill/>
        </p:spPr>
        <p:txBody>
          <a:bodyPr wrap="square" rtlCol="0">
            <a:spAutoFit/>
          </a:bodyPr>
          <a:lstStyle/>
          <a:p>
            <a:r>
              <a:rPr lang="en-GB" sz="2400" dirty="0" smtClean="0">
                <a:solidFill>
                  <a:schemeClr val="bg1"/>
                </a:solidFill>
                <a:latin typeface="SassoonCRInfant" panose="02010503020300020003" pitchFamily="2" charset="0"/>
              </a:rPr>
              <a:t>On the blog you will find out a power point showing famous Roman buildings. </a:t>
            </a:r>
          </a:p>
          <a:p>
            <a:r>
              <a:rPr lang="en-GB" sz="2400" dirty="0" smtClean="0">
                <a:solidFill>
                  <a:schemeClr val="bg1"/>
                </a:solidFill>
                <a:latin typeface="SassoonCRInfant" panose="02010503020300020003" pitchFamily="2" charset="0"/>
              </a:rPr>
              <a:t>There is instructions on how to build your own Roman building.</a:t>
            </a:r>
          </a:p>
          <a:p>
            <a:endParaRPr lang="en-GB" sz="2400" dirty="0">
              <a:solidFill>
                <a:schemeClr val="bg1"/>
              </a:solidFill>
              <a:latin typeface="SassoonCRInfant" panose="02010503020300020003" pitchFamily="2" charset="0"/>
            </a:endParaRPr>
          </a:p>
          <a:p>
            <a:r>
              <a:rPr lang="en-GB" sz="2400" dirty="0" smtClean="0">
                <a:solidFill>
                  <a:schemeClr val="bg1"/>
                </a:solidFill>
                <a:latin typeface="SassoonCRInfant" panose="02010503020300020003" pitchFamily="2" charset="0"/>
              </a:rPr>
              <a:t>I went to Rome a few years ago and all the buildings were amazing. My favourite was the coliseum. </a:t>
            </a:r>
            <a:endParaRPr lang="en-GB" sz="2400" dirty="0">
              <a:solidFill>
                <a:schemeClr val="bg1"/>
              </a:solidFill>
              <a:latin typeface="SassoonCRInfant" panose="02010503020300020003" pitchFamily="2" charset="0"/>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2644"/>
            <a:ext cx="3667125"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666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14</a:t>
            </a:fld>
            <a:endParaRPr lang="en-US" noProof="0" dirty="0"/>
          </a:p>
        </p:txBody>
      </p:sp>
      <p:sp>
        <p:nvSpPr>
          <p:cNvPr id="5" name="Title 4"/>
          <p:cNvSpPr>
            <a:spLocks noGrp="1"/>
          </p:cNvSpPr>
          <p:nvPr>
            <p:ph type="title"/>
          </p:nvPr>
        </p:nvSpPr>
        <p:spPr>
          <a:xfrm rot="-360000">
            <a:off x="202599" y="1056007"/>
            <a:ext cx="4065084" cy="700842"/>
          </a:xfrm>
        </p:spPr>
        <p:txBody>
          <a:bodyPr/>
          <a:lstStyle/>
          <a:p>
            <a:pPr algn="ctr"/>
            <a:r>
              <a:rPr lang="en-GB" dirty="0" smtClean="0">
                <a:latin typeface="SassoonCRInfant" panose="02010503020300020003" pitchFamily="2" charset="0"/>
              </a:rPr>
              <a:t>Roman Roads</a:t>
            </a:r>
            <a:endParaRPr lang="en-GB" dirty="0">
              <a:latin typeface="SassoonCRInfant" panose="02010503020300020003" pitchFamily="2" charset="0"/>
            </a:endParaRPr>
          </a:p>
        </p:txBody>
      </p:sp>
      <p:sp>
        <p:nvSpPr>
          <p:cNvPr id="2" name="TextBox 1"/>
          <p:cNvSpPr txBox="1"/>
          <p:nvPr/>
        </p:nvSpPr>
        <p:spPr>
          <a:xfrm>
            <a:off x="4067908" y="3048000"/>
            <a:ext cx="7549661" cy="1754326"/>
          </a:xfrm>
          <a:prstGeom prst="rect">
            <a:avLst/>
          </a:prstGeom>
          <a:noFill/>
        </p:spPr>
        <p:txBody>
          <a:bodyPr wrap="square" rtlCol="0">
            <a:spAutoFit/>
          </a:bodyPr>
          <a:lstStyle/>
          <a:p>
            <a:r>
              <a:rPr lang="en-GB" dirty="0" smtClean="0">
                <a:solidFill>
                  <a:schemeClr val="bg1"/>
                </a:solidFill>
              </a:rPr>
              <a:t>L.I. I am learning </a:t>
            </a:r>
            <a:r>
              <a:rPr lang="en-GB" dirty="0">
                <a:solidFill>
                  <a:schemeClr val="bg1"/>
                </a:solidFill>
              </a:rPr>
              <a:t> how the Romans built roads and how many of these have survived over 2000 years</a:t>
            </a:r>
            <a:r>
              <a:rPr lang="en-GB" dirty="0" smtClean="0">
                <a:solidFill>
                  <a:schemeClr val="bg1"/>
                </a:solidFill>
              </a:rPr>
              <a:t>.</a:t>
            </a:r>
          </a:p>
          <a:p>
            <a:endParaRPr lang="en-GB" dirty="0">
              <a:solidFill>
                <a:schemeClr val="bg1"/>
              </a:solidFill>
            </a:endParaRPr>
          </a:p>
          <a:p>
            <a:r>
              <a:rPr lang="en-GB" dirty="0" smtClean="0">
                <a:solidFill>
                  <a:schemeClr val="bg1"/>
                </a:solidFill>
              </a:rPr>
              <a:t>Find out more about Roman roads here.</a:t>
            </a:r>
            <a:endParaRPr lang="en-GB" dirty="0">
              <a:solidFill>
                <a:schemeClr val="bg1"/>
              </a:solidFill>
            </a:endParaRPr>
          </a:p>
          <a:p>
            <a:r>
              <a:rPr lang="en-GB" dirty="0">
                <a:solidFill>
                  <a:schemeClr val="bg1"/>
                </a:solidFill>
                <a:hlinkClick r:id="rId2"/>
              </a:rPr>
              <a:t>http://www.primaryhomeworkhelp.co.uk/romans/roads.htm</a:t>
            </a:r>
            <a:endParaRPr lang="en-GB" dirty="0" smtClean="0">
              <a:solidFill>
                <a:schemeClr val="bg1"/>
              </a:solidFill>
            </a:endParaRPr>
          </a:p>
          <a:p>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598" y="3048000"/>
            <a:ext cx="3676650" cy="274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8464" y="4642338"/>
            <a:ext cx="3545059" cy="221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1015" y="5890225"/>
            <a:ext cx="3563816" cy="646331"/>
          </a:xfrm>
          <a:prstGeom prst="rect">
            <a:avLst/>
          </a:prstGeom>
          <a:noFill/>
        </p:spPr>
        <p:txBody>
          <a:bodyPr wrap="square" rtlCol="0">
            <a:spAutoFit/>
          </a:bodyPr>
          <a:lstStyle/>
          <a:p>
            <a:r>
              <a:rPr lang="en-GB" altLang="en-US" dirty="0">
                <a:latin typeface="Calibri" pitchFamily="34" charset="0"/>
              </a:rPr>
              <a:t>The remains of a Roman road today</a:t>
            </a:r>
            <a:endParaRPr lang="en-US" altLang="en-US" dirty="0">
              <a:latin typeface="Calibri" pitchFamily="34" charset="0"/>
            </a:endParaRPr>
          </a:p>
          <a:p>
            <a:endParaRPr lang="en-GB" dirty="0"/>
          </a:p>
        </p:txBody>
      </p:sp>
      <p:sp>
        <p:nvSpPr>
          <p:cNvPr id="6" name="TextBox 5"/>
          <p:cNvSpPr txBox="1"/>
          <p:nvPr/>
        </p:nvSpPr>
        <p:spPr>
          <a:xfrm>
            <a:off x="6682155" y="5132082"/>
            <a:ext cx="1770184" cy="1477328"/>
          </a:xfrm>
          <a:prstGeom prst="rect">
            <a:avLst/>
          </a:prstGeom>
          <a:noFill/>
        </p:spPr>
        <p:txBody>
          <a:bodyPr wrap="square" rtlCol="0">
            <a:spAutoFit/>
          </a:bodyPr>
          <a:lstStyle/>
          <a:p>
            <a:r>
              <a:rPr lang="en-GB" altLang="en-US" dirty="0">
                <a:solidFill>
                  <a:schemeClr val="bg1"/>
                </a:solidFill>
                <a:latin typeface="Calibri" pitchFamily="34" charset="0"/>
              </a:rPr>
              <a:t>A modern road travelling along the same route as a Roman road</a:t>
            </a:r>
            <a:endParaRPr lang="en-US" altLang="en-US" dirty="0">
              <a:solidFill>
                <a:schemeClr val="bg1"/>
              </a:solidFill>
              <a:latin typeface="Calibri" pitchFamily="34" charset="0"/>
            </a:endParaRPr>
          </a:p>
          <a:p>
            <a:endParaRPr lang="en-GB" dirty="0"/>
          </a:p>
        </p:txBody>
      </p:sp>
    </p:spTree>
    <p:extLst>
      <p:ext uri="{BB962C8B-B14F-4D97-AF65-F5344CB8AC3E}">
        <p14:creationId xmlns:p14="http://schemas.microsoft.com/office/powerpoint/2010/main" val="38523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noProof="0" smtClean="0"/>
              <a:t>ADD A FOOTER</a:t>
            </a:r>
            <a:endParaRPr lang="en-US" noProof="0" dirty="0"/>
          </a:p>
        </p:txBody>
      </p:sp>
      <p:sp>
        <p:nvSpPr>
          <p:cNvPr id="4" name="Slide Number Placeholder 3"/>
          <p:cNvSpPr>
            <a:spLocks noGrp="1"/>
          </p:cNvSpPr>
          <p:nvPr>
            <p:ph type="sldNum" sz="quarter" idx="12"/>
          </p:nvPr>
        </p:nvSpPr>
        <p:spPr/>
        <p:txBody>
          <a:bodyPr/>
          <a:lstStyle/>
          <a:p>
            <a:fld id="{98C0CDE5-970C-4CC4-BF43-0DA127E73E82}" type="slidenum">
              <a:rPr lang="en-US" noProof="0" smtClean="0"/>
              <a:t>15</a:t>
            </a:fld>
            <a:endParaRPr lang="en-US" noProof="0" dirty="0"/>
          </a:p>
        </p:txBody>
      </p:sp>
      <p:sp>
        <p:nvSpPr>
          <p:cNvPr id="5" name="Title 4"/>
          <p:cNvSpPr>
            <a:spLocks noGrp="1"/>
          </p:cNvSpPr>
          <p:nvPr>
            <p:ph type="title"/>
          </p:nvPr>
        </p:nvSpPr>
        <p:spPr/>
        <p:txBody>
          <a:bodyPr/>
          <a:lstStyle/>
          <a:p>
            <a:endParaRPr lang="en-GB"/>
          </a:p>
        </p:txBody>
      </p:sp>
      <p:pic>
        <p:nvPicPr>
          <p:cNvPr id="8194" name="Picture 2"/>
          <p:cNvPicPr>
            <a:picLocks noGrp="1" noChangeAspect="1" noChangeArrowheads="1"/>
          </p:cNvPicPr>
          <p:nvPr>
            <p:ph type="pic" sz="quarter" idx="13"/>
          </p:nvPr>
        </p:nvPicPr>
        <p:blipFill>
          <a:blip r:embed="rId2">
            <a:extLst>
              <a:ext uri="{28A0092B-C50C-407E-A947-70E740481C1C}">
                <a14:useLocalDpi xmlns:a14="http://schemas.microsoft.com/office/drawing/2010/main" val="0"/>
              </a:ext>
            </a:extLst>
          </a:blip>
          <a:srcRect t="4418" b="4418"/>
          <a:stretch>
            <a:fillRect/>
          </a:stretch>
        </p:blipFill>
        <p:spPr bwMode="auto">
          <a:xfrm>
            <a:off x="5932531" y="1770183"/>
            <a:ext cx="6259469" cy="4276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5785"/>
            <a:ext cx="5920317" cy="5272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6869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noProof="0" smtClean="0"/>
              <a:t>ADD A FOOTER</a:t>
            </a:r>
            <a:endParaRPr lang="en-US" noProof="0" dirty="0"/>
          </a:p>
        </p:txBody>
      </p:sp>
      <p:sp>
        <p:nvSpPr>
          <p:cNvPr id="4" name="Slide Number Placeholder 3"/>
          <p:cNvSpPr>
            <a:spLocks noGrp="1"/>
          </p:cNvSpPr>
          <p:nvPr>
            <p:ph type="sldNum" sz="quarter" idx="12"/>
          </p:nvPr>
        </p:nvSpPr>
        <p:spPr/>
        <p:txBody>
          <a:bodyPr/>
          <a:lstStyle/>
          <a:p>
            <a:fld id="{98C0CDE5-970C-4CC4-BF43-0DA127E73E82}" type="slidenum">
              <a:rPr lang="en-US" noProof="0" smtClean="0"/>
              <a:t>16</a:t>
            </a:fld>
            <a:endParaRPr lang="en-US" noProof="0" dirty="0"/>
          </a:p>
        </p:txBody>
      </p:sp>
      <p:sp>
        <p:nvSpPr>
          <p:cNvPr id="5" name="Title 4"/>
          <p:cNvSpPr>
            <a:spLocks noGrp="1"/>
          </p:cNvSpPr>
          <p:nvPr>
            <p:ph type="title"/>
          </p:nvPr>
        </p:nvSpPr>
        <p:spPr/>
        <p:txBody>
          <a:bodyPr/>
          <a:lstStyle/>
          <a:p>
            <a:r>
              <a:rPr lang="en-GB" dirty="0" smtClean="0"/>
              <a:t>Aqueducts</a:t>
            </a:r>
            <a:endParaRPr lang="en-GB" dirty="0"/>
          </a:p>
        </p:txBody>
      </p:sp>
      <p:sp>
        <p:nvSpPr>
          <p:cNvPr id="6" name="TextBox 5"/>
          <p:cNvSpPr txBox="1"/>
          <p:nvPr/>
        </p:nvSpPr>
        <p:spPr>
          <a:xfrm>
            <a:off x="4149969" y="2684584"/>
            <a:ext cx="7924800" cy="4431983"/>
          </a:xfrm>
          <a:prstGeom prst="rect">
            <a:avLst/>
          </a:prstGeom>
          <a:noFill/>
        </p:spPr>
        <p:txBody>
          <a:bodyPr wrap="square" rtlCol="0">
            <a:spAutoFit/>
          </a:bodyPr>
          <a:lstStyle/>
          <a:p>
            <a:r>
              <a:rPr lang="en-GB" sz="2400" dirty="0">
                <a:solidFill>
                  <a:schemeClr val="bg1"/>
                </a:solidFill>
              </a:rPr>
              <a:t> </a:t>
            </a:r>
            <a:r>
              <a:rPr lang="en-GB" sz="2400" dirty="0" smtClean="0">
                <a:solidFill>
                  <a:schemeClr val="bg1"/>
                </a:solidFill>
              </a:rPr>
              <a:t>L.I. I am become </a:t>
            </a:r>
            <a:r>
              <a:rPr lang="en-GB" sz="2400" dirty="0">
                <a:solidFill>
                  <a:schemeClr val="bg1"/>
                </a:solidFill>
              </a:rPr>
              <a:t>familiar with the construction and use of aqueducts to bring fresh water into the towns and cities</a:t>
            </a:r>
            <a:r>
              <a:rPr lang="en-GB" sz="2400" dirty="0" smtClean="0">
                <a:solidFill>
                  <a:schemeClr val="bg1"/>
                </a:solidFill>
              </a:rPr>
              <a:t>.</a:t>
            </a:r>
          </a:p>
          <a:p>
            <a:endParaRPr lang="en-GB" sz="2400" dirty="0" smtClean="0">
              <a:solidFill>
                <a:schemeClr val="bg1"/>
              </a:solidFill>
            </a:endParaRPr>
          </a:p>
          <a:p>
            <a:r>
              <a:rPr lang="en-GB" sz="2400" dirty="0" smtClean="0">
                <a:solidFill>
                  <a:schemeClr val="bg1"/>
                </a:solidFill>
              </a:rPr>
              <a:t>Click the link to find out more</a:t>
            </a:r>
          </a:p>
          <a:p>
            <a:r>
              <a:rPr lang="en-GB" sz="2400" dirty="0">
                <a:solidFill>
                  <a:schemeClr val="bg1"/>
                </a:solidFill>
                <a:hlinkClick r:id="rId2"/>
              </a:rPr>
              <a:t>https://</a:t>
            </a:r>
            <a:r>
              <a:rPr lang="en-GB" sz="2400" dirty="0" smtClean="0">
                <a:solidFill>
                  <a:schemeClr val="bg1"/>
                </a:solidFill>
                <a:hlinkClick r:id="rId2"/>
              </a:rPr>
              <a:t>kids.britannica.com/kids/article/aqueduct/399914</a:t>
            </a:r>
            <a:endParaRPr lang="en-GB" sz="2400" dirty="0" smtClean="0">
              <a:solidFill>
                <a:schemeClr val="bg1"/>
              </a:solidFill>
            </a:endParaRPr>
          </a:p>
          <a:p>
            <a:endParaRPr lang="en-GB" sz="2400" dirty="0">
              <a:solidFill>
                <a:schemeClr val="bg1"/>
              </a:solidFill>
            </a:endParaRPr>
          </a:p>
          <a:p>
            <a:r>
              <a:rPr lang="en-GB" sz="2400" dirty="0" smtClean="0">
                <a:solidFill>
                  <a:schemeClr val="bg1"/>
                </a:solidFill>
              </a:rPr>
              <a:t>On the blog you will find a power point with details on how to build your own aqueduct. This is one of your topic grid challenges. I know Amber has already carried out this challenge is happy for me to share some of her pictures on the next slide. </a:t>
            </a:r>
          </a:p>
          <a:p>
            <a:endParaRPr lang="en-GB" dirty="0"/>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2" y="3153509"/>
            <a:ext cx="3921859" cy="294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0033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noProof="0" smtClean="0"/>
              <a:t>ADD A FOOTER</a:t>
            </a:r>
            <a:endParaRPr lang="en-US" noProof="0" dirty="0"/>
          </a:p>
        </p:txBody>
      </p:sp>
      <p:sp>
        <p:nvSpPr>
          <p:cNvPr id="4" name="Slide Number Placeholder 3"/>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5" name="Title 4"/>
          <p:cNvSpPr>
            <a:spLocks noGrp="1"/>
          </p:cNvSpPr>
          <p:nvPr>
            <p:ph type="title"/>
          </p:nvPr>
        </p:nvSpPr>
        <p:spPr/>
        <p:txBody>
          <a:bodyPr/>
          <a:lstStyle/>
          <a:p>
            <a:endParaRPr lang="en-GB"/>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1205" y="773723"/>
            <a:ext cx="2498347" cy="3329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73723"/>
            <a:ext cx="2409552" cy="3211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t="24369" b="24369"/>
          <a:stretch>
            <a:fillRect/>
          </a:stretch>
        </p:blipFill>
        <p:spPr bwMode="auto">
          <a:xfrm>
            <a:off x="5815670" y="773723"/>
            <a:ext cx="5473653" cy="3739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4103077"/>
            <a:ext cx="2081213" cy="2773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6954" y="4001530"/>
            <a:ext cx="2233613" cy="2976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9879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397CCF-DD35-4673-8551-90CB413F0D5A}"/>
              </a:ext>
            </a:extLst>
          </p:cNvPr>
          <p:cNvSpPr>
            <a:spLocks noGrp="1"/>
          </p:cNvSpPr>
          <p:nvPr>
            <p:ph type="title"/>
          </p:nvPr>
        </p:nvSpPr>
        <p:spPr>
          <a:xfrm>
            <a:off x="651307" y="640081"/>
            <a:ext cx="3377183" cy="1137919"/>
          </a:xfrm>
          <a:noFill/>
        </p:spPr>
        <p:txBody>
          <a:bodyPr vert="horz" lIns="91440" tIns="45720" rIns="91440" bIns="45720" rtlCol="0" anchor="b">
            <a:normAutofit/>
          </a:bodyPr>
          <a:lstStyle/>
          <a:p>
            <a:r>
              <a:rPr lang="en-US" sz="4400" dirty="0" smtClean="0">
                <a:latin typeface="SassoonCRInfant" panose="02010503020300020003" pitchFamily="2" charset="0"/>
              </a:rPr>
              <a:t>Morning</a:t>
            </a:r>
            <a:endParaRPr lang="en-US" sz="4400" dirty="0">
              <a:latin typeface="SassoonCRInfant" panose="02010503020300020003" pitchFamily="2" charset="0"/>
            </a:endParaRPr>
          </a:p>
        </p:txBody>
      </p:sp>
      <p:pic>
        <p:nvPicPr>
          <p:cNvPr id="7" name="Picture Placeholder 6">
            <a:extLst>
              <a:ext uri="{FF2B5EF4-FFF2-40B4-BE49-F238E27FC236}">
                <a16:creationId xmlns:a16="http://schemas.microsoft.com/office/drawing/2014/main" xmlns="" id="{F6DF4815-F51C-4985-B1DC-EC3FA066493A}"/>
              </a:ext>
            </a:extLst>
          </p:cNvPr>
          <p:cNvPicPr>
            <a:picLocks noGrp="1" noChangeAspect="1"/>
          </p:cNvPicPr>
          <p:nvPr>
            <p:ph type="pic" sz="quarter" idx="13"/>
          </p:nvPr>
        </p:nvPicPr>
        <p:blipFill rotWithShape="1">
          <a:blip r:embed="rId2">
            <a:extLst>
              <a:ext uri="{837473B0-CC2E-450A-ABE3-18F120FF3D39}">
                <a1611:picAttrSrcUrl xmlns="" xmlns:a1611="http://schemas.microsoft.com/office/drawing/2016/11/main" r:id="rId3"/>
              </a:ext>
            </a:extLst>
          </a:blip>
          <a:srcRect r="-1" b="9016"/>
          <a:stretch/>
        </p:blipFill>
        <p:spPr>
          <a:xfrm>
            <a:off x="4654297" y="10"/>
            <a:ext cx="7537704" cy="6857990"/>
          </a:xfrm>
          <a:prstGeom prst="rect">
            <a:avLst/>
          </a:prstGeom>
        </p:spPr>
      </p:pic>
      <p:sp>
        <p:nvSpPr>
          <p:cNvPr id="4" name="Slide Number Placeholder 3">
            <a:extLst>
              <a:ext uri="{FF2B5EF4-FFF2-40B4-BE49-F238E27FC236}">
                <a16:creationId xmlns:a16="http://schemas.microsoft.com/office/drawing/2014/main" xmlns="" id="{D71CCB94-D08E-4DDF-B590-4FF4BFB5C487}"/>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98C0CDE5-970C-4CC4-BF43-0DA127E73E82}" type="slidenum">
              <a:rPr lang="en-US" sz="1200" b="0">
                <a:solidFill>
                  <a:srgbClr val="FFFFFF"/>
                </a:solidFill>
                <a:latin typeface="Calibri" panose="020F0502020204030204"/>
              </a:rPr>
              <a:pPr algn="r">
                <a:spcAft>
                  <a:spcPts val="600"/>
                </a:spcAft>
                <a:defRPr/>
              </a:pPr>
              <a:t>2</a:t>
            </a:fld>
            <a:endParaRPr lang="en-US" sz="1200" b="0">
              <a:solidFill>
                <a:srgbClr val="FFFFFF"/>
              </a:solidFill>
              <a:latin typeface="Calibri" panose="020F0502020204030204"/>
            </a:endParaRPr>
          </a:p>
        </p:txBody>
      </p:sp>
      <p:sp>
        <p:nvSpPr>
          <p:cNvPr id="8" name="TextBox 7">
            <a:extLst>
              <a:ext uri="{FF2B5EF4-FFF2-40B4-BE49-F238E27FC236}">
                <a16:creationId xmlns:a16="http://schemas.microsoft.com/office/drawing/2014/main" xmlns="" id="{ECA7E900-C5C0-455F-8891-39F8FB7388DC}"/>
              </a:ext>
            </a:extLst>
          </p:cNvPr>
          <p:cNvSpPr txBox="1"/>
          <p:nvPr/>
        </p:nvSpPr>
        <p:spPr>
          <a:xfrm>
            <a:off x="9559549" y="6657945"/>
            <a:ext cx="263245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en.wikipedia.org/wiki/File:SMirC-hi.svg">
                  <a:extLst>
                    <a:ext uri="{A12FA001-AC4F-418D-AE19-62706E023703}">
                      <ahyp:hlinkClr xmlns=""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7868063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3</a:t>
            </a:fld>
            <a:endParaRPr lang="en-US" noProof="0" dirty="0"/>
          </a:p>
        </p:txBody>
      </p:sp>
      <p:sp>
        <p:nvSpPr>
          <p:cNvPr id="5" name="Title 4"/>
          <p:cNvSpPr>
            <a:spLocks noGrp="1"/>
          </p:cNvSpPr>
          <p:nvPr>
            <p:ph type="title"/>
          </p:nvPr>
        </p:nvSpPr>
        <p:spPr>
          <a:xfrm rot="-360000">
            <a:off x="292646" y="1040680"/>
            <a:ext cx="4065084" cy="700842"/>
          </a:xfrm>
        </p:spPr>
        <p:txBody>
          <a:bodyPr/>
          <a:lstStyle/>
          <a:p>
            <a:r>
              <a:rPr lang="en-GB" dirty="0" smtClean="0">
                <a:latin typeface="SassoonCRInfant" panose="02010503020300020003" pitchFamily="2" charset="0"/>
              </a:rPr>
              <a:t>Spelling Starter</a:t>
            </a:r>
            <a:endParaRPr lang="en-GB" dirty="0">
              <a:latin typeface="SassoonCRInfant" panose="02010503020300020003" pitchFamily="2" charset="0"/>
            </a:endParaRPr>
          </a:p>
        </p:txBody>
      </p:sp>
      <p:sp>
        <p:nvSpPr>
          <p:cNvPr id="8" name="Rectangle 7"/>
          <p:cNvSpPr/>
          <p:nvPr/>
        </p:nvSpPr>
        <p:spPr>
          <a:xfrm>
            <a:off x="561032" y="2341178"/>
            <a:ext cx="3409406" cy="2308324"/>
          </a:xfrm>
          <a:prstGeom prst="rect">
            <a:avLst/>
          </a:prstGeom>
        </p:spPr>
        <p:txBody>
          <a:bodyPr wrap="square">
            <a:spAutoFit/>
          </a:bodyPr>
          <a:lstStyle/>
          <a:p>
            <a:r>
              <a:rPr lang="en-GB" sz="2400" dirty="0"/>
              <a:t>day</a:t>
            </a:r>
          </a:p>
          <a:p>
            <a:r>
              <a:rPr lang="en-GB" sz="2400" dirty="0"/>
              <a:t>tray</a:t>
            </a:r>
          </a:p>
          <a:p>
            <a:r>
              <a:rPr lang="en-GB" sz="2400" dirty="0"/>
              <a:t>play</a:t>
            </a:r>
          </a:p>
          <a:p>
            <a:r>
              <a:rPr lang="en-GB" sz="2400" dirty="0"/>
              <a:t>stay</a:t>
            </a:r>
          </a:p>
          <a:p>
            <a:r>
              <a:rPr lang="en-GB" sz="2400" dirty="0"/>
              <a:t>prayer</a:t>
            </a:r>
          </a:p>
          <a:p>
            <a:r>
              <a:rPr lang="en-GB" sz="2400" dirty="0"/>
              <a:t>way</a:t>
            </a:r>
            <a:endParaRPr lang="en-GB" sz="2400" dirty="0">
              <a:latin typeface="SassoonCRInfant" panose="02010503020300020003" pitchFamily="2" charset="0"/>
            </a:endParaRPr>
          </a:p>
        </p:txBody>
      </p:sp>
      <p:sp>
        <p:nvSpPr>
          <p:cNvPr id="3" name="TextBox 2"/>
          <p:cNvSpPr txBox="1"/>
          <p:nvPr/>
        </p:nvSpPr>
        <p:spPr>
          <a:xfrm>
            <a:off x="4383225" y="6128386"/>
            <a:ext cx="6328318" cy="369332"/>
          </a:xfrm>
          <a:prstGeom prst="rect">
            <a:avLst/>
          </a:prstGeom>
          <a:noFill/>
        </p:spPr>
        <p:txBody>
          <a:bodyPr wrap="square" rtlCol="0">
            <a:spAutoFit/>
          </a:bodyPr>
          <a:lstStyle/>
          <a:p>
            <a:r>
              <a:rPr lang="en-GB" dirty="0" smtClean="0">
                <a:solidFill>
                  <a:schemeClr val="bg1"/>
                </a:solidFill>
                <a:latin typeface="SassoonCRInfant" panose="02010503020300020003" pitchFamily="2" charset="0"/>
              </a:rPr>
              <a:t> </a:t>
            </a:r>
            <a:endParaRPr lang="en-GB" dirty="0">
              <a:solidFill>
                <a:schemeClr val="bg1"/>
              </a:solidFill>
              <a:latin typeface="SassoonCRInfant" panose="02010503020300020003" pitchFamily="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061" y="1934308"/>
            <a:ext cx="6181422" cy="4675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237892" y="2940205"/>
            <a:ext cx="1424354" cy="1569660"/>
          </a:xfrm>
          <a:prstGeom prst="rect">
            <a:avLst/>
          </a:prstGeom>
          <a:noFill/>
        </p:spPr>
        <p:txBody>
          <a:bodyPr wrap="square" rtlCol="0">
            <a:spAutoFit/>
          </a:bodyPr>
          <a:lstStyle/>
          <a:p>
            <a:r>
              <a:rPr lang="en-GB" sz="2400" dirty="0" smtClean="0">
                <a:solidFill>
                  <a:schemeClr val="bg1"/>
                </a:solidFill>
              </a:rPr>
              <a:t>Pick one of the spelling activities</a:t>
            </a:r>
            <a:endParaRPr lang="en-GB" sz="2400" dirty="0">
              <a:solidFill>
                <a:schemeClr val="bg1"/>
              </a:solidFill>
            </a:endParaRPr>
          </a:p>
        </p:txBody>
      </p:sp>
    </p:spTree>
    <p:extLst>
      <p:ext uri="{BB962C8B-B14F-4D97-AF65-F5344CB8AC3E}">
        <p14:creationId xmlns:p14="http://schemas.microsoft.com/office/powerpoint/2010/main" val="3004993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8C0CDE5-970C-4CC4-BF43-0DA127E73E82}" type="slidenum">
              <a:rPr kumimoji="0" lang="en-US" sz="1600" b="1" i="0" u="none" strike="noStrike" kern="1200" cap="none" spc="0" normalizeH="0" baseline="0" noProof="0" smtClean="0">
                <a:ln>
                  <a:noFill/>
                </a:ln>
                <a:solidFill>
                  <a:prstClr val="white"/>
                </a:solidFill>
                <a:effectLst/>
                <a:uLnTx/>
                <a:uFillTx/>
                <a:latin typeface="Calibri Light" panose="020F03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600" b="1" i="0" u="none" strike="noStrike" kern="1200" cap="none" spc="0" normalizeH="0" baseline="0" noProof="0" dirty="0">
              <a:ln>
                <a:noFill/>
              </a:ln>
              <a:solidFill>
                <a:prstClr val="white"/>
              </a:solidFill>
              <a:effectLst/>
              <a:uLnTx/>
              <a:uFillTx/>
              <a:latin typeface="Calibri Light" panose="020F0302020204030204"/>
              <a:ea typeface="+mn-ea"/>
              <a:cs typeface="+mn-cs"/>
            </a:endParaRPr>
          </a:p>
        </p:txBody>
      </p:sp>
      <p:sp>
        <p:nvSpPr>
          <p:cNvPr id="5" name="Title 4"/>
          <p:cNvSpPr>
            <a:spLocks noGrp="1"/>
          </p:cNvSpPr>
          <p:nvPr>
            <p:ph type="title"/>
          </p:nvPr>
        </p:nvSpPr>
        <p:spPr/>
        <p:txBody>
          <a:bodyPr>
            <a:normAutofit fontScale="90000"/>
          </a:bodyPr>
          <a:lstStyle/>
          <a:p>
            <a:r>
              <a:rPr lang="en-GB" dirty="0" smtClean="0">
                <a:latin typeface="SassoonCRInfant" panose="02010503020300020003" pitchFamily="2" charset="0"/>
              </a:rPr>
              <a:t>Grammar-Commas</a:t>
            </a:r>
            <a:endParaRPr lang="en-GB" dirty="0">
              <a:latin typeface="SassoonCRInfant" panose="02010503020300020003" pitchFamily="2" charset="0"/>
            </a:endParaRPr>
          </a:p>
        </p:txBody>
      </p:sp>
      <p:sp>
        <p:nvSpPr>
          <p:cNvPr id="6" name="TextBox 5"/>
          <p:cNvSpPr txBox="1"/>
          <p:nvPr/>
        </p:nvSpPr>
        <p:spPr>
          <a:xfrm>
            <a:off x="4032738" y="3089876"/>
            <a:ext cx="8159262" cy="3939540"/>
          </a:xfrm>
          <a:prstGeom prst="rect">
            <a:avLst/>
          </a:prstGeom>
          <a:noFill/>
        </p:spPr>
        <p:txBody>
          <a:bodyPr wrap="square" rtlCol="0">
            <a:spAutoFit/>
          </a:bodyPr>
          <a:lstStyle/>
          <a:p>
            <a:pPr lvl="0">
              <a:defRPr/>
            </a:pPr>
            <a:r>
              <a:rPr kumimoji="0" lang="en-GB" sz="2800" b="0" i="0" u="none" strike="noStrike" kern="1200" cap="none" spc="0" normalizeH="0" baseline="0" noProof="0" dirty="0">
                <a:ln>
                  <a:noFill/>
                </a:ln>
                <a:solidFill>
                  <a:prstClr val="white"/>
                </a:solidFill>
                <a:effectLst/>
                <a:uLnTx/>
                <a:uFillTx/>
                <a:latin typeface="SassoonCRInfant" panose="02010503020300020003" pitchFamily="2" charset="0"/>
                <a:ea typeface="+mn-ea"/>
                <a:cs typeface="+mn-cs"/>
              </a:rPr>
              <a:t>LI – </a:t>
            </a:r>
            <a:r>
              <a:rPr lang="en-GB" sz="2400" b="1" dirty="0">
                <a:solidFill>
                  <a:schemeClr val="bg1"/>
                </a:solidFill>
              </a:rPr>
              <a:t>I am learning to use commas when writing lists</a:t>
            </a:r>
            <a:r>
              <a:rPr lang="en-GB" sz="2400" b="1" dirty="0" smtClean="0">
                <a:solidFill>
                  <a:schemeClr val="bg1"/>
                </a:solidFill>
              </a:rPr>
              <a:t>.</a:t>
            </a:r>
          </a:p>
          <a:p>
            <a:pPr lvl="0">
              <a:defRPr/>
            </a:pPr>
            <a:r>
              <a:rPr lang="en-GB" sz="2400" dirty="0" smtClean="0">
                <a:solidFill>
                  <a:schemeClr val="bg1"/>
                </a:solidFill>
              </a:rPr>
              <a:t>Using a comma for listing items saves having to write and lots of times.</a:t>
            </a:r>
          </a:p>
          <a:p>
            <a:pPr lvl="0">
              <a:defRPr/>
            </a:pPr>
            <a:endParaRPr kumimoji="0" lang="en-GB" sz="2400" b="0" i="0" strike="noStrike" kern="1200" cap="none" spc="0" normalizeH="0" baseline="0" noProof="0" dirty="0" smtClean="0">
              <a:ln>
                <a:noFill/>
              </a:ln>
              <a:solidFill>
                <a:schemeClr val="bg1"/>
              </a:solidFill>
              <a:effectLst/>
              <a:uLnTx/>
              <a:uFillTx/>
              <a:latin typeface="SassoonCRInfant" panose="02010503020300020003" pitchFamily="2" charset="0"/>
              <a:hlinkClick r:id="rId2"/>
            </a:endParaRPr>
          </a:p>
          <a:p>
            <a:pPr lvl="0">
              <a:defRPr/>
            </a:pPr>
            <a:r>
              <a:rPr lang="en-GB" sz="2400" dirty="0">
                <a:hlinkClick r:id="rId3"/>
              </a:rPr>
              <a:t>https://</a:t>
            </a:r>
            <a:r>
              <a:rPr lang="en-GB" sz="2400" dirty="0" smtClean="0">
                <a:hlinkClick r:id="rId3"/>
              </a:rPr>
              <a:t>www.bbc.co.uk/bitesize/topics/z8x6cj6/articles/zxvcrdm</a:t>
            </a:r>
            <a:endParaRPr lang="en-GB" sz="2400" dirty="0" smtClean="0"/>
          </a:p>
          <a:p>
            <a:pPr lvl="0">
              <a:defRPr/>
            </a:pPr>
            <a:endParaRPr kumimoji="0" lang="en-GB" sz="2400" b="0" i="0" u="none" strike="noStrike" kern="1200" cap="none" spc="0" normalizeH="0" baseline="0" noProof="0" dirty="0">
              <a:ln>
                <a:noFill/>
              </a:ln>
              <a:solidFill>
                <a:prstClr val="white"/>
              </a:solidFill>
              <a:effectLst/>
              <a:uLnTx/>
              <a:uFillTx/>
              <a:latin typeface="SassoonCRInfant" panose="02010503020300020003"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SassoonCRInfant" panose="02010503020300020003" pitchFamily="2" charset="0"/>
              </a:rPr>
              <a:t>Task </a:t>
            </a:r>
            <a:r>
              <a:rPr lang="en-GB" sz="2800" dirty="0">
                <a:solidFill>
                  <a:prstClr val="white"/>
                </a:solidFill>
                <a:latin typeface="SassoonCRInfant" panose="02010503020300020003" pitchFamily="2" charset="0"/>
              </a:rPr>
              <a:t>1</a:t>
            </a:r>
            <a:r>
              <a:rPr kumimoji="0" lang="en-GB" sz="2800" b="0" i="0" u="none" strike="noStrike" kern="1200" cap="none" spc="0" normalizeH="0" baseline="0" noProof="0" dirty="0" smtClean="0">
                <a:ln>
                  <a:noFill/>
                </a:ln>
                <a:solidFill>
                  <a:prstClr val="white"/>
                </a:solidFill>
                <a:effectLst/>
                <a:uLnTx/>
                <a:uFillTx/>
                <a:latin typeface="SassoonCRInfant" panose="02010503020300020003" pitchFamily="2" charset="0"/>
              </a:rPr>
              <a:t> </a:t>
            </a:r>
            <a:r>
              <a:rPr kumimoji="0" lang="en-GB" sz="2800" b="0" i="0" u="none" strike="noStrike" kern="1200" cap="none" spc="0" normalizeH="0" baseline="0" noProof="0" dirty="0" smtClean="0">
                <a:ln>
                  <a:noFill/>
                </a:ln>
                <a:solidFill>
                  <a:prstClr val="white"/>
                </a:solidFill>
                <a:effectLst/>
                <a:uLnTx/>
                <a:uFillTx/>
                <a:latin typeface="SassoonCRInfant" panose="02010503020300020003" pitchFamily="2" charset="0"/>
              </a:rPr>
              <a:t>– Play</a:t>
            </a:r>
            <a:r>
              <a:rPr kumimoji="0" lang="en-GB" sz="2800" b="0" i="0" u="none" strike="noStrike" kern="1200" cap="none" spc="0" normalizeH="0" noProof="0" dirty="0" smtClean="0">
                <a:ln>
                  <a:noFill/>
                </a:ln>
                <a:solidFill>
                  <a:prstClr val="white"/>
                </a:solidFill>
                <a:effectLst/>
                <a:uLnTx/>
                <a:uFillTx/>
                <a:latin typeface="SassoonCRInfant" panose="02010503020300020003" pitchFamily="2" charset="0"/>
              </a:rPr>
              <a:t> the game</a:t>
            </a:r>
            <a:endParaRPr kumimoji="0" lang="en-GB" sz="2800" b="0" i="0" u="none" strike="noStrike" kern="1200" cap="none" spc="0" normalizeH="0" baseline="0" noProof="0" dirty="0" smtClean="0">
              <a:ln>
                <a:noFill/>
              </a:ln>
              <a:solidFill>
                <a:prstClr val="white"/>
              </a:solidFill>
              <a:effectLst/>
              <a:uLnTx/>
              <a:uFillTx/>
              <a:latin typeface="SassoonCRInfant" panose="02010503020300020003"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smtClean="0">
                <a:ln>
                  <a:noFill/>
                </a:ln>
                <a:solidFill>
                  <a:prstClr val="white"/>
                </a:solidFill>
                <a:effectLst/>
                <a:uLnTx/>
                <a:uFillTx/>
                <a:latin typeface="SassoonCRInfant" panose="02010503020300020003" pitchFamily="2" charset="0"/>
              </a:rPr>
              <a:t>Task </a:t>
            </a:r>
            <a:r>
              <a:rPr kumimoji="0" lang="en-GB" sz="2800" b="0" i="0" u="none" strike="noStrike" kern="1200" cap="none" spc="0" normalizeH="0" baseline="0" noProof="0" dirty="0" smtClean="0">
                <a:ln>
                  <a:noFill/>
                </a:ln>
                <a:solidFill>
                  <a:prstClr val="white"/>
                </a:solidFill>
                <a:effectLst/>
                <a:uLnTx/>
                <a:uFillTx/>
                <a:latin typeface="SassoonCRInfant" panose="02010503020300020003" pitchFamily="2" charset="0"/>
              </a:rPr>
              <a:t>2- </a:t>
            </a:r>
            <a:r>
              <a:rPr kumimoji="0" lang="en-GB" sz="2800" b="0" i="0" u="none" strike="noStrike" kern="1200" cap="none" spc="0" normalizeH="0" baseline="0" noProof="0" dirty="0" smtClean="0">
                <a:ln>
                  <a:noFill/>
                </a:ln>
                <a:solidFill>
                  <a:prstClr val="white"/>
                </a:solidFill>
                <a:effectLst/>
                <a:uLnTx/>
                <a:uFillTx/>
                <a:latin typeface="SassoonCRInfant" panose="02010503020300020003" pitchFamily="2" charset="0"/>
              </a:rPr>
              <a:t>Take the</a:t>
            </a:r>
            <a:r>
              <a:rPr kumimoji="0" lang="en-GB" sz="2800" b="0" i="0" u="none" strike="noStrike" kern="1200" cap="none" spc="0" normalizeH="0" noProof="0" dirty="0" smtClean="0">
                <a:ln>
                  <a:noFill/>
                </a:ln>
                <a:solidFill>
                  <a:prstClr val="white"/>
                </a:solidFill>
                <a:effectLst/>
                <a:uLnTx/>
                <a:uFillTx/>
                <a:latin typeface="SassoonCRInfant" panose="02010503020300020003" pitchFamily="2" charset="0"/>
              </a:rPr>
              <a:t> </a:t>
            </a:r>
            <a:r>
              <a:rPr kumimoji="0" lang="en-GB" sz="2800" b="0" i="0" u="none" strike="noStrike" kern="1200" cap="none" spc="0" normalizeH="0" baseline="0" noProof="0" dirty="0" smtClean="0">
                <a:ln>
                  <a:noFill/>
                </a:ln>
                <a:solidFill>
                  <a:prstClr val="white"/>
                </a:solidFill>
                <a:effectLst/>
                <a:uLnTx/>
                <a:uFillTx/>
                <a:latin typeface="SassoonCRInfant" panose="02010503020300020003" pitchFamily="2" charset="0"/>
              </a:rPr>
              <a:t>quiz</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smtClean="0">
                <a:solidFill>
                  <a:prstClr val="white"/>
                </a:solidFill>
                <a:latin typeface="SassoonCRInfant" panose="02010503020300020003" pitchFamily="2" charset="0"/>
              </a:rPr>
              <a:t>Task 3- Activity on the blog. </a:t>
            </a:r>
            <a:endParaRPr kumimoji="0" lang="en-GB" sz="2800" b="0" i="0" u="none" strike="noStrike" kern="1200" cap="none" spc="0" normalizeH="0" baseline="0" noProof="0" dirty="0" smtClean="0">
              <a:ln>
                <a:noFill/>
              </a:ln>
              <a:solidFill>
                <a:prstClr val="white"/>
              </a:solidFill>
              <a:effectLst/>
              <a:uLnTx/>
              <a:uFillTx/>
              <a:latin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9D0F00"/>
              </a:solidFill>
              <a:effectLst/>
              <a:uLnTx/>
              <a:uFillTx/>
              <a:latin typeface="Calibri" panose="020F0502020204030204"/>
              <a:ea typeface="+mn-ea"/>
              <a:cs typeface="+mn-cs"/>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76" y="2930769"/>
            <a:ext cx="3501291" cy="26259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3818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397CCF-DD35-4673-8551-90CB413F0D5A}"/>
              </a:ext>
            </a:extLst>
          </p:cNvPr>
          <p:cNvSpPr>
            <a:spLocks noGrp="1"/>
          </p:cNvSpPr>
          <p:nvPr>
            <p:ph type="title"/>
          </p:nvPr>
        </p:nvSpPr>
        <p:spPr>
          <a:xfrm>
            <a:off x="651307" y="640081"/>
            <a:ext cx="3377183" cy="1137919"/>
          </a:xfrm>
          <a:noFill/>
        </p:spPr>
        <p:txBody>
          <a:bodyPr vert="horz" lIns="91440" tIns="45720" rIns="91440" bIns="45720" rtlCol="0" anchor="b">
            <a:normAutofit/>
          </a:bodyPr>
          <a:lstStyle/>
          <a:p>
            <a:r>
              <a:rPr lang="en-US" sz="4400" dirty="0" smtClean="0">
                <a:latin typeface="SassoonCRInfant" panose="02010503020300020003" pitchFamily="2" charset="0"/>
              </a:rPr>
              <a:t>Break Time </a:t>
            </a:r>
            <a:endParaRPr lang="en-US" sz="4400" dirty="0">
              <a:latin typeface="SassoonCRInfant" panose="02010503020300020003" pitchFamily="2" charset="0"/>
            </a:endParaRPr>
          </a:p>
        </p:txBody>
      </p:sp>
      <p:pic>
        <p:nvPicPr>
          <p:cNvPr id="7" name="Picture Placeholder 6">
            <a:extLst>
              <a:ext uri="{FF2B5EF4-FFF2-40B4-BE49-F238E27FC236}">
                <a16:creationId xmlns:a16="http://schemas.microsoft.com/office/drawing/2014/main" xmlns="" id="{F6DF4815-F51C-4985-B1DC-EC3FA066493A}"/>
              </a:ext>
            </a:extLst>
          </p:cNvPr>
          <p:cNvPicPr>
            <a:picLocks noGrp="1" noChangeAspect="1"/>
          </p:cNvPicPr>
          <p:nvPr>
            <p:ph type="pic" sz="quarter" idx="13"/>
          </p:nvPr>
        </p:nvPicPr>
        <p:blipFill rotWithShape="1">
          <a:blip r:embed="rId2">
            <a:extLst>
              <a:ext uri="{837473B0-CC2E-450A-ABE3-18F120FF3D39}">
                <a1611:picAttrSrcUrl xmlns="" xmlns:a1611="http://schemas.microsoft.com/office/drawing/2016/11/main" r:id="rId3"/>
              </a:ext>
            </a:extLst>
          </a:blip>
          <a:srcRect r="-1" b="9016"/>
          <a:stretch/>
        </p:blipFill>
        <p:spPr>
          <a:xfrm>
            <a:off x="4654297" y="10"/>
            <a:ext cx="7537704" cy="6857990"/>
          </a:xfrm>
          <a:prstGeom prst="rect">
            <a:avLst/>
          </a:prstGeom>
        </p:spPr>
      </p:pic>
      <p:sp>
        <p:nvSpPr>
          <p:cNvPr id="4" name="Slide Number Placeholder 3">
            <a:extLst>
              <a:ext uri="{FF2B5EF4-FFF2-40B4-BE49-F238E27FC236}">
                <a16:creationId xmlns:a16="http://schemas.microsoft.com/office/drawing/2014/main" xmlns="" id="{D71CCB94-D08E-4DDF-B590-4FF4BFB5C487}"/>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98C0CDE5-970C-4CC4-BF43-0DA127E73E82}" type="slidenum">
              <a:rPr lang="en-US" sz="1200" b="0">
                <a:solidFill>
                  <a:srgbClr val="FFFFFF"/>
                </a:solidFill>
                <a:latin typeface="Calibri" panose="020F0502020204030204"/>
              </a:rPr>
              <a:pPr algn="r">
                <a:spcAft>
                  <a:spcPts val="600"/>
                </a:spcAft>
                <a:defRPr/>
              </a:pPr>
              <a:t>5</a:t>
            </a:fld>
            <a:endParaRPr lang="en-US" sz="1200" b="0">
              <a:solidFill>
                <a:srgbClr val="FFFFFF"/>
              </a:solidFill>
              <a:latin typeface="Calibri" panose="020F0502020204030204"/>
            </a:endParaRPr>
          </a:p>
        </p:txBody>
      </p:sp>
      <p:sp>
        <p:nvSpPr>
          <p:cNvPr id="8" name="TextBox 7">
            <a:extLst>
              <a:ext uri="{FF2B5EF4-FFF2-40B4-BE49-F238E27FC236}">
                <a16:creationId xmlns:a16="http://schemas.microsoft.com/office/drawing/2014/main" xmlns="" id="{ECA7E900-C5C0-455F-8891-39F8FB7388DC}"/>
              </a:ext>
            </a:extLst>
          </p:cNvPr>
          <p:cNvSpPr txBox="1"/>
          <p:nvPr/>
        </p:nvSpPr>
        <p:spPr>
          <a:xfrm>
            <a:off x="9559549" y="6657945"/>
            <a:ext cx="263245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en.wikipedia.org/wiki/File:SMirC-hi.svg">
                  <a:extLst>
                    <a:ext uri="{A12FA001-AC4F-418D-AE19-62706E023703}">
                      <ahyp:hlinkClr xmlns=""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3756145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3397CCF-DD35-4673-8551-90CB413F0D5A}"/>
              </a:ext>
            </a:extLst>
          </p:cNvPr>
          <p:cNvSpPr>
            <a:spLocks noGrp="1"/>
          </p:cNvSpPr>
          <p:nvPr>
            <p:ph type="title"/>
          </p:nvPr>
        </p:nvSpPr>
        <p:spPr>
          <a:xfrm>
            <a:off x="651307" y="640081"/>
            <a:ext cx="3377183" cy="1137919"/>
          </a:xfrm>
          <a:noFill/>
        </p:spPr>
        <p:txBody>
          <a:bodyPr vert="horz" lIns="91440" tIns="45720" rIns="91440" bIns="45720" rtlCol="0" anchor="b">
            <a:normAutofit fontScale="90000"/>
          </a:bodyPr>
          <a:lstStyle/>
          <a:p>
            <a:r>
              <a:rPr lang="en-US" sz="4400" dirty="0" smtClean="0">
                <a:latin typeface="SassoonCRInfant" panose="02010503020300020003" pitchFamily="2" charset="0"/>
              </a:rPr>
              <a:t>Mid Morning </a:t>
            </a:r>
            <a:endParaRPr lang="en-US" sz="4400" dirty="0">
              <a:latin typeface="SassoonCRInfant" panose="02010503020300020003" pitchFamily="2" charset="0"/>
            </a:endParaRPr>
          </a:p>
        </p:txBody>
      </p:sp>
      <p:pic>
        <p:nvPicPr>
          <p:cNvPr id="7" name="Picture Placeholder 6">
            <a:extLst>
              <a:ext uri="{FF2B5EF4-FFF2-40B4-BE49-F238E27FC236}">
                <a16:creationId xmlns:a16="http://schemas.microsoft.com/office/drawing/2014/main" xmlns="" id="{F6DF4815-F51C-4985-B1DC-EC3FA066493A}"/>
              </a:ext>
            </a:extLst>
          </p:cNvPr>
          <p:cNvPicPr>
            <a:picLocks noGrp="1" noChangeAspect="1"/>
          </p:cNvPicPr>
          <p:nvPr>
            <p:ph type="pic" sz="quarter" idx="13"/>
          </p:nvPr>
        </p:nvPicPr>
        <p:blipFill rotWithShape="1">
          <a:blip r:embed="rId2">
            <a:extLst>
              <a:ext uri="{837473B0-CC2E-450A-ABE3-18F120FF3D39}">
                <a1611:picAttrSrcUrl xmlns="" xmlns:a1611="http://schemas.microsoft.com/office/drawing/2016/11/main" r:id="rId3"/>
              </a:ext>
            </a:extLst>
          </a:blip>
          <a:srcRect r="-1" b="9016"/>
          <a:stretch/>
        </p:blipFill>
        <p:spPr>
          <a:xfrm>
            <a:off x="4654297" y="10"/>
            <a:ext cx="7537704" cy="6857990"/>
          </a:xfrm>
          <a:prstGeom prst="rect">
            <a:avLst/>
          </a:prstGeom>
        </p:spPr>
      </p:pic>
      <p:sp>
        <p:nvSpPr>
          <p:cNvPr id="4" name="Slide Number Placeholder 3">
            <a:extLst>
              <a:ext uri="{FF2B5EF4-FFF2-40B4-BE49-F238E27FC236}">
                <a16:creationId xmlns:a16="http://schemas.microsoft.com/office/drawing/2014/main" xmlns="" id="{D71CCB94-D08E-4DDF-B590-4FF4BFB5C487}"/>
              </a:ext>
            </a:extLst>
          </p:cNvPr>
          <p:cNvSpPr>
            <a:spLocks noGrp="1"/>
          </p:cNvSpPr>
          <p:nvPr>
            <p:ph type="sldNum" sz="quarter" idx="12"/>
          </p:nvPr>
        </p:nvSpPr>
        <p:spPr>
          <a:xfrm>
            <a:off x="10926476" y="6356350"/>
            <a:ext cx="625443" cy="365125"/>
          </a:xfrm>
          <a:noFill/>
        </p:spPr>
        <p:txBody>
          <a:bodyPr vert="horz" lIns="91440" tIns="45720" rIns="91440" bIns="45720" rtlCol="0" anchor="ctr">
            <a:normAutofit/>
          </a:bodyPr>
          <a:lstStyle/>
          <a:p>
            <a:pPr algn="r">
              <a:spcAft>
                <a:spcPts val="600"/>
              </a:spcAft>
              <a:defRPr/>
            </a:pPr>
            <a:fld id="{98C0CDE5-970C-4CC4-BF43-0DA127E73E82}" type="slidenum">
              <a:rPr lang="en-US" sz="1200" b="0">
                <a:solidFill>
                  <a:srgbClr val="FFFFFF"/>
                </a:solidFill>
                <a:latin typeface="Calibri" panose="020F0502020204030204"/>
              </a:rPr>
              <a:pPr algn="r">
                <a:spcAft>
                  <a:spcPts val="600"/>
                </a:spcAft>
                <a:defRPr/>
              </a:pPr>
              <a:t>6</a:t>
            </a:fld>
            <a:endParaRPr lang="en-US" sz="1200" b="0">
              <a:solidFill>
                <a:srgbClr val="FFFFFF"/>
              </a:solidFill>
              <a:latin typeface="Calibri" panose="020F0502020204030204"/>
            </a:endParaRPr>
          </a:p>
        </p:txBody>
      </p:sp>
      <p:sp>
        <p:nvSpPr>
          <p:cNvPr id="8" name="TextBox 7">
            <a:extLst>
              <a:ext uri="{FF2B5EF4-FFF2-40B4-BE49-F238E27FC236}">
                <a16:creationId xmlns:a16="http://schemas.microsoft.com/office/drawing/2014/main" xmlns="" id="{ECA7E900-C5C0-455F-8891-39F8FB7388DC}"/>
              </a:ext>
            </a:extLst>
          </p:cNvPr>
          <p:cNvSpPr txBox="1"/>
          <p:nvPr/>
        </p:nvSpPr>
        <p:spPr>
          <a:xfrm>
            <a:off x="9559549" y="6657945"/>
            <a:ext cx="263245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en.wikipedia.org/wiki/File:SMirC-hi.svg">
                  <a:extLst>
                    <a:ext uri="{A12FA001-AC4F-418D-AE19-62706E023703}">
                      <ahyp:hlinkClr xmlns=""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 xmlns:ahyp="http://schemas.microsoft.com/office/drawing/2018/hyperlinkcolor" val="tx"/>
                    </a:ext>
                  </a:extLst>
                </a:hlinkClick>
              </a:rPr>
              <a:t>CC BY-SA</a:t>
            </a:r>
            <a:endParaRPr lang="en-GB" sz="700">
              <a:solidFill>
                <a:srgbClr val="FFFFFF"/>
              </a:solidFill>
            </a:endParaRPr>
          </a:p>
        </p:txBody>
      </p:sp>
    </p:spTree>
    <p:extLst>
      <p:ext uri="{BB962C8B-B14F-4D97-AF65-F5344CB8AC3E}">
        <p14:creationId xmlns:p14="http://schemas.microsoft.com/office/powerpoint/2010/main" val="1295156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7</a:t>
            </a:fld>
            <a:endParaRPr lang="en-US" noProof="0" dirty="0"/>
          </a:p>
        </p:txBody>
      </p:sp>
      <p:sp>
        <p:nvSpPr>
          <p:cNvPr id="5" name="Title 4"/>
          <p:cNvSpPr>
            <a:spLocks noGrp="1"/>
          </p:cNvSpPr>
          <p:nvPr>
            <p:ph type="title"/>
          </p:nvPr>
        </p:nvSpPr>
        <p:spPr>
          <a:xfrm rot="-360000">
            <a:off x="372415" y="1003757"/>
            <a:ext cx="4065084" cy="700842"/>
          </a:xfrm>
        </p:spPr>
        <p:txBody>
          <a:bodyPr>
            <a:normAutofit/>
          </a:bodyPr>
          <a:lstStyle/>
          <a:p>
            <a:r>
              <a:rPr lang="en-GB" dirty="0" smtClean="0">
                <a:latin typeface="SassoonCRInfant" panose="02010503020300020003" pitchFamily="2" charset="0"/>
              </a:rPr>
              <a:t>Morning Story</a:t>
            </a:r>
            <a:endParaRPr lang="en-GB" dirty="0">
              <a:latin typeface="SassoonCRInfant" panose="02010503020300020003" pitchFamily="2" charset="0"/>
            </a:endParaRPr>
          </a:p>
        </p:txBody>
      </p:sp>
      <p:sp>
        <p:nvSpPr>
          <p:cNvPr id="6" name="TextBox 5"/>
          <p:cNvSpPr txBox="1"/>
          <p:nvPr/>
        </p:nvSpPr>
        <p:spPr>
          <a:xfrm>
            <a:off x="4010298" y="2664823"/>
            <a:ext cx="7795702" cy="1384995"/>
          </a:xfrm>
          <a:prstGeom prst="rect">
            <a:avLst/>
          </a:prstGeom>
          <a:noFill/>
        </p:spPr>
        <p:txBody>
          <a:bodyPr wrap="square" rtlCol="0">
            <a:spAutoFit/>
          </a:bodyPr>
          <a:lstStyle/>
          <a:p>
            <a:pPr algn="ctr"/>
            <a:r>
              <a:rPr lang="en-GB" sz="2800" dirty="0" smtClean="0">
                <a:solidFill>
                  <a:schemeClr val="bg1"/>
                </a:solidFill>
                <a:latin typeface="SassoonCRInfant" panose="02010503020300020003" pitchFamily="2" charset="0"/>
              </a:rPr>
              <a:t>Choose a story from Storyline online.</a:t>
            </a:r>
          </a:p>
          <a:p>
            <a:pPr algn="ctr"/>
            <a:endParaRPr lang="en-GB" sz="2800" dirty="0">
              <a:solidFill>
                <a:schemeClr val="bg1"/>
              </a:solidFill>
              <a:latin typeface="SassoonCRInfant" panose="02010503020300020003" pitchFamily="2" charset="0"/>
            </a:endParaRPr>
          </a:p>
          <a:p>
            <a:pPr algn="ctr"/>
            <a:r>
              <a:rPr lang="en-GB" sz="2800" dirty="0">
                <a:latin typeface="SassoonCRInfant" panose="02010503020300020003" pitchFamily="2" charset="0"/>
                <a:hlinkClick r:id="rId2"/>
              </a:rPr>
              <a:t>https://www.storylineonline.net/</a:t>
            </a:r>
            <a:r>
              <a:rPr lang="en-GB" sz="2800" dirty="0" smtClean="0">
                <a:solidFill>
                  <a:schemeClr val="bg1"/>
                </a:solidFill>
                <a:latin typeface="SassoonCRInfant" panose="02010503020300020003" pitchFamily="2" charset="0"/>
              </a:rPr>
              <a:t> </a:t>
            </a:r>
            <a:endParaRPr lang="en-GB" sz="2800" dirty="0">
              <a:solidFill>
                <a:schemeClr val="bg1"/>
              </a:solidFill>
              <a:latin typeface="SassoonCRInfant" panose="02010503020300020003" pitchFamily="2"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631" y="3389255"/>
            <a:ext cx="4138246" cy="2749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0879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8</a:t>
            </a:fld>
            <a:endParaRPr lang="en-US" noProof="0" dirty="0"/>
          </a:p>
        </p:txBody>
      </p:sp>
      <p:sp>
        <p:nvSpPr>
          <p:cNvPr id="5" name="Title 4"/>
          <p:cNvSpPr>
            <a:spLocks noGrp="1"/>
          </p:cNvSpPr>
          <p:nvPr>
            <p:ph type="title"/>
          </p:nvPr>
        </p:nvSpPr>
        <p:spPr>
          <a:xfrm rot="-360000">
            <a:off x="476920" y="1027617"/>
            <a:ext cx="4065084" cy="700842"/>
          </a:xfrm>
        </p:spPr>
        <p:txBody>
          <a:bodyPr>
            <a:normAutofit fontScale="90000"/>
          </a:bodyPr>
          <a:lstStyle/>
          <a:p>
            <a:r>
              <a:rPr lang="en-GB" dirty="0" smtClean="0">
                <a:latin typeface="SassoonCRInfant" panose="02010503020300020003" pitchFamily="2" charset="0"/>
              </a:rPr>
              <a:t>Maths- Symmetry</a:t>
            </a:r>
            <a:endParaRPr lang="en-GB" dirty="0">
              <a:latin typeface="SassoonCRInfant" panose="02010503020300020003" pitchFamily="2" charset="0"/>
            </a:endParaRPr>
          </a:p>
        </p:txBody>
      </p:sp>
      <p:sp>
        <p:nvSpPr>
          <p:cNvPr id="6" name="TextBox 5"/>
          <p:cNvSpPr txBox="1"/>
          <p:nvPr/>
        </p:nvSpPr>
        <p:spPr>
          <a:xfrm>
            <a:off x="4220975" y="2750937"/>
            <a:ext cx="7842739" cy="3785652"/>
          </a:xfrm>
          <a:prstGeom prst="rect">
            <a:avLst/>
          </a:prstGeom>
          <a:noFill/>
        </p:spPr>
        <p:txBody>
          <a:bodyPr wrap="square" rtlCol="0">
            <a:spAutoFit/>
          </a:bodyPr>
          <a:lstStyle/>
          <a:p>
            <a:r>
              <a:rPr lang="en-GB" sz="2400" dirty="0" smtClean="0">
                <a:solidFill>
                  <a:schemeClr val="bg1"/>
                </a:solidFill>
                <a:latin typeface="SassoonCRInfant" panose="02010503020300020003" pitchFamily="2" charset="0"/>
              </a:rPr>
              <a:t>LI - I am learning to </a:t>
            </a:r>
            <a:r>
              <a:rPr lang="en-GB" sz="2400" dirty="0" smtClean="0">
                <a:solidFill>
                  <a:schemeClr val="bg1"/>
                </a:solidFill>
                <a:latin typeface="SassoonCRInfant" panose="02010503020300020003" pitchFamily="2" charset="0"/>
              </a:rPr>
              <a:t>draw symmetry.</a:t>
            </a:r>
          </a:p>
          <a:p>
            <a:endParaRPr lang="en-GB" sz="2400" dirty="0">
              <a:solidFill>
                <a:schemeClr val="bg1"/>
              </a:solidFill>
              <a:latin typeface="SassoonCRInfant" panose="02010503020300020003" pitchFamily="2" charset="0"/>
            </a:endParaRPr>
          </a:p>
          <a:p>
            <a:r>
              <a:rPr lang="en-GB" sz="2400" dirty="0" smtClean="0">
                <a:solidFill>
                  <a:schemeClr val="bg1"/>
                </a:solidFill>
                <a:latin typeface="SassoonCRInfant" panose="02010503020300020003" pitchFamily="2" charset="0"/>
              </a:rPr>
              <a:t>Remember that when drawing symmetry, both sides must be identical. </a:t>
            </a:r>
          </a:p>
          <a:p>
            <a:endParaRPr lang="en-GB" sz="2400" dirty="0">
              <a:solidFill>
                <a:schemeClr val="bg1"/>
              </a:solidFill>
              <a:latin typeface="SassoonCRInfant" panose="02010503020300020003" pitchFamily="2" charset="0"/>
            </a:endParaRPr>
          </a:p>
          <a:p>
            <a:r>
              <a:rPr lang="en-GB" sz="2400" dirty="0" smtClean="0">
                <a:solidFill>
                  <a:schemeClr val="bg1"/>
                </a:solidFill>
                <a:latin typeface="SassoonCRInfant" panose="02010503020300020003" pitchFamily="2" charset="0"/>
              </a:rPr>
              <a:t>Have a little practice again using this online game.</a:t>
            </a:r>
          </a:p>
          <a:p>
            <a:r>
              <a:rPr lang="en-GB" sz="2400" dirty="0">
                <a:hlinkClick r:id="rId2"/>
              </a:rPr>
              <a:t>https://</a:t>
            </a:r>
            <a:r>
              <a:rPr lang="en-GB" sz="2400" dirty="0" smtClean="0">
                <a:hlinkClick r:id="rId2"/>
              </a:rPr>
              <a:t>pbskids.org/peg/games/symmetry-painter</a:t>
            </a:r>
            <a:endParaRPr lang="en-GB" sz="2400" dirty="0" smtClean="0"/>
          </a:p>
          <a:p>
            <a:endParaRPr lang="en-GB" sz="2400" dirty="0" smtClean="0">
              <a:solidFill>
                <a:schemeClr val="bg1"/>
              </a:solidFill>
              <a:latin typeface="SassoonCRInfant" panose="02010503020300020003" pitchFamily="2" charset="0"/>
            </a:endParaRPr>
          </a:p>
          <a:p>
            <a:endParaRPr lang="en-GB" sz="2400" dirty="0">
              <a:solidFill>
                <a:schemeClr val="bg1"/>
              </a:solidFill>
              <a:latin typeface="SassoonCRInfant" panose="02010503020300020003" pitchFamily="2" charset="0"/>
            </a:endParaRPr>
          </a:p>
          <a:p>
            <a:endParaRPr lang="en-GB" sz="2400" dirty="0">
              <a:solidFill>
                <a:schemeClr val="bg1"/>
              </a:solidFill>
              <a:latin typeface="SassoonCRInfant" panose="02010503020300020003" pitchFamily="2" charset="0"/>
            </a:endParaRPr>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18339"/>
            <a:ext cx="2775005" cy="2788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1807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8C0CDE5-970C-4CC4-BF43-0DA127E73E82}" type="slidenum">
              <a:rPr lang="en-US" noProof="0" smtClean="0"/>
              <a:t>9</a:t>
            </a:fld>
            <a:endParaRPr lang="en-US" noProof="0" dirty="0"/>
          </a:p>
        </p:txBody>
      </p:sp>
      <p:sp>
        <p:nvSpPr>
          <p:cNvPr id="5" name="Title 4"/>
          <p:cNvSpPr>
            <a:spLocks noGrp="1"/>
          </p:cNvSpPr>
          <p:nvPr>
            <p:ph type="title"/>
          </p:nvPr>
        </p:nvSpPr>
        <p:spPr>
          <a:xfrm rot="-360000">
            <a:off x="179360" y="1034200"/>
            <a:ext cx="4690930" cy="700842"/>
          </a:xfrm>
        </p:spPr>
        <p:txBody>
          <a:bodyPr>
            <a:normAutofit fontScale="90000"/>
          </a:bodyPr>
          <a:lstStyle/>
          <a:p>
            <a:r>
              <a:rPr lang="en-GB" dirty="0" smtClean="0">
                <a:latin typeface="SassoonCRInfant" panose="02010503020300020003" pitchFamily="2" charset="0"/>
              </a:rPr>
              <a:t>Drawing Symmetry</a:t>
            </a:r>
            <a:endParaRPr lang="en-GB" dirty="0">
              <a:latin typeface="SassoonCRInfant" panose="02010503020300020003" pitchFamily="2" charset="0"/>
            </a:endParaRPr>
          </a:p>
        </p:txBody>
      </p:sp>
      <p:sp>
        <p:nvSpPr>
          <p:cNvPr id="2" name="TextBox 1"/>
          <p:cNvSpPr txBox="1"/>
          <p:nvPr/>
        </p:nvSpPr>
        <p:spPr>
          <a:xfrm>
            <a:off x="4255477" y="2656589"/>
            <a:ext cx="7690338" cy="3416320"/>
          </a:xfrm>
          <a:prstGeom prst="rect">
            <a:avLst/>
          </a:prstGeom>
          <a:noFill/>
        </p:spPr>
        <p:txBody>
          <a:bodyPr wrap="square" rtlCol="0">
            <a:spAutoFit/>
          </a:bodyPr>
          <a:lstStyle/>
          <a:p>
            <a:r>
              <a:rPr lang="en-GB" sz="2400" u="sng" dirty="0" smtClean="0">
                <a:solidFill>
                  <a:schemeClr val="bg1"/>
                </a:solidFill>
              </a:rPr>
              <a:t>Drawing symmetry Task</a:t>
            </a:r>
          </a:p>
          <a:p>
            <a:r>
              <a:rPr lang="en-GB" sz="2400" dirty="0" smtClean="0">
                <a:solidFill>
                  <a:schemeClr val="bg1"/>
                </a:solidFill>
              </a:rPr>
              <a:t>Find a range of interesting leaves around your garden/local area.</a:t>
            </a:r>
          </a:p>
          <a:p>
            <a:r>
              <a:rPr lang="en-GB" sz="2400" dirty="0" smtClean="0">
                <a:solidFill>
                  <a:schemeClr val="bg1"/>
                </a:solidFill>
              </a:rPr>
              <a:t>Cut in half and Stick them down on a piece of paper</a:t>
            </a:r>
          </a:p>
          <a:p>
            <a:r>
              <a:rPr lang="en-GB" sz="2400" dirty="0" smtClean="0">
                <a:solidFill>
                  <a:schemeClr val="bg1"/>
                </a:solidFill>
              </a:rPr>
              <a:t>Use coloured pens/pencils to draw the other symmetrical side.</a:t>
            </a:r>
          </a:p>
          <a:p>
            <a:endParaRPr lang="en-GB" sz="2400" dirty="0" smtClean="0">
              <a:solidFill>
                <a:schemeClr val="bg1"/>
              </a:solidFill>
            </a:endParaRPr>
          </a:p>
          <a:p>
            <a:endParaRPr lang="en-GB" sz="2400" dirty="0">
              <a:solidFill>
                <a:schemeClr val="bg1"/>
              </a:solidFill>
            </a:endParaRPr>
          </a:p>
          <a:p>
            <a:r>
              <a:rPr lang="en-GB" sz="2400" dirty="0" smtClean="0">
                <a:solidFill>
                  <a:schemeClr val="bg1"/>
                </a:solidFill>
              </a:rPr>
              <a:t>Extension (optional) task can be found on the blog. </a:t>
            </a:r>
            <a:endParaRPr lang="en-GB" sz="24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954" y="2446049"/>
            <a:ext cx="3140320" cy="4178222"/>
          </a:xfrm>
          <a:prstGeom prst="rect">
            <a:avLst/>
          </a:prstGeom>
        </p:spPr>
      </p:pic>
    </p:spTree>
    <p:extLst>
      <p:ext uri="{BB962C8B-B14F-4D97-AF65-F5344CB8AC3E}">
        <p14:creationId xmlns:p14="http://schemas.microsoft.com/office/powerpoint/2010/main" val="3534634256"/>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F6C8FF-3D90-457B-9108-406F928CD7CB}">
  <ds:schemaRef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http://purl.org/dc/elements/1.1/"/>
    <ds:schemaRef ds:uri="http://schemas.microsoft.com/office/2006/metadata/properties"/>
    <ds:schemaRef ds:uri="71af3243-3dd4-4a8d-8c0d-dd76da1f02a5"/>
    <ds:schemaRef ds:uri="http://www.w3.org/XML/1998/namespace"/>
  </ds:schemaRefs>
</ds:datastoreItem>
</file>

<file path=customXml/itemProps3.xml><?xml version="1.0" encoding="utf-8"?>
<ds:datastoreItem xmlns:ds="http://schemas.openxmlformats.org/officeDocument/2006/customXml" ds:itemID="{C5EE5440-5A1F-438E-9118-BE5E33F972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398</Words>
  <Application>Microsoft Office PowerPoint</Application>
  <PresentationFormat>Custom</PresentationFormat>
  <Paragraphs>100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Wednesday</vt:lpstr>
      <vt:lpstr>Morning</vt:lpstr>
      <vt:lpstr>Spelling Starter</vt:lpstr>
      <vt:lpstr>Grammar-Commas</vt:lpstr>
      <vt:lpstr>Break Time </vt:lpstr>
      <vt:lpstr>Mid Morning </vt:lpstr>
      <vt:lpstr>Morning Story</vt:lpstr>
      <vt:lpstr>Maths- Symmetry</vt:lpstr>
      <vt:lpstr>Drawing Symmetry</vt:lpstr>
      <vt:lpstr>Lunch Time</vt:lpstr>
      <vt:lpstr>Afternoon</vt:lpstr>
      <vt:lpstr>The Roman building and engineering.</vt:lpstr>
      <vt:lpstr>Build a Roman building Task</vt:lpstr>
      <vt:lpstr>Roman Roads</vt:lpstr>
      <vt:lpstr>PowerPoint Presentation</vt:lpstr>
      <vt:lpstr>Aqueducts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2019-06-20T20:00:00Z</dcterms:created>
  <dcterms:modified xsi:type="dcterms:W3CDTF">2020-05-26T10:25:22Z</dcterms:modified>
</cp:coreProperties>
</file>