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7"/>
  </p:notesMasterIdLst>
  <p:handoutMasterIdLst>
    <p:handoutMasterId r:id="rId18"/>
  </p:handoutMasterIdLst>
  <p:sldIdLst>
    <p:sldId id="256" r:id="rId5"/>
    <p:sldId id="275" r:id="rId6"/>
    <p:sldId id="272" r:id="rId7"/>
    <p:sldId id="266" r:id="rId8"/>
    <p:sldId id="267" r:id="rId9"/>
    <p:sldId id="279" r:id="rId10"/>
    <p:sldId id="283" r:id="rId11"/>
    <p:sldId id="268" r:id="rId12"/>
    <p:sldId id="281" r:id="rId13"/>
    <p:sldId id="282" r:id="rId14"/>
    <p:sldId id="274" r:id="rId15"/>
    <p:sldId id="28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16A07B-2E02-4BDF-9C79-9A6B11E9975D}" v="1130" dt="2019-06-20T20:17:53.703"/>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712" autoAdjust="0"/>
  </p:normalViewPr>
  <p:slideViewPr>
    <p:cSldViewPr snapToGrid="0">
      <p:cViewPr>
        <p:scale>
          <a:sx n="81" d="100"/>
          <a:sy n="81" d="100"/>
        </p:scale>
        <p:origin x="-174" y="324"/>
      </p:cViewPr>
      <p:guideLst>
        <p:guide orient="horz" pos="2160"/>
        <p:guide pos="3840"/>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63"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5/25/2020</a:t>
            </a:fld>
            <a:endParaRPr lang="en-US" dirty="0"/>
          </a:p>
        </p:txBody>
      </p:sp>
      <p:sp>
        <p:nvSpPr>
          <p:cNvPr id="4" name="Footer Placeholder 3">
            <a:extLst>
              <a:ext uri="{FF2B5EF4-FFF2-40B4-BE49-F238E27FC236}">
                <a16:creationId xmlns:a16="http://schemas.microsoft.com/office/drawing/2014/main" xmlns=""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5/25/2020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xmlns=""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xmlns=""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xmlns=""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xmlns=""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xmlns=""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xmlns=""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xmlns=""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xmlns=""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xmlns=""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xmlns=""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xmlns=""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xmlns=""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xmlns=""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xmlns=""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xmlns=""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xmlns=""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xmlns=""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xmlns=""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xmlns=""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xmlns=""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xmlns=""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xmlns=""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xmlns=""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xmlns=""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xmlns=""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xmlns=""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xmlns=""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xmlns=""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xmlns=""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xmlns=""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xmlns=""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xmlns=""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xmlns=""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xmlns=""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xmlns=""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xmlns=""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xmlns=""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xmlns=""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xmlns=""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xmlns=""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xmlns=""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xmlns=""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xmlns=""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xmlns=""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xmlns=""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xmlns=""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xmlns=""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xmlns=""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xmlns=""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xmlns=""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xmlns=""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xmlns=""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xmlns=""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xmlns=""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xmlns=""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xmlns=""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xmlns=""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xmlns=""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xmlns=""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xmlns=""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xmlns=""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xmlns=""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xmlns=""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xmlns=""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xmlns=""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xmlns=""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xmlns=""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xmlns=""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xmlns=""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xmlns=""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xmlns=""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xmlns=""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xmlns=""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xmlns=""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xmlns=""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xmlns=""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xmlns=""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xmlns=""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xmlns=""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xmlns=""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xmlns=""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xmlns=""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xmlns=""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xmlns=""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xmlns=""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xmlns=""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xmlns=""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xmlns=""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xmlns=""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xmlns=""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xmlns=""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xmlns=""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xmlns=""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xmlns=""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xmlns=""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xmlns=""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xmlns=""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xmlns=""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xmlns=""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xmlns=""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xmlns=""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xmlns=""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xmlns=""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xmlns=""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xmlns=""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xmlns=""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xmlns=""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xmlns=""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xmlns=""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xmlns=""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xmlns=""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xmlns=""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xmlns=""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xmlns=""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xmlns=""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xmlns=""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xmlns=""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xmlns=""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xmlns=""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xmlns=""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xmlns=""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xmlns=""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xmlns=""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xmlns=""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xmlns=""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xmlns=""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xmlns=""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xmlns=""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xmlns=""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xmlns=""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xmlns=""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anineconcernscotland.org.uk/schools-and-educ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NMZ-C4u-n9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ames.galacticphonics.com/longvowels/ay/interactive/game/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ile:SMirC-hi.sv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IRavXoHbsP0"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SMirC-hi.sv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7671E014-38A6-4604-84E2-0E92500FBC52}"/>
              </a:ext>
            </a:extLst>
          </p:cNvPr>
          <p:cNvSpPr>
            <a:spLocks noGrp="1"/>
          </p:cNvSpPr>
          <p:nvPr>
            <p:ph type="body" sz="quarter" idx="16"/>
          </p:nvPr>
        </p:nvSpPr>
        <p:spPr/>
        <p:txBody>
          <a:bodyPr>
            <a:normAutofit/>
          </a:bodyPr>
          <a:lstStyle/>
          <a:p>
            <a:r>
              <a:rPr lang="en-GB" sz="2400" dirty="0" smtClean="0"/>
              <a:t>26.5.20</a:t>
            </a:r>
            <a:endParaRPr lang="ru-RU" sz="2400" dirty="0"/>
          </a:p>
        </p:txBody>
      </p:sp>
      <p:sp>
        <p:nvSpPr>
          <p:cNvPr id="2" name="Title 1">
            <a:extLst>
              <a:ext uri="{FF2B5EF4-FFF2-40B4-BE49-F238E27FC236}">
                <a16:creationId xmlns:a16="http://schemas.microsoft.com/office/drawing/2014/main" xmlns="" id="{2FF535A0-9A52-40AD-972C-D0F96C905295}"/>
              </a:ext>
            </a:extLst>
          </p:cNvPr>
          <p:cNvSpPr>
            <a:spLocks noGrp="1"/>
          </p:cNvSpPr>
          <p:nvPr>
            <p:ph type="ctrTitle"/>
          </p:nvPr>
        </p:nvSpPr>
        <p:spPr/>
        <p:txBody>
          <a:bodyPr>
            <a:normAutofit/>
          </a:bodyPr>
          <a:lstStyle/>
          <a:p>
            <a:pPr algn="ctr"/>
            <a:r>
              <a:rPr lang="en-GB" sz="5400" dirty="0" smtClean="0"/>
              <a:t>Tuesday</a:t>
            </a:r>
            <a:endParaRPr lang="ru-RU" sz="5400" dirty="0"/>
          </a:p>
        </p:txBody>
      </p:sp>
      <p:sp>
        <p:nvSpPr>
          <p:cNvPr id="3" name="Subtitle 2">
            <a:extLst>
              <a:ext uri="{FF2B5EF4-FFF2-40B4-BE49-F238E27FC236}">
                <a16:creationId xmlns:a16="http://schemas.microsoft.com/office/drawing/2014/main" xmlns="" id="{5A81143F-FBEE-4565-886D-08852310C84F}"/>
              </a:ext>
            </a:extLst>
          </p:cNvPr>
          <p:cNvSpPr>
            <a:spLocks noGrp="1"/>
          </p:cNvSpPr>
          <p:nvPr>
            <p:ph type="subTitle" idx="1"/>
          </p:nvPr>
        </p:nvSpPr>
        <p:spPr/>
        <p:txBody>
          <a:bodyPr/>
          <a:lstStyle/>
          <a:p>
            <a:pPr algn="ctr"/>
            <a:r>
              <a:rPr lang="en-US" dirty="0" smtClean="0">
                <a:latin typeface="Comic Sans MS" panose="030F0702030302020204" pitchFamily="66" charset="0"/>
              </a:rPr>
              <a:t>Daily Plan</a:t>
            </a:r>
            <a:endParaRPr lang="ru-RU" dirty="0">
              <a:latin typeface="Comic Sans MS" panose="030F0702030302020204" pitchFamily="66" charset="0"/>
            </a:endParaRPr>
          </a:p>
        </p:txBody>
      </p:sp>
      <p:pic>
        <p:nvPicPr>
          <p:cNvPr id="14" name="Picture Placeholder 8" descr="Painting and Drawing Tools Set">
            <a:extLst>
              <a:ext uri="{FF2B5EF4-FFF2-40B4-BE49-F238E27FC236}">
                <a16:creationId xmlns:a16="http://schemas.microsoft.com/office/drawing/2014/main" xmlns="" id="{071F34E4-4C09-4C3D-9844-4E147BD7CAD8}"/>
              </a:ext>
            </a:extLst>
          </p:cNvPr>
          <p:cNvPicPr>
            <a:picLocks noGrp="1" noChangeAspect="1"/>
          </p:cNvPicPr>
          <p:nvPr>
            <p:ph type="pic" sz="quarter" idx="15"/>
          </p:nvPr>
        </p:nvPicPr>
        <p:blipFill rotWithShape="1">
          <a:blip r:embed="rId2"/>
          <a:srcRect l="10922" r="10922"/>
          <a:stretch/>
        </p:blipFill>
        <p:spPr>
          <a:xfrm>
            <a:off x="0" y="1114425"/>
            <a:ext cx="6230938" cy="5314950"/>
          </a:xfrm>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noProof="0" smtClean="0"/>
              <a:t>ADD A FOOTER</a:t>
            </a:r>
            <a:endParaRPr lang="en-US" noProof="0" dirty="0"/>
          </a:p>
        </p:txBody>
      </p:sp>
      <p:sp>
        <p:nvSpPr>
          <p:cNvPr id="4" name="Slide Number Placeholder 3"/>
          <p:cNvSpPr>
            <a:spLocks noGrp="1"/>
          </p:cNvSpPr>
          <p:nvPr>
            <p:ph type="sldNum" sz="quarter" idx="12"/>
          </p:nvPr>
        </p:nvSpPr>
        <p:spPr/>
        <p:txBody>
          <a:bodyPr/>
          <a:lstStyle/>
          <a:p>
            <a:fld id="{98C0CDE5-970C-4CC4-BF43-0DA127E73E82}" type="slidenum">
              <a:rPr lang="en-US" noProof="0" smtClean="0"/>
              <a:t>10</a:t>
            </a:fld>
            <a:endParaRPr lang="en-US" noProof="0" dirty="0"/>
          </a:p>
        </p:txBody>
      </p:sp>
      <p:sp>
        <p:nvSpPr>
          <p:cNvPr id="5" name="Title 4"/>
          <p:cNvSpPr>
            <a:spLocks noGrp="1"/>
          </p:cNvSpPr>
          <p:nvPr>
            <p:ph type="title"/>
          </p:nvPr>
        </p:nvSpPr>
        <p:spPr/>
        <p:txBody>
          <a:bodyPr>
            <a:normAutofit fontScale="90000"/>
          </a:bodyPr>
          <a:lstStyle/>
          <a:p>
            <a:r>
              <a:rPr lang="en-GB" dirty="0" smtClean="0"/>
              <a:t>HWB-Caring for Pets</a:t>
            </a:r>
            <a:endParaRPr lang="en-GB" dirty="0"/>
          </a:p>
        </p:txBody>
      </p:sp>
      <p:sp>
        <p:nvSpPr>
          <p:cNvPr id="6" name="TextBox 5"/>
          <p:cNvSpPr txBox="1"/>
          <p:nvPr/>
        </p:nvSpPr>
        <p:spPr>
          <a:xfrm>
            <a:off x="4724400" y="2649415"/>
            <a:ext cx="6611815" cy="4062651"/>
          </a:xfrm>
          <a:prstGeom prst="rect">
            <a:avLst/>
          </a:prstGeom>
          <a:noFill/>
        </p:spPr>
        <p:txBody>
          <a:bodyPr wrap="square" rtlCol="0">
            <a:spAutoFit/>
          </a:bodyPr>
          <a:lstStyle/>
          <a:p>
            <a:r>
              <a:rPr lang="en-GB" sz="2400" dirty="0" smtClean="0">
                <a:solidFill>
                  <a:schemeClr val="bg1"/>
                </a:solidFill>
              </a:rPr>
              <a:t>L.I. I </a:t>
            </a:r>
            <a:r>
              <a:rPr lang="en-GB" sz="2400" dirty="0">
                <a:solidFill>
                  <a:schemeClr val="bg1"/>
                </a:solidFill>
              </a:rPr>
              <a:t>can explain some ways in which pets are cared </a:t>
            </a:r>
            <a:r>
              <a:rPr lang="en-GB" sz="2400" dirty="0" smtClean="0">
                <a:solidFill>
                  <a:schemeClr val="bg1"/>
                </a:solidFill>
              </a:rPr>
              <a:t>for. </a:t>
            </a:r>
          </a:p>
          <a:p>
            <a:endParaRPr lang="en-GB" sz="2400" dirty="0">
              <a:solidFill>
                <a:schemeClr val="bg1"/>
              </a:solidFill>
            </a:endParaRPr>
          </a:p>
          <a:p>
            <a:r>
              <a:rPr lang="en-GB" sz="2400" dirty="0" smtClean="0">
                <a:solidFill>
                  <a:schemeClr val="bg1"/>
                </a:solidFill>
              </a:rPr>
              <a:t>This week in school, we would have had a visit from SSPCA to talk  about ‘Children and Dogs’. Here is the video clip and on the blog you will find a range of activities to go alongside it. </a:t>
            </a:r>
          </a:p>
          <a:p>
            <a:endParaRPr lang="en-GB" sz="2400" dirty="0">
              <a:solidFill>
                <a:schemeClr val="bg1"/>
              </a:solidFill>
            </a:endParaRPr>
          </a:p>
          <a:p>
            <a:r>
              <a:rPr lang="en-GB" sz="2400" dirty="0">
                <a:solidFill>
                  <a:schemeClr val="bg1"/>
                </a:solidFill>
                <a:hlinkClick r:id="rId2"/>
              </a:rPr>
              <a:t>https://www.canineconcernscotland.org.uk/schools-and-education</a:t>
            </a:r>
            <a:endParaRPr lang="en-GB" sz="2400" dirty="0" smtClean="0">
              <a:solidFill>
                <a:schemeClr val="bg1"/>
              </a:solidFill>
            </a:endParaRPr>
          </a:p>
          <a:p>
            <a:r>
              <a:rPr lang="en-GB" dirty="0"/>
              <a: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93" y="2916166"/>
            <a:ext cx="4278922" cy="2852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72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noProof="0" smtClean="0"/>
              <a:t>ADD A FOOTER</a:t>
            </a:r>
            <a:endParaRPr lang="en-US" noProof="0" dirty="0"/>
          </a:p>
        </p:txBody>
      </p:sp>
      <p:sp>
        <p:nvSpPr>
          <p:cNvPr id="4" name="Slide Number Placeholder 3"/>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5" name="Title 4"/>
          <p:cNvSpPr>
            <a:spLocks noGrp="1"/>
          </p:cNvSpPr>
          <p:nvPr>
            <p:ph type="title"/>
          </p:nvPr>
        </p:nvSpPr>
        <p:spPr/>
        <p:txBody>
          <a:bodyPr/>
          <a:lstStyle/>
          <a:p>
            <a:r>
              <a:rPr lang="en-GB" dirty="0" smtClean="0"/>
              <a:t>PE and Music</a:t>
            </a:r>
            <a:endParaRPr lang="en-GB" dirty="0"/>
          </a:p>
        </p:txBody>
      </p:sp>
      <p:sp>
        <p:nvSpPr>
          <p:cNvPr id="6" name="TextBox 5"/>
          <p:cNvSpPr txBox="1"/>
          <p:nvPr/>
        </p:nvSpPr>
        <p:spPr>
          <a:xfrm>
            <a:off x="4032738" y="2893311"/>
            <a:ext cx="7924800" cy="1569660"/>
          </a:xfrm>
          <a:prstGeom prst="rect">
            <a:avLst/>
          </a:prstGeom>
          <a:noFill/>
        </p:spPr>
        <p:txBody>
          <a:bodyPr wrap="square" rtlCol="0">
            <a:spAutoFit/>
          </a:bodyPr>
          <a:lstStyle/>
          <a:p>
            <a:r>
              <a:rPr lang="en-GB" sz="3200" dirty="0" smtClean="0">
                <a:solidFill>
                  <a:schemeClr val="bg1"/>
                </a:solidFill>
                <a:latin typeface="SassoonCRInfant" panose="02010503020300020003" pitchFamily="2" charset="0"/>
              </a:rPr>
              <a:t>PE with Mrs McMaster</a:t>
            </a:r>
          </a:p>
          <a:p>
            <a:r>
              <a:rPr lang="en-GB" sz="3200" dirty="0" smtClean="0">
                <a:solidFill>
                  <a:schemeClr val="bg1"/>
                </a:solidFill>
                <a:latin typeface="SassoonCRInfant" panose="02010503020300020003" pitchFamily="2" charset="0"/>
              </a:rPr>
              <a:t>        and</a:t>
            </a:r>
            <a:endParaRPr lang="en-GB" sz="3200" dirty="0">
              <a:solidFill>
                <a:schemeClr val="bg1"/>
              </a:solidFill>
              <a:latin typeface="SassoonCRInfant" panose="02010503020300020003" pitchFamily="2" charset="0"/>
            </a:endParaRPr>
          </a:p>
          <a:p>
            <a:r>
              <a:rPr lang="en-GB" sz="3200" dirty="0" smtClean="0">
                <a:solidFill>
                  <a:schemeClr val="bg1"/>
                </a:solidFill>
                <a:latin typeface="SassoonCRInfant" panose="02010503020300020003" pitchFamily="2" charset="0"/>
              </a:rPr>
              <a:t>Music with Mrs Bain</a:t>
            </a:r>
          </a:p>
        </p:txBody>
      </p:sp>
      <p:pic>
        <p:nvPicPr>
          <p:cNvPr id="5122"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4505" b="4505"/>
          <a:stretch>
            <a:fillRect/>
          </a:stretch>
        </p:blipFill>
        <p:spPr bwMode="auto">
          <a:xfrm>
            <a:off x="7995138" y="3958433"/>
            <a:ext cx="3411416" cy="2330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36" y="2294106"/>
            <a:ext cx="2536874" cy="211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22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noProof="0" smtClean="0"/>
              <a:t>ADD A FOOTER</a:t>
            </a:r>
            <a:endParaRPr lang="en-US" noProof="0" dirty="0"/>
          </a:p>
        </p:txBody>
      </p:sp>
      <p:sp>
        <p:nvSpPr>
          <p:cNvPr id="4" name="Slide Number Placeholder 3"/>
          <p:cNvSpPr>
            <a:spLocks noGrp="1"/>
          </p:cNvSpPr>
          <p:nvPr>
            <p:ph type="sldNum" sz="quarter" idx="12"/>
          </p:nvPr>
        </p:nvSpPr>
        <p:spPr/>
        <p:txBody>
          <a:bodyPr/>
          <a:lstStyle/>
          <a:p>
            <a:fld id="{98C0CDE5-970C-4CC4-BF43-0DA127E73E82}" type="slidenum">
              <a:rPr lang="en-US" noProof="0" smtClean="0"/>
              <a:t>12</a:t>
            </a:fld>
            <a:endParaRPr lang="en-US" noProof="0" dirty="0"/>
          </a:p>
        </p:txBody>
      </p:sp>
      <p:sp>
        <p:nvSpPr>
          <p:cNvPr id="5" name="Title 4"/>
          <p:cNvSpPr>
            <a:spLocks noGrp="1"/>
          </p:cNvSpPr>
          <p:nvPr>
            <p:ph type="title"/>
          </p:nvPr>
        </p:nvSpPr>
        <p:spPr/>
        <p:txBody>
          <a:bodyPr>
            <a:normAutofit fontScale="90000"/>
          </a:bodyPr>
          <a:lstStyle/>
          <a:p>
            <a:r>
              <a:rPr lang="en-GB" dirty="0" smtClean="0"/>
              <a:t>Music with Mrs Bain</a:t>
            </a:r>
            <a:endParaRPr lang="en-GB" dirty="0"/>
          </a:p>
        </p:txBody>
      </p:sp>
      <p:sp>
        <p:nvSpPr>
          <p:cNvPr id="6" name="TextBox 5"/>
          <p:cNvSpPr txBox="1"/>
          <p:nvPr/>
        </p:nvSpPr>
        <p:spPr>
          <a:xfrm>
            <a:off x="3810000" y="2860431"/>
            <a:ext cx="8006862" cy="4801314"/>
          </a:xfrm>
          <a:prstGeom prst="rect">
            <a:avLst/>
          </a:prstGeom>
          <a:noFill/>
        </p:spPr>
        <p:txBody>
          <a:bodyPr wrap="square" rtlCol="0">
            <a:spAutoFit/>
          </a:bodyPr>
          <a:lstStyle/>
          <a:p>
            <a:r>
              <a:rPr lang="en-GB" b="1" dirty="0" smtClean="0">
                <a:solidFill>
                  <a:schemeClr val="bg1"/>
                </a:solidFill>
              </a:rPr>
              <a:t>I am learning to Perform a </a:t>
            </a:r>
            <a:r>
              <a:rPr lang="en-GB" b="1" dirty="0">
                <a:solidFill>
                  <a:schemeClr val="bg1"/>
                </a:solidFill>
              </a:rPr>
              <a:t>simple rhythm part.</a:t>
            </a:r>
          </a:p>
          <a:p>
            <a:endParaRPr lang="en-GB" b="1" i="1" dirty="0">
              <a:solidFill>
                <a:schemeClr val="bg1"/>
              </a:solidFill>
            </a:endParaRPr>
          </a:p>
          <a:p>
            <a:r>
              <a:rPr lang="en-GB" b="1" i="1" dirty="0">
                <a:solidFill>
                  <a:schemeClr val="bg1"/>
                </a:solidFill>
              </a:rPr>
              <a:t>Household Rhythms </a:t>
            </a:r>
            <a:r>
              <a:rPr lang="en-GB" dirty="0">
                <a:solidFill>
                  <a:schemeClr val="bg1"/>
                </a:solidFill>
              </a:rPr>
              <a:t>Go to </a:t>
            </a:r>
            <a:r>
              <a:rPr lang="en-GB" dirty="0" err="1">
                <a:solidFill>
                  <a:schemeClr val="bg1"/>
                </a:solidFill>
              </a:rPr>
              <a:t>Youtube</a:t>
            </a:r>
            <a:r>
              <a:rPr lang="en-GB" dirty="0">
                <a:solidFill>
                  <a:schemeClr val="bg1"/>
                </a:solidFill>
              </a:rPr>
              <a:t> and search for </a:t>
            </a:r>
            <a:r>
              <a:rPr lang="en-GB" b="1" i="1" dirty="0">
                <a:solidFill>
                  <a:schemeClr val="bg1"/>
                </a:solidFill>
              </a:rPr>
              <a:t>Household Rhythms/ </a:t>
            </a:r>
            <a:r>
              <a:rPr lang="en-GB" b="1" i="1" dirty="0" err="1">
                <a:solidFill>
                  <a:schemeClr val="bg1"/>
                </a:solidFill>
              </a:rPr>
              <a:t>Rockin</a:t>
            </a:r>
            <a:r>
              <a:rPr lang="en-GB" b="1" i="1" dirty="0">
                <a:solidFill>
                  <a:schemeClr val="bg1"/>
                </a:solidFill>
              </a:rPr>
              <a:t>’ Rhythms Friday Episode 3.</a:t>
            </a:r>
            <a:r>
              <a:rPr lang="en-GB" dirty="0">
                <a:solidFill>
                  <a:schemeClr val="bg1"/>
                </a:solidFill>
              </a:rPr>
              <a:t> </a:t>
            </a:r>
            <a:r>
              <a:rPr lang="en-GB" u="sng" dirty="0">
                <a:solidFill>
                  <a:schemeClr val="bg1"/>
                </a:solidFill>
                <a:hlinkClick r:id="rId2"/>
              </a:rPr>
              <a:t>https://youtu.be/NMZ-C4u-n9U</a:t>
            </a:r>
            <a:r>
              <a:rPr lang="en-GB" dirty="0">
                <a:solidFill>
                  <a:schemeClr val="bg1"/>
                </a:solidFill>
              </a:rPr>
              <a:t> </a:t>
            </a:r>
            <a:endParaRPr lang="en-GB" dirty="0" smtClean="0">
              <a:solidFill>
                <a:schemeClr val="bg1"/>
              </a:solidFill>
            </a:endParaRPr>
          </a:p>
          <a:p>
            <a:r>
              <a:rPr lang="en-GB" dirty="0" smtClean="0">
                <a:solidFill>
                  <a:schemeClr val="bg1"/>
                </a:solidFill>
              </a:rPr>
              <a:t>All </a:t>
            </a:r>
            <a:r>
              <a:rPr lang="en-GB" dirty="0">
                <a:solidFill>
                  <a:schemeClr val="bg1"/>
                </a:solidFill>
              </a:rPr>
              <a:t>you need is a home made shaker, two spoons, two pots and two lids.</a:t>
            </a:r>
          </a:p>
          <a:p>
            <a:r>
              <a:rPr lang="en-GB" dirty="0">
                <a:solidFill>
                  <a:schemeClr val="bg1"/>
                </a:solidFill>
              </a:rPr>
              <a:t> </a:t>
            </a:r>
          </a:p>
          <a:p>
            <a:r>
              <a:rPr lang="en-GB" b="1" i="1" dirty="0">
                <a:solidFill>
                  <a:schemeClr val="bg1"/>
                </a:solidFill>
              </a:rPr>
              <a:t>Pass the beat</a:t>
            </a:r>
            <a:r>
              <a:rPr lang="en-GB" i="1" dirty="0">
                <a:solidFill>
                  <a:schemeClr val="bg1"/>
                </a:solidFill>
              </a:rPr>
              <a:t>.</a:t>
            </a:r>
            <a:r>
              <a:rPr lang="en-GB" dirty="0">
                <a:solidFill>
                  <a:schemeClr val="bg1"/>
                </a:solidFill>
              </a:rPr>
              <a:t> Choose a piece of music you like and identify its time signature, </a:t>
            </a:r>
            <a:r>
              <a:rPr lang="en-GB" dirty="0" err="1">
                <a:solidFill>
                  <a:schemeClr val="bg1"/>
                </a:solidFill>
              </a:rPr>
              <a:t>ie</a:t>
            </a:r>
            <a:r>
              <a:rPr lang="en-GB" dirty="0">
                <a:solidFill>
                  <a:schemeClr val="bg1"/>
                </a:solidFill>
              </a:rPr>
              <a:t> how many beats in the bar. Clap beat one and tap knees for beats two/ three/ four. </a:t>
            </a:r>
          </a:p>
          <a:p>
            <a:r>
              <a:rPr lang="en-GB" dirty="0">
                <a:solidFill>
                  <a:schemeClr val="bg1"/>
                </a:solidFill>
              </a:rPr>
              <a:t>If others in your house can play the game with you, then take it in turns to clap and tap the beat, remembering beat one is clap, other beats are tap knees. Aim to keep the steady pulse going, with no gaps! </a:t>
            </a:r>
          </a:p>
          <a:p>
            <a:r>
              <a:rPr lang="en-GB" dirty="0">
                <a:solidFill>
                  <a:schemeClr val="bg1"/>
                </a:solidFill>
              </a:rPr>
              <a:t>Extra challenge - Change direction on agreed signal, </a:t>
            </a:r>
            <a:r>
              <a:rPr lang="en-GB" dirty="0" err="1">
                <a:solidFill>
                  <a:schemeClr val="bg1"/>
                </a:solidFill>
              </a:rPr>
              <a:t>eg</a:t>
            </a:r>
            <a:r>
              <a:rPr lang="en-GB" dirty="0">
                <a:solidFill>
                  <a:schemeClr val="bg1"/>
                </a:solidFill>
              </a:rPr>
              <a:t> when someone stamps their foot! </a:t>
            </a:r>
          </a:p>
          <a:p>
            <a:endParaRPr lang="en-GB" dirty="0"/>
          </a:p>
          <a:p>
            <a:endParaRPr lang="en-GB" dirty="0" smtClean="0"/>
          </a:p>
          <a:p>
            <a:endParaRPr lang="en-GB" dirty="0"/>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00984"/>
            <a:ext cx="3408363"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71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64123" y="5480923"/>
            <a:ext cx="3470031" cy="1201230"/>
          </a:xfrm>
        </p:spPr>
        <p:txBody>
          <a:bodyPr/>
          <a:lstStyle/>
          <a:p>
            <a:r>
              <a:rPr lang="en-US" sz="2000" u="sng" dirty="0" smtClean="0"/>
              <a:t>Extension- Tricky </a:t>
            </a:r>
            <a:r>
              <a:rPr lang="en-US" sz="2000" u="sng" dirty="0" err="1" smtClean="0"/>
              <a:t>lego</a:t>
            </a:r>
            <a:r>
              <a:rPr lang="en-US" sz="2000" u="sng" dirty="0" smtClean="0"/>
              <a:t> words</a:t>
            </a:r>
          </a:p>
          <a:p>
            <a:r>
              <a:rPr lang="en-US" sz="2000" noProof="0" dirty="0" smtClean="0"/>
              <a:t>Continue to practice these words on a weekly basis. </a:t>
            </a:r>
            <a:endParaRPr lang="en-US" sz="2000" noProof="0" dirty="0"/>
          </a:p>
        </p:txBody>
      </p:sp>
      <p:sp>
        <p:nvSpPr>
          <p:cNvPr id="4" name="Slide Number Placeholder 3"/>
          <p:cNvSpPr>
            <a:spLocks noGrp="1"/>
          </p:cNvSpPr>
          <p:nvPr>
            <p:ph type="sldNum" sz="quarter" idx="12"/>
          </p:nvPr>
        </p:nvSpPr>
        <p:spPr/>
        <p:txBody>
          <a:bodyPr/>
          <a:lstStyle/>
          <a:p>
            <a:fld id="{98C0CDE5-970C-4CC4-BF43-0DA127E73E82}" type="slidenum">
              <a:rPr lang="en-US" noProof="0" smtClean="0"/>
              <a:t>2</a:t>
            </a:fld>
            <a:endParaRPr lang="en-US" noProof="0" dirty="0"/>
          </a:p>
        </p:txBody>
      </p:sp>
      <p:sp>
        <p:nvSpPr>
          <p:cNvPr id="5" name="Title 4"/>
          <p:cNvSpPr>
            <a:spLocks noGrp="1"/>
          </p:cNvSpPr>
          <p:nvPr>
            <p:ph type="title"/>
          </p:nvPr>
        </p:nvSpPr>
        <p:spPr/>
        <p:txBody>
          <a:bodyPr/>
          <a:lstStyle/>
          <a:p>
            <a:r>
              <a:rPr lang="en-GB" dirty="0" smtClean="0"/>
              <a:t>‘ay’ word maker</a:t>
            </a:r>
            <a:endParaRPr lang="en-GB" dirty="0"/>
          </a:p>
        </p:txBody>
      </p:sp>
      <p:sp>
        <p:nvSpPr>
          <p:cNvPr id="6" name="TextBox 5"/>
          <p:cNvSpPr txBox="1"/>
          <p:nvPr/>
        </p:nvSpPr>
        <p:spPr>
          <a:xfrm>
            <a:off x="3634155" y="2895600"/>
            <a:ext cx="3223845" cy="3416320"/>
          </a:xfrm>
          <a:prstGeom prst="rect">
            <a:avLst/>
          </a:prstGeom>
          <a:noFill/>
        </p:spPr>
        <p:txBody>
          <a:bodyPr wrap="square" rtlCol="0">
            <a:spAutoFit/>
          </a:bodyPr>
          <a:lstStyle/>
          <a:p>
            <a:r>
              <a:rPr lang="en-GB" b="1" u="sng" dirty="0" smtClean="0">
                <a:solidFill>
                  <a:schemeClr val="bg1"/>
                </a:solidFill>
              </a:rPr>
              <a:t>Tasks</a:t>
            </a:r>
          </a:p>
          <a:p>
            <a:r>
              <a:rPr lang="en-GB" dirty="0" smtClean="0">
                <a:solidFill>
                  <a:schemeClr val="bg1"/>
                </a:solidFill>
              </a:rPr>
              <a:t>1. Use the grid on this slide to see how many ‘ay’ words you can make. </a:t>
            </a:r>
          </a:p>
          <a:p>
            <a:endParaRPr lang="en-GB" dirty="0">
              <a:solidFill>
                <a:schemeClr val="bg1"/>
              </a:solidFill>
            </a:endParaRPr>
          </a:p>
          <a:p>
            <a:r>
              <a:rPr lang="en-GB" dirty="0" smtClean="0">
                <a:solidFill>
                  <a:schemeClr val="bg1"/>
                </a:solidFill>
              </a:rPr>
              <a:t>2. Play ‘ay anagram’ gram where you need to put the letters in order to spell the correct word.</a:t>
            </a:r>
          </a:p>
          <a:p>
            <a:r>
              <a:rPr lang="en-GB" dirty="0">
                <a:hlinkClick r:id="rId2"/>
              </a:rPr>
              <a:t>https://</a:t>
            </a:r>
            <a:r>
              <a:rPr lang="en-GB" dirty="0" smtClean="0">
                <a:hlinkClick r:id="rId2"/>
              </a:rPr>
              <a:t>games.galacticphonics.com/longvowels/ay/interactive/game/index.html</a:t>
            </a:r>
            <a:endParaRPr lang="en-GB" dirty="0" smtClean="0"/>
          </a:p>
          <a:p>
            <a:endParaRPr lang="en-GB" dirty="0" smtClean="0">
              <a:solidFill>
                <a:schemeClr val="bg1"/>
              </a:solidFill>
            </a:endParaRPr>
          </a:p>
        </p:txBody>
      </p:sp>
      <p:sp>
        <p:nvSpPr>
          <p:cNvPr id="2" name="TextBox 1"/>
          <p:cNvSpPr txBox="1"/>
          <p:nvPr/>
        </p:nvSpPr>
        <p:spPr>
          <a:xfrm>
            <a:off x="316522" y="2391508"/>
            <a:ext cx="2450123" cy="646331"/>
          </a:xfrm>
          <a:prstGeom prst="rect">
            <a:avLst/>
          </a:prstGeom>
          <a:noFill/>
        </p:spPr>
        <p:txBody>
          <a:bodyPr wrap="square" rtlCol="0">
            <a:spAutoFit/>
          </a:bodyPr>
          <a:lstStyle/>
          <a:p>
            <a:r>
              <a:rPr lang="en-GB" dirty="0" smtClean="0"/>
              <a:t>L.I. I can identify and use spelling patterns.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4826" y="855785"/>
            <a:ext cx="4694667" cy="550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47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noProof="0" smtClean="0"/>
              <a:t>ADD A FOOTER</a:t>
            </a:r>
            <a:endParaRPr lang="en-US" noProof="0" dirty="0"/>
          </a:p>
        </p:txBody>
      </p:sp>
      <p:sp>
        <p:nvSpPr>
          <p:cNvPr id="4" name="Slide Number Placeholder 3"/>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5" name="Title 4"/>
          <p:cNvSpPr>
            <a:spLocks noGrp="1"/>
          </p:cNvSpPr>
          <p:nvPr>
            <p:ph type="title"/>
          </p:nvPr>
        </p:nvSpPr>
        <p:spPr/>
        <p:txBody>
          <a:bodyPr/>
          <a:lstStyle/>
          <a:p>
            <a:r>
              <a:rPr lang="en-GB" dirty="0" smtClean="0"/>
              <a:t>Handwriting</a:t>
            </a:r>
            <a:endParaRPr lang="en-GB" dirty="0"/>
          </a:p>
        </p:txBody>
      </p:sp>
      <p:sp>
        <p:nvSpPr>
          <p:cNvPr id="7" name="TextBox 6"/>
          <p:cNvSpPr txBox="1"/>
          <p:nvPr/>
        </p:nvSpPr>
        <p:spPr>
          <a:xfrm>
            <a:off x="4314092" y="2766646"/>
            <a:ext cx="7648200" cy="3293209"/>
          </a:xfrm>
          <a:prstGeom prst="rect">
            <a:avLst/>
          </a:prstGeom>
          <a:noFill/>
        </p:spPr>
        <p:txBody>
          <a:bodyPr wrap="square" rtlCol="0">
            <a:spAutoFit/>
          </a:bodyPr>
          <a:lstStyle/>
          <a:p>
            <a:r>
              <a:rPr lang="en-GB" sz="2400" dirty="0" smtClean="0">
                <a:solidFill>
                  <a:schemeClr val="bg1"/>
                </a:solidFill>
                <a:latin typeface="SassoonCRInfant" panose="02010503020300020003" pitchFamily="2" charset="0"/>
              </a:rPr>
              <a:t>L.I. I am learning to form letters taking care over entry and exit flicks.</a:t>
            </a:r>
          </a:p>
          <a:p>
            <a:endParaRPr lang="en-GB" sz="2400" dirty="0">
              <a:solidFill>
                <a:schemeClr val="bg1"/>
              </a:solidFill>
              <a:latin typeface="SassoonCRInfant" panose="02010503020300020003" pitchFamily="2" charset="0"/>
            </a:endParaRPr>
          </a:p>
          <a:p>
            <a:r>
              <a:rPr lang="en-GB" sz="2400" dirty="0" smtClean="0">
                <a:solidFill>
                  <a:schemeClr val="bg1"/>
                </a:solidFill>
                <a:latin typeface="SassoonCRInfant" panose="02010503020300020003" pitchFamily="2" charset="0"/>
              </a:rPr>
              <a:t>Complete page Level 2- </a:t>
            </a:r>
            <a:r>
              <a:rPr lang="en-GB" sz="2400" dirty="0" err="1" smtClean="0">
                <a:solidFill>
                  <a:schemeClr val="bg1"/>
                </a:solidFill>
                <a:latin typeface="SassoonCRInfant" panose="02010503020300020003" pitchFamily="2" charset="0"/>
              </a:rPr>
              <a:t>Pg</a:t>
            </a:r>
            <a:r>
              <a:rPr lang="en-GB" sz="2400" dirty="0" smtClean="0">
                <a:solidFill>
                  <a:schemeClr val="bg1"/>
                </a:solidFill>
                <a:latin typeface="SassoonCRInfant" panose="02010503020300020003" pitchFamily="2" charset="0"/>
              </a:rPr>
              <a:t> 40- Sentences- in your handwriting revision booklet.</a:t>
            </a:r>
          </a:p>
          <a:p>
            <a:endParaRPr lang="en-GB" sz="2400" dirty="0">
              <a:solidFill>
                <a:schemeClr val="bg1"/>
              </a:solidFill>
              <a:latin typeface="SassoonCRInfant" panose="02010503020300020003" pitchFamily="2" charset="0"/>
            </a:endParaRPr>
          </a:p>
          <a:p>
            <a:r>
              <a:rPr lang="en-GB" sz="2400" u="sng" dirty="0" smtClean="0">
                <a:solidFill>
                  <a:schemeClr val="bg1"/>
                </a:solidFill>
                <a:latin typeface="SassoonCRInfant" panose="02010503020300020003" pitchFamily="2" charset="0"/>
              </a:rPr>
              <a:t>Extension-  Fine Motor Skill Challenge cards </a:t>
            </a:r>
            <a:endParaRPr lang="en-GB" sz="2400" u="sng" dirty="0">
              <a:solidFill>
                <a:schemeClr val="bg1"/>
              </a:solidFill>
              <a:latin typeface="SassoonCRInfant" panose="02010503020300020003" pitchFamily="2" charset="0"/>
            </a:endParaRPr>
          </a:p>
          <a:p>
            <a:r>
              <a:rPr lang="en-GB" sz="2000" dirty="0" smtClean="0">
                <a:solidFill>
                  <a:schemeClr val="bg1"/>
                </a:solidFill>
                <a:latin typeface="SassoonCRInfant" panose="02010503020300020003" pitchFamily="2" charset="0"/>
              </a:rPr>
              <a:t>Pick a challenge card from the activities on today’s blog. These activities are another way to help with your handwriting. </a:t>
            </a:r>
            <a:endParaRPr lang="en-GB" sz="2000" dirty="0">
              <a:solidFill>
                <a:schemeClr val="bg1"/>
              </a:solidFill>
              <a:latin typeface="SassoonCRInfant" panose="02010503020300020003"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67554"/>
            <a:ext cx="34671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761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397CCF-DD35-4673-8551-90CB413F0D5A}"/>
              </a:ext>
            </a:extLst>
          </p:cNvPr>
          <p:cNvSpPr>
            <a:spLocks noGrp="1"/>
          </p:cNvSpPr>
          <p:nvPr>
            <p:ph type="title"/>
          </p:nvPr>
        </p:nvSpPr>
        <p:spPr>
          <a:xfrm>
            <a:off x="651307" y="640081"/>
            <a:ext cx="3377183" cy="1137919"/>
          </a:xfrm>
          <a:noFill/>
        </p:spPr>
        <p:txBody>
          <a:bodyPr vert="horz" lIns="91440" tIns="45720" rIns="91440" bIns="45720" rtlCol="0" anchor="b">
            <a:normAutofit/>
          </a:bodyPr>
          <a:lstStyle/>
          <a:p>
            <a:r>
              <a:rPr lang="en-US" sz="4400" dirty="0" smtClean="0"/>
              <a:t>Snack</a:t>
            </a:r>
            <a:r>
              <a:rPr lang="en-US" sz="4400" dirty="0" smtClean="0">
                <a:solidFill>
                  <a:schemeClr val="tx1"/>
                </a:solidFill>
              </a:rPr>
              <a:t> </a:t>
            </a:r>
            <a:r>
              <a:rPr lang="en-US" sz="4400" dirty="0"/>
              <a:t>Time</a:t>
            </a:r>
          </a:p>
        </p:txBody>
      </p:sp>
      <p:pic>
        <p:nvPicPr>
          <p:cNvPr id="7" name="Picture Placeholder 6">
            <a:extLst>
              <a:ext uri="{FF2B5EF4-FFF2-40B4-BE49-F238E27FC236}">
                <a16:creationId xmlns:a16="http://schemas.microsoft.com/office/drawing/2014/main" xmlns="" id="{F6DF4815-F51C-4985-B1DC-EC3FA066493A}"/>
              </a:ext>
            </a:extLst>
          </p:cNvPr>
          <p:cNvPicPr>
            <a:picLocks noGrp="1" noChangeAspect="1"/>
          </p:cNvPicPr>
          <p:nvPr>
            <p:ph type="pic" sz="quarter" idx="13"/>
          </p:nvPr>
        </p:nvPicPr>
        <p:blipFill rotWithShape="1">
          <a:blip r:embed="rId2">
            <a:extLst>
              <a:ext uri="{837473B0-CC2E-450A-ABE3-18F120FF3D39}">
                <a1611:picAttrSrcUrl xmlns="" xmlns:a1611="http://schemas.microsoft.com/office/drawing/2016/11/main" r:id="rId3"/>
              </a:ext>
            </a:extLst>
          </a:blip>
          <a:srcRect r="-1" b="9016"/>
          <a:stretch/>
        </p:blipFill>
        <p:spPr>
          <a:xfrm>
            <a:off x="4654297" y="10"/>
            <a:ext cx="7537704" cy="6857990"/>
          </a:xfrm>
          <a:prstGeom prst="rect">
            <a:avLst/>
          </a:prstGeom>
        </p:spPr>
      </p:pic>
      <p:sp>
        <p:nvSpPr>
          <p:cNvPr id="4" name="Slide Number Placeholder 3">
            <a:extLst>
              <a:ext uri="{FF2B5EF4-FFF2-40B4-BE49-F238E27FC236}">
                <a16:creationId xmlns:a16="http://schemas.microsoft.com/office/drawing/2014/main" xmlns="" id="{D71CCB94-D08E-4DDF-B590-4FF4BFB5C487}"/>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98C0CDE5-970C-4CC4-BF43-0DA127E73E82}" type="slidenum">
              <a:rPr lang="en-US" sz="1200" b="0">
                <a:solidFill>
                  <a:srgbClr val="FFFFFF"/>
                </a:solidFill>
                <a:latin typeface="Calibri" panose="020F0502020204030204"/>
              </a:rPr>
              <a:pPr algn="r">
                <a:spcAft>
                  <a:spcPts val="600"/>
                </a:spcAft>
                <a:defRPr/>
              </a:pPr>
              <a:t>4</a:t>
            </a:fld>
            <a:endParaRPr lang="en-US" sz="1200" b="0">
              <a:solidFill>
                <a:srgbClr val="FFFFFF"/>
              </a:solidFill>
              <a:latin typeface="Calibri" panose="020F0502020204030204"/>
            </a:endParaRPr>
          </a:p>
        </p:txBody>
      </p:sp>
      <p:sp>
        <p:nvSpPr>
          <p:cNvPr id="8" name="TextBox 7">
            <a:extLst>
              <a:ext uri="{FF2B5EF4-FFF2-40B4-BE49-F238E27FC236}">
                <a16:creationId xmlns:a16="http://schemas.microsoft.com/office/drawing/2014/main" xmlns="" id="{ECA7E900-C5C0-455F-8891-39F8FB7388DC}"/>
              </a:ext>
            </a:extLst>
          </p:cNvPr>
          <p:cNvSpPr txBox="1"/>
          <p:nvPr/>
        </p:nvSpPr>
        <p:spPr>
          <a:xfrm>
            <a:off x="9559549" y="6657945"/>
            <a:ext cx="263245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en.wikipedia.org/wiki/File:SMirC-hi.svg">
                  <a:extLst>
                    <a:ext uri="{A12FA001-AC4F-418D-AE19-62706E023703}">
                      <ahyp:hlinkClr xmlns=""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3756145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A3BB251-92C3-4219-B70B-1FB4227B89AD}"/>
              </a:ext>
            </a:extLst>
          </p:cNvPr>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5" name="Title 4">
            <a:extLst>
              <a:ext uri="{FF2B5EF4-FFF2-40B4-BE49-F238E27FC236}">
                <a16:creationId xmlns:a16="http://schemas.microsoft.com/office/drawing/2014/main" xmlns="" id="{1C556C6D-1029-4C47-9ABE-088FAA06007D}"/>
              </a:ext>
            </a:extLst>
          </p:cNvPr>
          <p:cNvSpPr>
            <a:spLocks noGrp="1"/>
          </p:cNvSpPr>
          <p:nvPr>
            <p:ph type="title"/>
          </p:nvPr>
        </p:nvSpPr>
        <p:spPr/>
        <p:txBody>
          <a:bodyPr>
            <a:noAutofit/>
          </a:bodyPr>
          <a:lstStyle/>
          <a:p>
            <a:r>
              <a:rPr lang="en-GB" sz="3200" dirty="0" smtClean="0"/>
              <a:t>Mid Morning- Reading </a:t>
            </a:r>
            <a:endParaRPr lang="en-GB" sz="3200" dirty="0"/>
          </a:p>
        </p:txBody>
      </p:sp>
      <p:sp>
        <p:nvSpPr>
          <p:cNvPr id="6" name="TextBox 5">
            <a:extLst>
              <a:ext uri="{FF2B5EF4-FFF2-40B4-BE49-F238E27FC236}">
                <a16:creationId xmlns:a16="http://schemas.microsoft.com/office/drawing/2014/main" xmlns="" id="{AAC4AC70-89A0-41DC-9E95-10F05D1A66BA}"/>
              </a:ext>
            </a:extLst>
          </p:cNvPr>
          <p:cNvSpPr txBox="1"/>
          <p:nvPr/>
        </p:nvSpPr>
        <p:spPr>
          <a:xfrm>
            <a:off x="4056184" y="2836985"/>
            <a:ext cx="8176201" cy="4154984"/>
          </a:xfrm>
          <a:prstGeom prst="rect">
            <a:avLst/>
          </a:prstGeom>
          <a:noFill/>
        </p:spPr>
        <p:txBody>
          <a:bodyPr wrap="square" rtlCol="0">
            <a:spAutoFit/>
          </a:bodyPr>
          <a:lstStyle/>
          <a:p>
            <a:r>
              <a:rPr lang="en-GB" sz="2800" u="sng" dirty="0" smtClean="0">
                <a:solidFill>
                  <a:schemeClr val="bg1"/>
                </a:solidFill>
                <a:latin typeface="SassoonCRInfant" panose="02010503020300020003" pitchFamily="2" charset="0"/>
              </a:rPr>
              <a:t>Character Study- </a:t>
            </a:r>
            <a:r>
              <a:rPr lang="en-GB" sz="2800" dirty="0">
                <a:solidFill>
                  <a:schemeClr val="bg1"/>
                </a:solidFill>
                <a:latin typeface="SassoonCRInfant" panose="02010503020300020003" pitchFamily="2" charset="0"/>
              </a:rPr>
              <a:t>Matilda </a:t>
            </a:r>
            <a:r>
              <a:rPr lang="en-GB" sz="2800" dirty="0" smtClean="0">
                <a:solidFill>
                  <a:schemeClr val="bg1"/>
                </a:solidFill>
                <a:latin typeface="SassoonCRInfant" panose="02010503020300020003" pitchFamily="2" charset="0"/>
              </a:rPr>
              <a:t>Ch14 The First Miracle</a:t>
            </a:r>
          </a:p>
          <a:p>
            <a:r>
              <a:rPr lang="en-GB" sz="2800" dirty="0">
                <a:hlinkClick r:id="rId2"/>
              </a:rPr>
              <a:t>https://</a:t>
            </a:r>
            <a:r>
              <a:rPr lang="en-GB" sz="2800" dirty="0" smtClean="0">
                <a:hlinkClick r:id="rId2"/>
              </a:rPr>
              <a:t>www.youtube.com/watch?v=IRavXoHbsP0</a:t>
            </a:r>
            <a:endParaRPr lang="en-GB" sz="2800" dirty="0" smtClean="0"/>
          </a:p>
          <a:p>
            <a:endParaRPr lang="en-GB" sz="2800" dirty="0">
              <a:solidFill>
                <a:schemeClr val="bg1"/>
              </a:solidFill>
              <a:latin typeface="SassoonCRInfant" panose="02010503020300020003" pitchFamily="2" charset="0"/>
            </a:endParaRPr>
          </a:p>
          <a:p>
            <a:r>
              <a:rPr lang="en-GB" sz="2800" dirty="0" smtClean="0">
                <a:solidFill>
                  <a:schemeClr val="bg1"/>
                </a:solidFill>
                <a:latin typeface="SassoonCRInfant" panose="02010503020300020003" pitchFamily="2" charset="0"/>
              </a:rPr>
              <a:t>L.I. I can show my understanding of a text by creating questions to ask others.</a:t>
            </a:r>
          </a:p>
          <a:p>
            <a:endParaRPr lang="en-GB" sz="2800" dirty="0" smtClean="0">
              <a:solidFill>
                <a:schemeClr val="bg1"/>
              </a:solidFill>
            </a:endParaRPr>
          </a:p>
          <a:p>
            <a:r>
              <a:rPr lang="en-GB" sz="2400" b="1" u="sng" dirty="0" smtClean="0">
                <a:solidFill>
                  <a:schemeClr val="bg1"/>
                </a:solidFill>
              </a:rPr>
              <a:t>Task- Question Writer</a:t>
            </a:r>
          </a:p>
          <a:p>
            <a:r>
              <a:rPr lang="en-GB" sz="2400" dirty="0" smtClean="0">
                <a:solidFill>
                  <a:schemeClr val="bg1"/>
                </a:solidFill>
              </a:rPr>
              <a:t>Using your understanding of </a:t>
            </a:r>
            <a:r>
              <a:rPr lang="en-GB" sz="2400" dirty="0" err="1" smtClean="0">
                <a:solidFill>
                  <a:schemeClr val="bg1"/>
                </a:solidFill>
              </a:rPr>
              <a:t>ch</a:t>
            </a:r>
            <a:r>
              <a:rPr lang="en-GB" sz="2400" dirty="0" smtClean="0">
                <a:solidFill>
                  <a:schemeClr val="bg1"/>
                </a:solidFill>
              </a:rPr>
              <a:t> 14- create at least 5 questions to test someone on this chapter. Remember question start words- what, where, who, when, why, how?    </a:t>
            </a:r>
            <a:endParaRPr lang="en-GB" sz="2400" dirty="0">
              <a:solidFill>
                <a:schemeClr val="bg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792" y="627308"/>
            <a:ext cx="4047716" cy="202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56338"/>
            <a:ext cx="2866654" cy="3341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9292" y="5896708"/>
            <a:ext cx="2262554" cy="923330"/>
          </a:xfrm>
          <a:prstGeom prst="rect">
            <a:avLst/>
          </a:prstGeom>
          <a:noFill/>
        </p:spPr>
        <p:txBody>
          <a:bodyPr wrap="square" rtlCol="0">
            <a:spAutoFit/>
          </a:bodyPr>
          <a:lstStyle/>
          <a:p>
            <a:r>
              <a:rPr lang="en-GB" dirty="0" smtClean="0"/>
              <a:t>Should I tell Quinn the book is upside down?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3133887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noProof="0" smtClean="0"/>
              <a:t>ADD A FOOTER</a:t>
            </a:r>
            <a:endParaRPr lang="en-US" noProof="0" dirty="0"/>
          </a:p>
        </p:txBody>
      </p:sp>
      <p:sp>
        <p:nvSpPr>
          <p:cNvPr id="4" name="Slide Number Placeholder 3"/>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5" name="Title 4"/>
          <p:cNvSpPr>
            <a:spLocks noGrp="1"/>
          </p:cNvSpPr>
          <p:nvPr>
            <p:ph type="title"/>
          </p:nvPr>
        </p:nvSpPr>
        <p:spPr/>
        <p:txBody>
          <a:bodyPr>
            <a:normAutofit fontScale="90000"/>
          </a:bodyPr>
          <a:lstStyle/>
          <a:p>
            <a:r>
              <a:rPr lang="en-GB" dirty="0" smtClean="0"/>
              <a:t>Maths- Symmetry</a:t>
            </a:r>
            <a:br>
              <a:rPr lang="en-GB" dirty="0" smtClean="0"/>
            </a:br>
            <a:r>
              <a:rPr lang="en-GB" dirty="0" smtClean="0"/>
              <a:t>Check- up</a:t>
            </a:r>
            <a:endParaRPr lang="en-GB" dirty="0"/>
          </a:p>
        </p:txBody>
      </p:sp>
      <p:sp>
        <p:nvSpPr>
          <p:cNvPr id="6" name="TextBox 5"/>
          <p:cNvSpPr txBox="1"/>
          <p:nvPr/>
        </p:nvSpPr>
        <p:spPr>
          <a:xfrm>
            <a:off x="76769" y="2495448"/>
            <a:ext cx="2889169" cy="3662541"/>
          </a:xfrm>
          <a:prstGeom prst="rect">
            <a:avLst/>
          </a:prstGeom>
          <a:noFill/>
        </p:spPr>
        <p:txBody>
          <a:bodyPr wrap="square" rtlCol="0">
            <a:spAutoFit/>
          </a:bodyPr>
          <a:lstStyle/>
          <a:p>
            <a:r>
              <a:rPr lang="en-GB" sz="2800" dirty="0" smtClean="0">
                <a:solidFill>
                  <a:srgbClr val="FF0000"/>
                </a:solidFill>
                <a:latin typeface="SassoonCRInfant" panose="02010503020300020003" pitchFamily="2" charset="0"/>
              </a:rPr>
              <a:t>L.I. </a:t>
            </a:r>
            <a:r>
              <a:rPr lang="en-GB" sz="2800" dirty="0">
                <a:solidFill>
                  <a:srgbClr val="FF0000"/>
                </a:solidFill>
              </a:rPr>
              <a:t>I </a:t>
            </a:r>
            <a:r>
              <a:rPr lang="en-GB" sz="2800" dirty="0" smtClean="0">
                <a:solidFill>
                  <a:srgbClr val="FF0000"/>
                </a:solidFill>
              </a:rPr>
              <a:t>can identify shapes with symmetry.</a:t>
            </a:r>
            <a:r>
              <a:rPr lang="en-GB" sz="3200" dirty="0">
                <a:solidFill>
                  <a:srgbClr val="FF0000"/>
                </a:solidFill>
              </a:rPr>
              <a:t> </a:t>
            </a:r>
            <a:endParaRPr lang="en-GB" sz="3200" dirty="0" smtClean="0">
              <a:solidFill>
                <a:srgbClr val="FF0000"/>
              </a:solidFill>
            </a:endParaRPr>
          </a:p>
          <a:p>
            <a:endParaRPr lang="en-GB" sz="3200" dirty="0">
              <a:solidFill>
                <a:srgbClr val="FF0000"/>
              </a:solidFill>
              <a:latin typeface="SassoonCRInfant" panose="02010503020300020003" pitchFamily="2" charset="0"/>
            </a:endParaRPr>
          </a:p>
          <a:p>
            <a:endParaRPr lang="en-GB" sz="3200" dirty="0">
              <a:solidFill>
                <a:srgbClr val="FF0000"/>
              </a:solidFill>
              <a:latin typeface="SassoonCRInfant" panose="02010503020300020003" pitchFamily="2" charset="0"/>
            </a:endParaRPr>
          </a:p>
          <a:p>
            <a:endParaRPr lang="en-GB" sz="3200" dirty="0" smtClean="0">
              <a:solidFill>
                <a:srgbClr val="FF0000"/>
              </a:solidFill>
              <a:latin typeface="SassoonCRInfant" panose="02010503020300020003" pitchFamily="2" charset="0"/>
            </a:endParaRPr>
          </a:p>
          <a:p>
            <a:r>
              <a:rPr lang="en-GB" sz="2400" dirty="0" smtClean="0">
                <a:solidFill>
                  <a:srgbClr val="FF0000"/>
                </a:solidFill>
                <a:latin typeface="SassoonCRInfant" panose="02010503020300020003" pitchFamily="2" charset="0"/>
              </a:rPr>
              <a:t>.</a:t>
            </a:r>
            <a:endParaRPr lang="en-GB" sz="2400" dirty="0">
              <a:solidFill>
                <a:srgbClr val="FF0000"/>
              </a:solidFill>
              <a:latin typeface="SassoonCRInfant" panose="02010503020300020003" pitchFamily="2" charset="0"/>
            </a:endParaRPr>
          </a:p>
          <a:p>
            <a:endParaRPr lang="en-GB" sz="2400" dirty="0">
              <a:solidFill>
                <a:schemeClr val="bg1"/>
              </a:solidFill>
              <a:latin typeface="SassoonCRInfant" panose="02010503020300020003" pitchFamily="2" charset="0"/>
            </a:endParaRPr>
          </a:p>
        </p:txBody>
      </p:sp>
      <p:sp>
        <p:nvSpPr>
          <p:cNvPr id="8" name="TextBox 7"/>
          <p:cNvSpPr txBox="1"/>
          <p:nvPr/>
        </p:nvSpPr>
        <p:spPr>
          <a:xfrm>
            <a:off x="410307" y="4079630"/>
            <a:ext cx="1828801" cy="400110"/>
          </a:xfrm>
          <a:prstGeom prst="rect">
            <a:avLst/>
          </a:prstGeom>
          <a:noFill/>
        </p:spPr>
        <p:txBody>
          <a:bodyPr wrap="square" rtlCol="0">
            <a:spAutoFit/>
          </a:bodyPr>
          <a:lstStyle/>
          <a:p>
            <a:r>
              <a:rPr lang="en-GB" sz="2000" dirty="0" smtClean="0">
                <a:solidFill>
                  <a:schemeClr val="bg1"/>
                </a:solidFill>
              </a:rPr>
              <a:t>one lines of</a:t>
            </a:r>
            <a:endParaRPr lang="en-GB" sz="2400" dirty="0">
              <a:solidFill>
                <a:schemeClr val="bg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693" y="0"/>
            <a:ext cx="5392614" cy="6563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86554" y="3048000"/>
            <a:ext cx="1746738" cy="1200329"/>
          </a:xfrm>
          <a:prstGeom prst="rect">
            <a:avLst/>
          </a:prstGeom>
          <a:noFill/>
        </p:spPr>
        <p:txBody>
          <a:bodyPr wrap="square" rtlCol="0">
            <a:spAutoFit/>
          </a:bodyPr>
          <a:lstStyle/>
          <a:p>
            <a:r>
              <a:rPr lang="en-GB" dirty="0" smtClean="0">
                <a:solidFill>
                  <a:schemeClr val="bg1"/>
                </a:solidFill>
              </a:rPr>
              <a:t>Complete orally  with an adult or write down your answers</a:t>
            </a:r>
            <a:endParaRPr lang="en-GB" dirty="0">
              <a:solidFill>
                <a:schemeClr val="bg1"/>
              </a:solidFill>
            </a:endParaRPr>
          </a:p>
        </p:txBody>
      </p:sp>
    </p:spTree>
    <p:extLst>
      <p:ext uri="{BB962C8B-B14F-4D97-AF65-F5344CB8AC3E}">
        <p14:creationId xmlns:p14="http://schemas.microsoft.com/office/powerpoint/2010/main" val="4063381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noProof="0" smtClean="0"/>
              <a:t>ADD A FOOTER</a:t>
            </a:r>
            <a:endParaRPr lang="en-US" noProof="0" dirty="0"/>
          </a:p>
        </p:txBody>
      </p:sp>
      <p:sp>
        <p:nvSpPr>
          <p:cNvPr id="4" name="Slide Number Placeholder 3"/>
          <p:cNvSpPr>
            <a:spLocks noGrp="1"/>
          </p:cNvSpPr>
          <p:nvPr>
            <p:ph type="sldNum" sz="quarter" idx="12"/>
          </p:nvPr>
        </p:nvSpPr>
        <p:spPr/>
        <p:txBody>
          <a:bodyPr/>
          <a:lstStyle/>
          <a:p>
            <a:fld id="{98C0CDE5-970C-4CC4-BF43-0DA127E73E82}" type="slidenum">
              <a:rPr lang="en-US" noProof="0" smtClean="0"/>
              <a:t>7</a:t>
            </a:fld>
            <a:endParaRPr lang="en-US" noProof="0" dirty="0"/>
          </a:p>
        </p:txBody>
      </p:sp>
      <p:sp>
        <p:nvSpPr>
          <p:cNvPr id="5" name="Title 4"/>
          <p:cNvSpPr>
            <a:spLocks noGrp="1"/>
          </p:cNvSpPr>
          <p:nvPr>
            <p:ph type="title"/>
          </p:nvPr>
        </p:nvSpPr>
        <p:spPr/>
        <p:txBody>
          <a:bodyPr/>
          <a:lstStyle/>
          <a:p>
            <a:r>
              <a:rPr lang="en-GB" dirty="0" smtClean="0"/>
              <a:t>Maths- Symmetry</a:t>
            </a:r>
            <a:endParaRPr lang="en-GB" dirty="0"/>
          </a:p>
        </p:txBody>
      </p:sp>
      <p:sp>
        <p:nvSpPr>
          <p:cNvPr id="6" name="TextBox 5"/>
          <p:cNvSpPr txBox="1"/>
          <p:nvPr/>
        </p:nvSpPr>
        <p:spPr>
          <a:xfrm>
            <a:off x="76769" y="2495448"/>
            <a:ext cx="2889169" cy="2677656"/>
          </a:xfrm>
          <a:prstGeom prst="rect">
            <a:avLst/>
          </a:prstGeom>
          <a:noFill/>
        </p:spPr>
        <p:txBody>
          <a:bodyPr wrap="square" rtlCol="0">
            <a:spAutoFit/>
          </a:bodyPr>
          <a:lstStyle/>
          <a:p>
            <a:r>
              <a:rPr lang="en-GB" sz="2800" dirty="0" smtClean="0">
                <a:solidFill>
                  <a:srgbClr val="FF0000"/>
                </a:solidFill>
                <a:latin typeface="SassoonCRInfant" panose="02010503020300020003" pitchFamily="2" charset="0"/>
              </a:rPr>
              <a:t>L.I. </a:t>
            </a:r>
            <a:r>
              <a:rPr lang="en-GB" sz="2800" dirty="0">
                <a:solidFill>
                  <a:srgbClr val="FF0000"/>
                </a:solidFill>
              </a:rPr>
              <a:t>I </a:t>
            </a:r>
            <a:r>
              <a:rPr lang="en-GB" sz="2800" dirty="0" smtClean="0">
                <a:solidFill>
                  <a:srgbClr val="FF0000"/>
                </a:solidFill>
              </a:rPr>
              <a:t>can identify shapes with one line of symmetry.</a:t>
            </a:r>
            <a:r>
              <a:rPr lang="en-GB" sz="3200" dirty="0">
                <a:solidFill>
                  <a:srgbClr val="FF0000"/>
                </a:solidFill>
              </a:rPr>
              <a:t> </a:t>
            </a:r>
            <a:endParaRPr lang="en-GB" sz="3200" dirty="0">
              <a:solidFill>
                <a:srgbClr val="FF0000"/>
              </a:solidFill>
              <a:latin typeface="SassoonCRInfant" panose="02010503020300020003" pitchFamily="2" charset="0"/>
            </a:endParaRPr>
          </a:p>
          <a:p>
            <a:endParaRPr lang="en-GB" sz="3200" dirty="0" smtClean="0">
              <a:solidFill>
                <a:srgbClr val="FF0000"/>
              </a:solidFill>
              <a:latin typeface="SassoonCRInfant" panose="02010503020300020003" pitchFamily="2" charset="0"/>
            </a:endParaRPr>
          </a:p>
          <a:p>
            <a:r>
              <a:rPr lang="en-GB" sz="2400" dirty="0" smtClean="0">
                <a:solidFill>
                  <a:srgbClr val="FF0000"/>
                </a:solidFill>
                <a:latin typeface="SassoonCRInfant" panose="02010503020300020003" pitchFamily="2" charset="0"/>
              </a:rPr>
              <a:t>.</a:t>
            </a:r>
            <a:endParaRPr lang="en-GB" sz="2400" dirty="0">
              <a:solidFill>
                <a:srgbClr val="FF0000"/>
              </a:solidFill>
              <a:latin typeface="SassoonCRInfant" panose="02010503020300020003" pitchFamily="2" charset="0"/>
            </a:endParaRPr>
          </a:p>
          <a:p>
            <a:endParaRPr lang="en-GB" sz="2400" dirty="0">
              <a:solidFill>
                <a:schemeClr val="bg1"/>
              </a:solidFill>
              <a:latin typeface="SassoonCRInfant" panose="02010503020300020003" pitchFamily="2" charset="0"/>
            </a:endParaRPr>
          </a:p>
        </p:txBody>
      </p:sp>
      <p:sp>
        <p:nvSpPr>
          <p:cNvPr id="8" name="TextBox 7"/>
          <p:cNvSpPr txBox="1"/>
          <p:nvPr/>
        </p:nvSpPr>
        <p:spPr>
          <a:xfrm>
            <a:off x="4712676" y="2743200"/>
            <a:ext cx="7221415" cy="4216539"/>
          </a:xfrm>
          <a:prstGeom prst="rect">
            <a:avLst/>
          </a:prstGeom>
          <a:noFill/>
        </p:spPr>
        <p:txBody>
          <a:bodyPr wrap="square" rtlCol="0">
            <a:spAutoFit/>
          </a:bodyPr>
          <a:lstStyle/>
          <a:p>
            <a:r>
              <a:rPr lang="en-GB" sz="2000" b="1" dirty="0" smtClean="0">
                <a:solidFill>
                  <a:schemeClr val="bg1"/>
                </a:solidFill>
              </a:rPr>
              <a:t>Task 1- </a:t>
            </a:r>
            <a:r>
              <a:rPr lang="en-GB" sz="2000" dirty="0" smtClean="0">
                <a:solidFill>
                  <a:schemeClr val="bg1"/>
                </a:solidFill>
              </a:rPr>
              <a:t>Use materials you can find outside- draw one lines of symmetry and create a nature symmetrical picture.</a:t>
            </a:r>
          </a:p>
          <a:p>
            <a:endParaRPr lang="en-GB" sz="2000" dirty="0">
              <a:solidFill>
                <a:schemeClr val="bg1"/>
              </a:solidFill>
            </a:endParaRPr>
          </a:p>
          <a:p>
            <a:r>
              <a:rPr lang="en-GB" sz="2000" b="1" dirty="0" smtClean="0">
                <a:solidFill>
                  <a:schemeClr val="bg1"/>
                </a:solidFill>
              </a:rPr>
              <a:t>Task 2- </a:t>
            </a:r>
            <a:r>
              <a:rPr lang="en-GB" sz="2000" dirty="0" smtClean="0">
                <a:solidFill>
                  <a:schemeClr val="bg1"/>
                </a:solidFill>
              </a:rPr>
              <a:t>It is not just shapes that have lines of symmetry- some letters of the alphabet have one line of symmetry too. Try the worksheet on the blog.</a:t>
            </a:r>
          </a:p>
          <a:p>
            <a:endParaRPr lang="en-GB" sz="2000" dirty="0" smtClean="0">
              <a:solidFill>
                <a:schemeClr val="bg1"/>
              </a:solidFill>
            </a:endParaRPr>
          </a:p>
          <a:p>
            <a:r>
              <a:rPr lang="en-GB" sz="2400" b="1" u="sng" dirty="0" smtClean="0">
                <a:solidFill>
                  <a:schemeClr val="bg1"/>
                </a:solidFill>
              </a:rPr>
              <a:t>Extension- If you didn’t give this a try yesterday. </a:t>
            </a:r>
            <a:endParaRPr lang="en-GB" sz="2400" b="1" u="sng" dirty="0">
              <a:solidFill>
                <a:schemeClr val="bg1"/>
              </a:solidFill>
            </a:endParaRPr>
          </a:p>
          <a:p>
            <a:r>
              <a:rPr lang="en-GB" sz="2000" dirty="0">
                <a:solidFill>
                  <a:schemeClr val="bg1"/>
                </a:solidFill>
              </a:rPr>
              <a:t>Can you make a poster with pictures of things around your </a:t>
            </a:r>
            <a:r>
              <a:rPr lang="en-GB" sz="2000" dirty="0" smtClean="0">
                <a:solidFill>
                  <a:schemeClr val="bg1"/>
                </a:solidFill>
              </a:rPr>
              <a:t>house/garden </a:t>
            </a:r>
            <a:r>
              <a:rPr lang="en-GB" sz="2000" dirty="0">
                <a:solidFill>
                  <a:schemeClr val="bg1"/>
                </a:solidFill>
              </a:rPr>
              <a:t>that have one line of symmetry. You could look through a newspaper or magazine to see if any pictures have one line of symmetry and add these to your poster.</a:t>
            </a:r>
          </a:p>
          <a:p>
            <a:endParaRPr lang="en-GB" sz="2400" dirty="0">
              <a:solidFill>
                <a:schemeClr val="bg1"/>
              </a:solidFill>
            </a:endParaRPr>
          </a:p>
        </p:txBody>
      </p:sp>
      <p:pic>
        <p:nvPicPr>
          <p:cNvPr id="2052" name="Picture 4" descr="C:\Users\kerrie-ann.scott\AppData\Local\Microsoft\Windows\INetCache\IE\K6KP1I0A\6719192_or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9" y="4120106"/>
            <a:ext cx="2490201" cy="186881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3383" y="660673"/>
            <a:ext cx="2878015" cy="2037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83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397CCF-DD35-4673-8551-90CB413F0D5A}"/>
              </a:ext>
            </a:extLst>
          </p:cNvPr>
          <p:cNvSpPr>
            <a:spLocks noGrp="1"/>
          </p:cNvSpPr>
          <p:nvPr>
            <p:ph type="title"/>
          </p:nvPr>
        </p:nvSpPr>
        <p:spPr>
          <a:xfrm>
            <a:off x="651307" y="640081"/>
            <a:ext cx="3377183" cy="1137919"/>
          </a:xfrm>
          <a:noFill/>
        </p:spPr>
        <p:txBody>
          <a:bodyPr vert="horz" lIns="91440" tIns="45720" rIns="91440" bIns="45720" rtlCol="0" anchor="b">
            <a:normAutofit/>
          </a:bodyPr>
          <a:lstStyle/>
          <a:p>
            <a:r>
              <a:rPr lang="en-US" sz="4400" dirty="0" smtClean="0"/>
              <a:t>Lunch Time</a:t>
            </a:r>
            <a:endParaRPr lang="en-US" sz="4400" dirty="0"/>
          </a:p>
        </p:txBody>
      </p:sp>
      <p:pic>
        <p:nvPicPr>
          <p:cNvPr id="7" name="Picture Placeholder 6">
            <a:extLst>
              <a:ext uri="{FF2B5EF4-FFF2-40B4-BE49-F238E27FC236}">
                <a16:creationId xmlns:a16="http://schemas.microsoft.com/office/drawing/2014/main" xmlns="" id="{F6DF4815-F51C-4985-B1DC-EC3FA066493A}"/>
              </a:ext>
            </a:extLst>
          </p:cNvPr>
          <p:cNvPicPr>
            <a:picLocks noGrp="1" noChangeAspect="1"/>
          </p:cNvPicPr>
          <p:nvPr>
            <p:ph type="pic" sz="quarter" idx="13"/>
          </p:nvPr>
        </p:nvPicPr>
        <p:blipFill rotWithShape="1">
          <a:blip r:embed="rId2">
            <a:extLst>
              <a:ext uri="{837473B0-CC2E-450A-ABE3-18F120FF3D39}">
                <a1611:picAttrSrcUrl xmlns="" xmlns:a1611="http://schemas.microsoft.com/office/drawing/2016/11/main" r:id="rId3"/>
              </a:ext>
            </a:extLst>
          </a:blip>
          <a:srcRect r="-1" b="9016"/>
          <a:stretch/>
        </p:blipFill>
        <p:spPr>
          <a:xfrm>
            <a:off x="4654297" y="10"/>
            <a:ext cx="7537704" cy="6857990"/>
          </a:xfrm>
          <a:prstGeom prst="rect">
            <a:avLst/>
          </a:prstGeom>
        </p:spPr>
      </p:pic>
      <p:sp>
        <p:nvSpPr>
          <p:cNvPr id="4" name="Slide Number Placeholder 3">
            <a:extLst>
              <a:ext uri="{FF2B5EF4-FFF2-40B4-BE49-F238E27FC236}">
                <a16:creationId xmlns:a16="http://schemas.microsoft.com/office/drawing/2014/main" xmlns="" id="{D71CCB94-D08E-4DDF-B590-4FF4BFB5C487}"/>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98C0CDE5-970C-4CC4-BF43-0DA127E73E82}" type="slidenum">
              <a:rPr lang="en-US" sz="1200" b="0">
                <a:solidFill>
                  <a:srgbClr val="FFFFFF"/>
                </a:solidFill>
                <a:latin typeface="Calibri" panose="020F0502020204030204"/>
              </a:rPr>
              <a:pPr algn="r">
                <a:spcAft>
                  <a:spcPts val="600"/>
                </a:spcAft>
                <a:defRPr/>
              </a:pPr>
              <a:t>8</a:t>
            </a:fld>
            <a:endParaRPr lang="en-US" sz="1200" b="0">
              <a:solidFill>
                <a:srgbClr val="FFFFFF"/>
              </a:solidFill>
              <a:latin typeface="Calibri" panose="020F0502020204030204"/>
            </a:endParaRPr>
          </a:p>
        </p:txBody>
      </p:sp>
      <p:sp>
        <p:nvSpPr>
          <p:cNvPr id="8" name="TextBox 7">
            <a:extLst>
              <a:ext uri="{FF2B5EF4-FFF2-40B4-BE49-F238E27FC236}">
                <a16:creationId xmlns:a16="http://schemas.microsoft.com/office/drawing/2014/main" xmlns="" id="{ECA7E900-C5C0-455F-8891-39F8FB7388DC}"/>
              </a:ext>
            </a:extLst>
          </p:cNvPr>
          <p:cNvSpPr txBox="1"/>
          <p:nvPr/>
        </p:nvSpPr>
        <p:spPr>
          <a:xfrm>
            <a:off x="9559549" y="6657945"/>
            <a:ext cx="263245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en.wikipedia.org/wiki/File:SMirC-hi.svg">
                  <a:extLst>
                    <a:ext uri="{A12FA001-AC4F-418D-AE19-62706E023703}">
                      <ahyp:hlinkClr xmlns=""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704061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5" name="Title 4"/>
          <p:cNvSpPr>
            <a:spLocks noGrp="1"/>
          </p:cNvSpPr>
          <p:nvPr>
            <p:ph type="title"/>
          </p:nvPr>
        </p:nvSpPr>
        <p:spPr>
          <a:xfrm rot="-360000">
            <a:off x="287676" y="1024937"/>
            <a:ext cx="4065084" cy="700842"/>
          </a:xfrm>
        </p:spPr>
        <p:txBody>
          <a:bodyPr>
            <a:normAutofit/>
          </a:bodyPr>
          <a:lstStyle/>
          <a:p>
            <a:r>
              <a:rPr lang="en-US" sz="3200" dirty="0" smtClean="0">
                <a:latin typeface="SassoonCRInfant" panose="02010503020300020003" pitchFamily="2" charset="0"/>
              </a:rPr>
              <a:t>HWB- Living Things</a:t>
            </a:r>
            <a:endParaRPr lang="en-GB" sz="3200" dirty="0"/>
          </a:p>
        </p:txBody>
      </p:sp>
      <p:sp>
        <p:nvSpPr>
          <p:cNvPr id="6" name="TextBox 5"/>
          <p:cNvSpPr txBox="1"/>
          <p:nvPr/>
        </p:nvSpPr>
        <p:spPr>
          <a:xfrm>
            <a:off x="4545250" y="2684915"/>
            <a:ext cx="6990257" cy="3293209"/>
          </a:xfrm>
          <a:prstGeom prst="rect">
            <a:avLst/>
          </a:prstGeom>
          <a:noFill/>
        </p:spPr>
        <p:txBody>
          <a:bodyPr wrap="square" rtlCol="0">
            <a:spAutoFit/>
          </a:bodyPr>
          <a:lstStyle/>
          <a:p>
            <a:r>
              <a:rPr lang="en-GB" sz="3200" u="sng" dirty="0" smtClean="0">
                <a:solidFill>
                  <a:schemeClr val="bg1"/>
                </a:solidFill>
              </a:rPr>
              <a:t>L.I. </a:t>
            </a:r>
            <a:r>
              <a:rPr lang="en-GB" sz="3200" dirty="0">
                <a:solidFill>
                  <a:schemeClr val="bg1"/>
                </a:solidFill>
              </a:rPr>
              <a:t>I </a:t>
            </a:r>
            <a:r>
              <a:rPr lang="en-GB" sz="3200" dirty="0" smtClean="0">
                <a:solidFill>
                  <a:schemeClr val="bg1"/>
                </a:solidFill>
              </a:rPr>
              <a:t>am learning what </a:t>
            </a:r>
            <a:r>
              <a:rPr lang="en-GB" sz="3200" dirty="0">
                <a:solidFill>
                  <a:schemeClr val="bg1"/>
                </a:solidFill>
              </a:rPr>
              <a:t>a plant needs to grow and </a:t>
            </a:r>
            <a:r>
              <a:rPr lang="en-GB" sz="3200" dirty="0" smtClean="0">
                <a:solidFill>
                  <a:schemeClr val="bg1"/>
                </a:solidFill>
              </a:rPr>
              <a:t>develop.</a:t>
            </a:r>
          </a:p>
          <a:p>
            <a:endParaRPr lang="en-GB" sz="3200" u="sng" dirty="0">
              <a:solidFill>
                <a:schemeClr val="bg1"/>
              </a:solidFill>
            </a:endParaRPr>
          </a:p>
          <a:p>
            <a:r>
              <a:rPr lang="en-GB" sz="2800" b="1" i="1" dirty="0" smtClean="0">
                <a:solidFill>
                  <a:schemeClr val="bg1"/>
                </a:solidFill>
              </a:rPr>
              <a:t>The Sunflower challenge!</a:t>
            </a:r>
          </a:p>
          <a:p>
            <a:endParaRPr lang="en-GB" sz="2800" dirty="0" smtClean="0">
              <a:solidFill>
                <a:schemeClr val="bg1"/>
              </a:solidFill>
            </a:endParaRPr>
          </a:p>
          <a:p>
            <a:r>
              <a:rPr lang="en-GB" sz="2800" dirty="0" smtClean="0">
                <a:solidFill>
                  <a:schemeClr val="bg1"/>
                </a:solidFill>
              </a:rPr>
              <a:t>Please keep me updated on the progress of your sunflower over the coming weeks.</a:t>
            </a:r>
            <a:endParaRPr lang="en-GB" sz="2800" dirty="0">
              <a:solidFill>
                <a:schemeClr val="bg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0711" y="550985"/>
            <a:ext cx="2491153" cy="1992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4" y="2188865"/>
            <a:ext cx="2555631" cy="4563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9513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2.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F6C8FF-3D90-457B-9108-406F928CD7CB}">
  <ds:schemaRefs>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71af3243-3dd4-4a8d-8c0d-dd76da1f02a5"/>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576</Words>
  <Application>Microsoft Office PowerPoint</Application>
  <PresentationFormat>Custom</PresentationFormat>
  <Paragraphs>95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Tuesday</vt:lpstr>
      <vt:lpstr>‘ay’ word maker</vt:lpstr>
      <vt:lpstr>Handwriting</vt:lpstr>
      <vt:lpstr>Snack Time</vt:lpstr>
      <vt:lpstr>Mid Morning- Reading </vt:lpstr>
      <vt:lpstr>Maths- Symmetry Check- up</vt:lpstr>
      <vt:lpstr>Maths- Symmetry</vt:lpstr>
      <vt:lpstr>Lunch Time</vt:lpstr>
      <vt:lpstr>HWB- Living Things</vt:lpstr>
      <vt:lpstr>HWB-Caring for Pets</vt:lpstr>
      <vt:lpstr>PE and Music</vt:lpstr>
      <vt:lpstr>Music with Mrs Bain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2019-06-20T20:00:00Z</dcterms:created>
  <dcterms:modified xsi:type="dcterms:W3CDTF">2020-05-25T14:09:59Z</dcterms:modified>
</cp:coreProperties>
</file>