
<file path=[Content_Types].xml><?xml version="1.0" encoding="utf-8"?>
<Types xmlns="http://schemas.openxmlformats.org/package/2006/content-types">
  <Default Extension="png" ContentType="image/png"/>
  <Default Extension="jpeg" ContentType="image/jpeg"/>
  <Default Extension="m4a" ContentType="audio/unknown"/>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364" r:id="rId2"/>
    <p:sldId id="365" r:id="rId3"/>
    <p:sldId id="348" r:id="rId4"/>
    <p:sldId id="293" r:id="rId5"/>
    <p:sldId id="303" r:id="rId6"/>
    <p:sldId id="345" r:id="rId7"/>
    <p:sldId id="346" r:id="rId8"/>
    <p:sldId id="343" r:id="rId9"/>
    <p:sldId id="350" r:id="rId10"/>
    <p:sldId id="344" r:id="rId11"/>
    <p:sldId id="349" r:id="rId12"/>
    <p:sldId id="279" r:id="rId13"/>
    <p:sldId id="351" r:id="rId14"/>
    <p:sldId id="352" r:id="rId15"/>
    <p:sldId id="353" r:id="rId16"/>
    <p:sldId id="354" r:id="rId17"/>
    <p:sldId id="258" r:id="rId18"/>
    <p:sldId id="358" r:id="rId19"/>
    <p:sldId id="334" r:id="rId20"/>
    <p:sldId id="337" r:id="rId21"/>
    <p:sldId id="355" r:id="rId22"/>
    <p:sldId id="332" r:id="rId23"/>
    <p:sldId id="336" r:id="rId24"/>
    <p:sldId id="356" r:id="rId25"/>
    <p:sldId id="357" r:id="rId26"/>
    <p:sldId id="335" r:id="rId27"/>
    <p:sldId id="359" r:id="rId28"/>
    <p:sldId id="361" r:id="rId29"/>
    <p:sldId id="362" r:id="rId30"/>
    <p:sldId id="360" r:id="rId31"/>
    <p:sldId id="36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9" autoAdjust="0"/>
    <p:restoredTop sz="94660"/>
  </p:normalViewPr>
  <p:slideViewPr>
    <p:cSldViewPr>
      <p:cViewPr>
        <p:scale>
          <a:sx n="75" d="100"/>
          <a:sy n="75" d="100"/>
        </p:scale>
        <p:origin x="-11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577A7-BA09-4AF9-AA60-81266855FD08}" type="datetimeFigureOut">
              <a:rPr lang="en-GB" smtClean="0"/>
              <a:t>24/05/2020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0DD67-5F2B-4730-97AF-E33B975698A6}" type="slidenum">
              <a:rPr lang="en-GB" smtClean="0"/>
              <a:t>‹#›</a:t>
            </a:fld>
            <a:endParaRPr lang="en-GB" dirty="0"/>
          </a:p>
        </p:txBody>
      </p:sp>
    </p:spTree>
    <p:extLst>
      <p:ext uri="{BB962C8B-B14F-4D97-AF65-F5344CB8AC3E}">
        <p14:creationId xmlns:p14="http://schemas.microsoft.com/office/powerpoint/2010/main" val="52666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today’s assembly which I am now calling Mrs McEwan’s Monday message! It’s the month of May – a time when we really see the world beginning to burst through with colourful flowers and the trees now full of their Spring Blossom! </a:t>
            </a:r>
            <a:endParaRPr lang="en-GB" dirty="0"/>
          </a:p>
        </p:txBody>
      </p:sp>
      <p:sp>
        <p:nvSpPr>
          <p:cNvPr id="4" name="Slide Number Placeholder 3"/>
          <p:cNvSpPr>
            <a:spLocks noGrp="1"/>
          </p:cNvSpPr>
          <p:nvPr>
            <p:ph type="sldNum" sz="quarter" idx="10"/>
          </p:nvPr>
        </p:nvSpPr>
        <p:spPr/>
        <p:txBody>
          <a:bodyPr/>
          <a:lstStyle/>
          <a:p>
            <a:fld id="{14E0199C-2F86-48D9-AFF9-23362A1F14DE}" type="slidenum">
              <a:rPr lang="en-GB" smtClean="0"/>
              <a:t>2</a:t>
            </a:fld>
            <a:endParaRPr lang="en-GB"/>
          </a:p>
        </p:txBody>
      </p:sp>
    </p:spTree>
    <p:extLst>
      <p:ext uri="{BB962C8B-B14F-4D97-AF65-F5344CB8AC3E}">
        <p14:creationId xmlns:p14="http://schemas.microsoft.com/office/powerpoint/2010/main" val="203237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90F15-0230-45B2-A919-AA0B48D8EA85}" type="slidenum">
              <a:rPr lang="en-GB" smtClean="0"/>
              <a:t>27</a:t>
            </a:fld>
            <a:endParaRPr lang="en-GB" dirty="0"/>
          </a:p>
        </p:txBody>
      </p:sp>
    </p:spTree>
    <p:extLst>
      <p:ext uri="{BB962C8B-B14F-4D97-AF65-F5344CB8AC3E}">
        <p14:creationId xmlns:p14="http://schemas.microsoft.com/office/powerpoint/2010/main" val="402776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524FD3-DA4C-4A0E-81F8-6ECB430FA298}" type="datetimeFigureOut">
              <a:rPr lang="en-GB" smtClean="0"/>
              <a:t>24/05/2020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4524FD3-DA4C-4A0E-81F8-6ECB430FA298}" type="datetimeFigureOut">
              <a:rPr lang="en-GB" smtClean="0"/>
              <a:t>24/05/2020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24/05/2020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4524FD3-DA4C-4A0E-81F8-6ECB430FA298}" type="datetimeFigureOut">
              <a:rPr lang="en-GB" smtClean="0"/>
              <a:t>24/05/2020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524FD3-DA4C-4A0E-81F8-6ECB430FA298}" type="datetimeFigureOut">
              <a:rPr lang="en-GB" smtClean="0"/>
              <a:t>24/05/2020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24/05/2020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64524FD3-DA4C-4A0E-81F8-6ECB430FA298}" type="datetimeFigureOut">
              <a:rPr lang="en-GB" smtClean="0"/>
              <a:t>24/05/2020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24/05/2020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24/05/2020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4524FD3-DA4C-4A0E-81F8-6ECB430FA298}" type="datetimeFigureOut">
              <a:rPr lang="en-GB" smtClean="0"/>
              <a:t>24/05/2020</a:t>
            </a:fld>
            <a:endParaRPr lang="en-GB"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E743A06-F6AF-4C0E-8F0E-DA186D2E19F2}" type="slidenum">
              <a:rPr lang="en-GB" smtClean="0"/>
              <a:t>‹#›</a:t>
            </a:fld>
            <a:endParaRPr lang="en-GB"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hyperlink" Target="https://www.bbc.co.uk/cbeebies/watch/presenters-daysoftheweekmonday" TargetMode="External"/><Relationship Id="rId10" Type="http://schemas.openxmlformats.org/officeDocument/2006/relationships/image" Target="../media/image4.png"/><Relationship Id="rId4" Type="http://schemas.openxmlformats.org/officeDocument/2006/relationships/hyperlink" Target="https://www.bbc.co.uk/cbeebies/watch/presenters-daysoftheweekthursday" TargetMode="External"/><Relationship Id="rId9" Type="http://schemas.openxmlformats.org/officeDocument/2006/relationships/hyperlink" Target="https://www.youtube.com/watch?v=RL_5PvOMRdw"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hyperlink" Target="https://www.youtube.com/watch?v=R087lYrRpg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bbc.co.uk/cbeebies/stories/melody-little-blue-butterfly"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programmes/p038bdqh"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www.bbc.co.uk/teach/supermovers/ks1-maths-capacity-volume/zj8njh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bbc.co.uk/bitesize/clips/z7w7tf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9.png"/><Relationship Id="rId7"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www.educationcity.com/" TargetMode="Externa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youtube.com/watch?v=JuHg5oWF_mo"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microsoft.com/office/2007/relationships/hdphoto" Target="../media/hdphoto2.wdp"/><Relationship Id="rId7"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slideLayout" Target="../slideLayouts/slideLayout2.xml"/><Relationship Id="rId7" Type="http://schemas.openxmlformats.org/officeDocument/2006/relationships/image" Target="../media/image12.png"/><Relationship Id="rId12" Type="http://schemas.openxmlformats.org/officeDocument/2006/relationships/image" Target="../media/image3.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hyperlink" Target="https://youtu.be/ONgqoexO8gY" TargetMode="External"/><Relationship Id="rId4" Type="http://schemas.openxmlformats.org/officeDocument/2006/relationships/image" Target="../media/image8.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doorwayonline.org.uk/activities/firstphonics/"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0.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5301" y="404664"/>
            <a:ext cx="7299038" cy="1008111"/>
          </a:xfrm>
        </p:spPr>
        <p:txBody>
          <a:bodyPr>
            <a:noAutofit/>
          </a:bodyPr>
          <a:lstStyle/>
          <a:p>
            <a:r>
              <a:rPr lang="en-GB" sz="3200" dirty="0" smtClean="0">
                <a:latin typeface="Comic Sans MS" panose="030F0702030302020204" pitchFamily="66" charset="0"/>
              </a:rPr>
              <a:t>Monday 25</a:t>
            </a:r>
            <a:r>
              <a:rPr lang="en-GB" sz="3200" baseline="30000" dirty="0" smtClean="0">
                <a:latin typeface="Comic Sans MS" panose="030F0702030302020204" pitchFamily="66" charset="0"/>
              </a:rPr>
              <a:t>th</a:t>
            </a:r>
            <a:r>
              <a:rPr lang="en-GB" sz="3200" dirty="0" smtClean="0">
                <a:latin typeface="Comic Sans MS" panose="030F0702030302020204" pitchFamily="66" charset="0"/>
              </a:rPr>
              <a:t> May</a:t>
            </a:r>
            <a:br>
              <a:rPr lang="en-GB" sz="3200" dirty="0" smtClean="0">
                <a:latin typeface="Comic Sans MS" panose="030F0702030302020204" pitchFamily="66" charset="0"/>
              </a:rPr>
            </a:br>
            <a:r>
              <a:rPr lang="en-GB" sz="3200" dirty="0" err="1">
                <a:latin typeface="Comic Sans MS" panose="030F0702030302020204" pitchFamily="66" charset="0"/>
              </a:rPr>
              <a:t>L</a:t>
            </a:r>
            <a:r>
              <a:rPr lang="en-GB" sz="3200" dirty="0" err="1" smtClean="0">
                <a:latin typeface="Comic Sans MS" panose="030F0702030302020204" pitchFamily="66" charset="0"/>
              </a:rPr>
              <a:t>undi</a:t>
            </a:r>
            <a:r>
              <a:rPr lang="en-GB" sz="3200" dirty="0" smtClean="0">
                <a:latin typeface="Comic Sans MS" panose="030F0702030302020204" pitchFamily="66" charset="0"/>
              </a:rPr>
              <a:t> 25 Mai </a:t>
            </a:r>
            <a:endParaRPr lang="en-GB" sz="3200" dirty="0">
              <a:latin typeface="Comic Sans MS" panose="030F0702030302020204" pitchFamily="66" charset="0"/>
            </a:endParaRPr>
          </a:p>
        </p:txBody>
      </p:sp>
      <p:sp>
        <p:nvSpPr>
          <p:cNvPr id="3" name="Subtitle 2"/>
          <p:cNvSpPr>
            <a:spLocks noGrp="1"/>
          </p:cNvSpPr>
          <p:nvPr>
            <p:ph type="subTitle" idx="1"/>
          </p:nvPr>
        </p:nvSpPr>
        <p:spPr>
          <a:xfrm>
            <a:off x="1009442" y="1340768"/>
            <a:ext cx="7117180" cy="4298032"/>
          </a:xfrm>
        </p:spPr>
        <p:txBody>
          <a:bodyPr/>
          <a:lstStyle/>
          <a:p>
            <a:r>
              <a:rPr lang="en-GB" dirty="0" smtClean="0">
                <a:latin typeface="Comic Sans MS" panose="030F0702030302020204" pitchFamily="66" charset="0"/>
              </a:rPr>
              <a:t>Good </a:t>
            </a:r>
            <a:r>
              <a:rPr lang="en-GB" dirty="0">
                <a:latin typeface="Comic Sans MS" panose="030F0702030302020204" pitchFamily="66" charset="0"/>
              </a:rPr>
              <a:t>Morning Primary 1!</a:t>
            </a:r>
          </a:p>
          <a:p>
            <a:r>
              <a:rPr lang="en-GB" dirty="0" smtClean="0">
                <a:latin typeface="Comic Sans MS" panose="030F0702030302020204" pitchFamily="66" charset="0"/>
              </a:rPr>
              <a:t>Bonjour </a:t>
            </a:r>
            <a:r>
              <a:rPr lang="en-GB" dirty="0">
                <a:latin typeface="Comic Sans MS" panose="030F0702030302020204" pitchFamily="66" charset="0"/>
              </a:rPr>
              <a:t>la class!  </a:t>
            </a:r>
          </a:p>
          <a:p>
            <a:r>
              <a:rPr lang="en-GB" dirty="0" smtClean="0">
                <a:latin typeface="Comic Sans MS" panose="030F0702030302020204" pitchFamily="66" charset="0"/>
              </a:rPr>
              <a:t>  </a:t>
            </a:r>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hlinkClick r:id="rId4"/>
              </a:rPr>
              <a:t> </a:t>
            </a:r>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p:nvSpPr>
        <p:spPr>
          <a:xfrm>
            <a:off x="2040861" y="2060848"/>
            <a:ext cx="4979411" cy="923330"/>
          </a:xfrm>
          <a:prstGeom prst="rect">
            <a:avLst/>
          </a:prstGeom>
          <a:noFill/>
        </p:spPr>
        <p:txBody>
          <a:bodyPr wrap="square" rtlCol="0">
            <a:spAutoFit/>
          </a:bodyPr>
          <a:lstStyle/>
          <a:p>
            <a:pPr algn="ctr"/>
            <a:endParaRPr lang="en-GB" dirty="0" smtClean="0">
              <a:solidFill>
                <a:srgbClr val="FF0000"/>
              </a:solidFill>
              <a:latin typeface="Comic Sans MS" panose="030F0702030302020204" pitchFamily="66" charset="0"/>
            </a:endParaRPr>
          </a:p>
          <a:p>
            <a:pPr algn="ctr"/>
            <a:r>
              <a:rPr lang="en-GB" dirty="0" smtClean="0">
                <a:solidFill>
                  <a:srgbClr val="FF0000"/>
                </a:solidFill>
                <a:latin typeface="Comic Sans MS" panose="030F0702030302020204" pitchFamily="66" charset="0"/>
              </a:rPr>
              <a:t>Click on the picture below to sing our Monday song.</a:t>
            </a:r>
            <a:endParaRPr lang="en-GB" dirty="0">
              <a:solidFill>
                <a:srgbClr val="FF0000"/>
              </a:solidFill>
              <a:latin typeface="Comic Sans MS" panose="030F0702030302020204" pitchFamily="66" charset="0"/>
            </a:endParaRPr>
          </a:p>
        </p:txBody>
      </p:sp>
      <p:sp>
        <p:nvSpPr>
          <p:cNvPr id="8" name="Rectangle 7"/>
          <p:cNvSpPr/>
          <p:nvPr/>
        </p:nvSpPr>
        <p:spPr>
          <a:xfrm>
            <a:off x="4454820" y="3244334"/>
            <a:ext cx="234360" cy="369332"/>
          </a:xfrm>
          <a:prstGeom prst="rect">
            <a:avLst/>
          </a:prstGeom>
        </p:spPr>
        <p:txBody>
          <a:bodyPr wrap="none">
            <a:spAutoFit/>
          </a:bodyPr>
          <a:lstStyle/>
          <a:p>
            <a:r>
              <a:rPr lang="en-GB" dirty="0"/>
              <a:t> </a:t>
            </a:r>
          </a:p>
        </p:txBody>
      </p:sp>
      <p:sp>
        <p:nvSpPr>
          <p:cNvPr id="9" name="Rectangle 8"/>
          <p:cNvSpPr/>
          <p:nvPr/>
        </p:nvSpPr>
        <p:spPr>
          <a:xfrm>
            <a:off x="4454820" y="3244334"/>
            <a:ext cx="234360" cy="369332"/>
          </a:xfrm>
          <a:prstGeom prst="rect">
            <a:avLst/>
          </a:prstGeom>
        </p:spPr>
        <p:txBody>
          <a:bodyPr wrap="none">
            <a:spAutoFit/>
          </a:bodyPr>
          <a:lstStyle/>
          <a:p>
            <a:r>
              <a:rPr lang="en-GB" dirty="0"/>
              <a:t> </a:t>
            </a:r>
          </a:p>
        </p:txBody>
      </p:sp>
      <p:pic>
        <p:nvPicPr>
          <p:cNvPr id="10" name="Picture 2">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772" b="89577" l="0" r="100000"/>
                    </a14:imgEffect>
                  </a14:imgLayer>
                </a14:imgProps>
              </a:ext>
              <a:ext uri="{28A0092B-C50C-407E-A947-70E740481C1C}">
                <a14:useLocalDpi xmlns:a14="http://schemas.microsoft.com/office/drawing/2010/main" val="0"/>
              </a:ext>
            </a:extLst>
          </a:blip>
          <a:srcRect/>
          <a:stretch>
            <a:fillRect/>
          </a:stretch>
        </p:blipFill>
        <p:spPr bwMode="auto">
          <a:xfrm>
            <a:off x="2347663" y="3464125"/>
            <a:ext cx="41941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084168" y="1628800"/>
            <a:ext cx="609600" cy="609600"/>
          </a:xfrm>
          <a:prstGeom prst="rect">
            <a:avLst/>
          </a:prstGeom>
        </p:spPr>
      </p:pic>
      <p:pic>
        <p:nvPicPr>
          <p:cNvPr id="12" name="Picture 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260" y="778145"/>
            <a:ext cx="1513708" cy="174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920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7"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628800"/>
            <a:ext cx="8208911" cy="4888114"/>
          </a:xfrm>
        </p:spPr>
        <p:txBody>
          <a:bodyPr>
            <a:normAutofit/>
          </a:bodyPr>
          <a:lstStyle/>
          <a:p>
            <a:r>
              <a:rPr lang="en-GB" sz="4000" dirty="0" smtClean="0">
                <a:solidFill>
                  <a:srgbClr val="FF0000"/>
                </a:solidFill>
                <a:latin typeface="Comic Sans MS" panose="030F0702030302020204" pitchFamily="66" charset="0"/>
              </a:rPr>
              <a:t>go                  we              be                         </a:t>
            </a:r>
          </a:p>
          <a:p>
            <a:endParaRPr lang="en-GB" sz="2800" dirty="0">
              <a:solidFill>
                <a:srgbClr val="FF0000"/>
              </a:solidFill>
              <a:latin typeface="Comic Sans MS" panose="030F0702030302020204" pitchFamily="66" charset="0"/>
            </a:endParaRPr>
          </a:p>
          <a:p>
            <a:r>
              <a:rPr lang="en-GB" sz="4000" dirty="0" smtClean="0">
                <a:solidFill>
                  <a:srgbClr val="FF0000"/>
                </a:solidFill>
                <a:latin typeface="Comic Sans MS" panose="030F0702030302020204" pitchFamily="66" charset="0"/>
              </a:rPr>
              <a:t>she </a:t>
            </a:r>
            <a:r>
              <a:rPr lang="en-GB" sz="2800" dirty="0" smtClean="0">
                <a:solidFill>
                  <a:srgbClr val="FF0000"/>
                </a:solidFill>
                <a:latin typeface="Comic Sans MS" panose="030F0702030302020204" pitchFamily="66" charset="0"/>
              </a:rPr>
              <a:t>                      </a:t>
            </a:r>
            <a:r>
              <a:rPr lang="en-GB" sz="4000" dirty="0" smtClean="0">
                <a:solidFill>
                  <a:srgbClr val="FF0000"/>
                </a:solidFill>
                <a:latin typeface="Comic Sans MS" panose="030F0702030302020204" pitchFamily="66" charset="0"/>
              </a:rPr>
              <a:t>are              they                              </a:t>
            </a:r>
          </a:p>
          <a:p>
            <a:endParaRPr lang="en-GB" sz="2800" dirty="0">
              <a:solidFill>
                <a:srgbClr val="FF0000"/>
              </a:solidFill>
              <a:latin typeface="Comic Sans MS" panose="030F0702030302020204" pitchFamily="66" charset="0"/>
            </a:endParaRPr>
          </a:p>
          <a:p>
            <a:r>
              <a:rPr lang="en-GB" sz="4000" dirty="0" smtClean="0">
                <a:solidFill>
                  <a:srgbClr val="FF0000"/>
                </a:solidFill>
                <a:latin typeface="Comic Sans MS" panose="030F0702030302020204" pitchFamily="66" charset="0"/>
              </a:rPr>
              <a:t>all                  some            come</a:t>
            </a:r>
          </a:p>
          <a:p>
            <a:endParaRPr lang="en-GB" sz="4000" dirty="0">
              <a:solidFill>
                <a:srgbClr val="FF0000"/>
              </a:solidFill>
              <a:latin typeface="Comic Sans MS" panose="030F0702030302020204" pitchFamily="66" charset="0"/>
            </a:endParaRPr>
          </a:p>
          <a:p>
            <a:r>
              <a:rPr lang="en-GB" sz="4000" dirty="0" smtClean="0">
                <a:solidFill>
                  <a:srgbClr val="FF0000"/>
                </a:solidFill>
                <a:latin typeface="Comic Sans MS" panose="030F0702030302020204" pitchFamily="66" charset="0"/>
              </a:rPr>
              <a:t>said       one         you         her</a:t>
            </a:r>
            <a:endParaRPr lang="en-GB" sz="4000" dirty="0">
              <a:solidFill>
                <a:srgbClr val="FF0000"/>
              </a:solidFill>
              <a:latin typeface="Comic Sans MS" panose="030F0702030302020204" pitchFamily="66" charset="0"/>
            </a:endParaRPr>
          </a:p>
        </p:txBody>
      </p:sp>
      <p:sp>
        <p:nvSpPr>
          <p:cNvPr id="3" name="Title 2"/>
          <p:cNvSpPr>
            <a:spLocks noGrp="1"/>
          </p:cNvSpPr>
          <p:nvPr>
            <p:ph type="title"/>
          </p:nvPr>
        </p:nvSpPr>
        <p:spPr>
          <a:xfrm>
            <a:off x="457200" y="338328"/>
            <a:ext cx="8229600" cy="498384"/>
          </a:xfrm>
        </p:spPr>
        <p:txBody>
          <a:bodyPr>
            <a:normAutofit fontScale="90000"/>
          </a:bodyPr>
          <a:lstStyle/>
          <a:p>
            <a:r>
              <a:rPr lang="en-GB" dirty="0" smtClean="0">
                <a:latin typeface="Comic Sans MS" panose="030F0702030302020204" pitchFamily="66" charset="0"/>
              </a:rPr>
              <a:t>Revision Tricky Words Block 2</a:t>
            </a:r>
            <a:endParaRPr lang="en-GB" dirty="0">
              <a:latin typeface="Comic Sans MS" panose="030F0702030302020204" pitchFamily="66" charset="0"/>
            </a:endParaRPr>
          </a:p>
        </p:txBody>
      </p:sp>
      <p:pic>
        <p:nvPicPr>
          <p:cNvPr id="7170"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0680" y="913981"/>
            <a:ext cx="1635968" cy="91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23928" y="966481"/>
            <a:ext cx="4968552" cy="369332"/>
          </a:xfrm>
          <a:prstGeom prst="rect">
            <a:avLst/>
          </a:prstGeom>
          <a:noFill/>
        </p:spPr>
        <p:txBody>
          <a:bodyPr wrap="square" rtlCol="0">
            <a:spAutoFit/>
          </a:bodyPr>
          <a:lstStyle/>
          <a:p>
            <a:r>
              <a:rPr lang="en-GB" dirty="0" smtClean="0">
                <a:latin typeface="Comic Sans MS" panose="030F0702030302020204" pitchFamily="66" charset="0"/>
              </a:rPr>
              <a:t>Click on the picture to take you to the song.</a:t>
            </a:r>
            <a:endParaRPr lang="en-GB" dirty="0">
              <a:latin typeface="Comic Sans MS" panose="030F0702030302020204" pitchFamily="66"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8604" y="1335813"/>
            <a:ext cx="609600" cy="609600"/>
          </a:xfrm>
          <a:prstGeom prst="rect">
            <a:avLst/>
          </a:prstGeom>
        </p:spPr>
      </p:pic>
    </p:spTree>
    <p:extLst>
      <p:ext uri="{BB962C8B-B14F-4D97-AF65-F5344CB8AC3E}">
        <p14:creationId xmlns:p14="http://schemas.microsoft.com/office/powerpoint/2010/main" val="1966592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865" y="1544989"/>
            <a:ext cx="8424935" cy="3189228"/>
          </a:xfrm>
        </p:spPr>
        <p:txBody>
          <a:bodyPr>
            <a:normAutofit/>
          </a:bodyPr>
          <a:lstStyle/>
          <a:p>
            <a:pPr marL="0" indent="0">
              <a:buNone/>
            </a:pPr>
            <a:r>
              <a:rPr lang="en-GB" u="sng" dirty="0" smtClean="0">
                <a:latin typeface="Comic Sans MS" panose="030F0702030302020204" pitchFamily="66" charset="0"/>
              </a:rPr>
              <a:t>Activity</a:t>
            </a:r>
          </a:p>
          <a:p>
            <a:pPr>
              <a:buFont typeface="Wingdings" panose="05000000000000000000" pitchFamily="2" charset="2"/>
              <a:buChar char="§"/>
            </a:pPr>
            <a:r>
              <a:rPr lang="en-GB" dirty="0" smtClean="0">
                <a:latin typeface="Comic Sans MS" panose="030F0702030302020204" pitchFamily="66" charset="0"/>
              </a:rPr>
              <a:t>Spelling – How many Tricky </a:t>
            </a:r>
            <a:r>
              <a:rPr lang="en-GB" dirty="0">
                <a:latin typeface="Comic Sans MS" panose="030F0702030302020204" pitchFamily="66" charset="0"/>
              </a:rPr>
              <a:t>W</a:t>
            </a:r>
            <a:r>
              <a:rPr lang="en-GB" dirty="0" smtClean="0">
                <a:latin typeface="Comic Sans MS" panose="030F0702030302020204" pitchFamily="66" charset="0"/>
              </a:rPr>
              <a:t>ords can you find in old newspapers, junk mail or magazines in your house?  Can you use a highlighter or felt-tip pen to circle them?</a:t>
            </a: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a:buFont typeface="Wingdings" panose="05000000000000000000" pitchFamily="2" charset="2"/>
              <a:buChar char="§"/>
            </a:pPr>
            <a:endParaRPr lang="en-GB" dirty="0">
              <a:latin typeface="Comic Sans MS" panose="030F0702030302020204" pitchFamily="66" charset="0"/>
            </a:endParaRPr>
          </a:p>
        </p:txBody>
      </p:sp>
      <p:sp>
        <p:nvSpPr>
          <p:cNvPr id="3" name="Title 2"/>
          <p:cNvSpPr>
            <a:spLocks noGrp="1"/>
          </p:cNvSpPr>
          <p:nvPr>
            <p:ph type="title"/>
          </p:nvPr>
        </p:nvSpPr>
        <p:spPr>
          <a:xfrm>
            <a:off x="457200" y="338328"/>
            <a:ext cx="8229600" cy="1362480"/>
          </a:xfrm>
        </p:spPr>
        <p:txBody>
          <a:bodyPr/>
          <a:lstStyle/>
          <a:p>
            <a:r>
              <a:rPr lang="en-GB" dirty="0" smtClean="0">
                <a:latin typeface="Comic Sans MS" panose="030F0702030302020204" pitchFamily="66" charset="0"/>
              </a:rPr>
              <a:t>Tricky Word Activities   </a:t>
            </a:r>
            <a:endParaRPr lang="en-GB" dirty="0">
              <a:latin typeface="Comic Sans MS" panose="030F0702030302020204" pitchFamily="66" charset="0"/>
            </a:endParaRPr>
          </a:p>
        </p:txBody>
      </p:sp>
      <p:sp>
        <p:nvSpPr>
          <p:cNvPr id="5" name="TextBox 4"/>
          <p:cNvSpPr txBox="1"/>
          <p:nvPr/>
        </p:nvSpPr>
        <p:spPr>
          <a:xfrm>
            <a:off x="7826968" y="692696"/>
            <a:ext cx="184731" cy="369332"/>
          </a:xfrm>
          <a:prstGeom prst="rect">
            <a:avLst/>
          </a:prstGeom>
          <a:noFill/>
        </p:spPr>
        <p:txBody>
          <a:bodyPr wrap="none" rtlCol="0">
            <a:spAutoFit/>
          </a:bodyPr>
          <a:lstStyle/>
          <a:p>
            <a:endParaRPr lang="en-GB" dirty="0"/>
          </a:p>
        </p:txBody>
      </p:sp>
      <p:sp>
        <p:nvSpPr>
          <p:cNvPr id="6" name="TextBox 5"/>
          <p:cNvSpPr txBox="1"/>
          <p:nvPr/>
        </p:nvSpPr>
        <p:spPr>
          <a:xfrm>
            <a:off x="4211960" y="1431360"/>
            <a:ext cx="1656184" cy="369332"/>
          </a:xfrm>
          <a:prstGeom prst="rect">
            <a:avLst/>
          </a:prstGeom>
          <a:noFill/>
        </p:spPr>
        <p:txBody>
          <a:bodyPr wrap="square" rtlCol="0">
            <a:spAutoFit/>
          </a:bodyPr>
          <a:lstStyle/>
          <a:p>
            <a:endParaRPr lang="en-GB" dirty="0"/>
          </a:p>
        </p:txBody>
      </p:sp>
      <p:sp>
        <p:nvSpPr>
          <p:cNvPr id="4" name="AutoShape 2" descr="Primary Possibilities: 30 Ways to Practice Sight Wor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Primary Possibilities: 30 Ways to Practice Sight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29000"/>
            <a:ext cx="524135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81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Comic Sans MS" panose="030F0702030302020204" pitchFamily="66" charset="0"/>
              </a:rPr>
              <a:t>Story Time</a:t>
            </a:r>
            <a:endParaRPr lang="en-GB" dirty="0">
              <a:latin typeface="Comic Sans MS" panose="030F0702030302020204" pitchFamily="66" charset="0"/>
            </a:endParaRPr>
          </a:p>
        </p:txBody>
      </p:sp>
      <p:sp>
        <p:nvSpPr>
          <p:cNvPr id="8" name="TextBox 7"/>
          <p:cNvSpPr txBox="1"/>
          <p:nvPr/>
        </p:nvSpPr>
        <p:spPr>
          <a:xfrm>
            <a:off x="1547664" y="1412776"/>
            <a:ext cx="5472608" cy="523220"/>
          </a:xfrm>
          <a:prstGeom prst="rect">
            <a:avLst/>
          </a:prstGeom>
          <a:noFill/>
        </p:spPr>
        <p:txBody>
          <a:bodyPr wrap="square" rtlCol="0">
            <a:spAutoFit/>
          </a:bodyPr>
          <a:lstStyle/>
          <a:p>
            <a:endParaRPr lang="en-GB" sz="2800" b="1" dirty="0"/>
          </a:p>
        </p:txBody>
      </p:sp>
      <p:pic>
        <p:nvPicPr>
          <p:cNvPr id="4"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17328" y="2636912"/>
            <a:ext cx="5832648" cy="326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25917"/>
            <a:ext cx="1116013"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496258"/>
            <a:ext cx="5207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577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29200" y="2074853"/>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mic Sans MS" panose="030F0702030302020204" pitchFamily="66" charset="0"/>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1065203"/>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omic Sans MS" panose="030F0702030302020204" pitchFamily="66" charset="0"/>
              </a:rPr>
              <a:t>How many balls are there?</a:t>
            </a:r>
          </a:p>
        </p:txBody>
      </p:sp>
      <p:sp>
        <p:nvSpPr>
          <p:cNvPr id="13" name="Rectangle 12"/>
          <p:cNvSpPr/>
          <p:nvPr/>
        </p:nvSpPr>
        <p:spPr>
          <a:xfrm>
            <a:off x="5029200" y="4371201"/>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mic Sans MS" panose="030F0702030302020204" pitchFamily="66" charset="0"/>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Wyborney</a:t>
            </a:r>
            <a:endParaRPr lang="en-US" sz="1200" b="1" dirty="0">
              <a:solidFill>
                <a:schemeClr val="bg1"/>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69" y="61568"/>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01569" y="323622"/>
            <a:ext cx="7801937" cy="923330"/>
          </a:xfrm>
          <a:prstGeom prst="rect">
            <a:avLst/>
          </a:prstGeom>
          <a:noFill/>
        </p:spPr>
        <p:txBody>
          <a:bodyPr wrap="square" rtlCol="0">
            <a:spAutoFit/>
          </a:bodyPr>
          <a:lstStyle/>
          <a:p>
            <a:r>
              <a:rPr lang="en-US" b="1" dirty="0" smtClean="0">
                <a:latin typeface="Comic Sans MS" panose="030F0702030302020204" pitchFamily="66" charset="0"/>
              </a:rPr>
              <a:t>I can use my </a:t>
            </a:r>
            <a:r>
              <a:rPr lang="en-US" b="1" dirty="0" err="1" smtClean="0">
                <a:latin typeface="Comic Sans MS" panose="030F0702030302020204" pitchFamily="66" charset="0"/>
              </a:rPr>
              <a:t>subitising</a:t>
            </a:r>
            <a:r>
              <a:rPr lang="en-US" b="1" dirty="0" smtClean="0">
                <a:latin typeface="Comic Sans MS" panose="030F0702030302020204" pitchFamily="66" charset="0"/>
              </a:rPr>
              <a:t> skills (recognise the amount in a group without counting) to help me estimate the number of objects in a larger group. </a:t>
            </a:r>
            <a:endParaRPr lang="en-US" b="1" dirty="0">
              <a:latin typeface="Comic Sans MS" panose="030F0702030302020204" pitchFamily="66" charset="0"/>
            </a:endParaRPr>
          </a:p>
        </p:txBody>
      </p:sp>
      <p:pic>
        <p:nvPicPr>
          <p:cNvPr id="5" name="Picture 4"/>
          <p:cNvPicPr>
            <a:picLocks noChangeAspect="1"/>
          </p:cNvPicPr>
          <p:nvPr/>
        </p:nvPicPr>
        <p:blipFill rotWithShape="1">
          <a:blip r:embed="rId4"/>
          <a:srcRect l="50000" t="50000" r="12367"/>
          <a:stretch/>
        </p:blipFill>
        <p:spPr>
          <a:xfrm>
            <a:off x="323528" y="2455853"/>
            <a:ext cx="4407131" cy="3657600"/>
          </a:xfrm>
          <a:prstGeom prst="rect">
            <a:avLst/>
          </a:prstGeom>
        </p:spPr>
      </p:pic>
    </p:spTree>
    <p:extLst>
      <p:ext uri="{BB962C8B-B14F-4D97-AF65-F5344CB8AC3E}">
        <p14:creationId xmlns:p14="http://schemas.microsoft.com/office/powerpoint/2010/main" val="155262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022273" y="4230216"/>
            <a:ext cx="3974306" cy="1093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a:t>
            </a:r>
            <a:r>
              <a:rPr lang="en-US" sz="2400" b="1" dirty="0" smtClean="0">
                <a:solidFill>
                  <a:schemeClr val="bg1"/>
                </a:solidFill>
              </a:rPr>
              <a:t>#4</a:t>
            </a:r>
            <a:endParaRPr lang="en-US" sz="2400" b="1" dirty="0">
              <a:solidFill>
                <a:schemeClr val="bg1"/>
              </a:solidFill>
            </a:endParaRPr>
          </a:p>
        </p:txBody>
      </p:sp>
      <p:sp>
        <p:nvSpPr>
          <p:cNvPr id="15" name="Rectangle 14"/>
          <p:cNvSpPr/>
          <p:nvPr/>
        </p:nvSpPr>
        <p:spPr>
          <a:xfrm>
            <a:off x="5022273" y="4224244"/>
            <a:ext cx="3981233" cy="10994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latin typeface="Comic Sans MS" panose="030F0702030302020204" pitchFamily="66" charset="0"/>
              </a:rPr>
              <a:t>Clue </a:t>
            </a:r>
            <a:r>
              <a:rPr lang="en-US" sz="1600" b="1" u="sng" dirty="0" smtClean="0">
                <a:solidFill>
                  <a:schemeClr val="tx1"/>
                </a:solidFill>
                <a:latin typeface="Comic Sans MS" panose="030F0702030302020204" pitchFamily="66" charset="0"/>
              </a:rPr>
              <a:t>4</a:t>
            </a:r>
            <a:endParaRPr lang="en-US" sz="1600" b="1" u="sng" dirty="0">
              <a:solidFill>
                <a:schemeClr val="tx1"/>
              </a:solidFill>
              <a:latin typeface="Comic Sans MS" panose="030F0702030302020204" pitchFamily="66" charset="0"/>
            </a:endParaRPr>
          </a:p>
          <a:p>
            <a:pPr algn="ctr"/>
            <a:r>
              <a:rPr lang="en-US" sz="1600" b="1" dirty="0" smtClean="0">
                <a:solidFill>
                  <a:schemeClr val="tx1"/>
                </a:solidFill>
                <a:latin typeface="Comic Sans MS" panose="030F0702030302020204" pitchFamily="66" charset="0"/>
              </a:rPr>
              <a:t>The answer is a number between 14 and 17.</a:t>
            </a:r>
          </a:p>
          <a:p>
            <a:pPr algn="ctr"/>
            <a:r>
              <a:rPr lang="en-US" sz="1050" b="1" dirty="0" smtClean="0">
                <a:solidFill>
                  <a:schemeClr val="bg2">
                    <a:lumMod val="50000"/>
                  </a:schemeClr>
                </a:solidFill>
                <a:latin typeface="Comic Sans MS" panose="030F0702030302020204" pitchFamily="66" charset="0"/>
              </a:rPr>
              <a:t>(once you have clicked on this clue, wait a few seconds).</a:t>
            </a:r>
            <a:endParaRPr lang="en-US" sz="1050" b="1" dirty="0">
              <a:solidFill>
                <a:schemeClr val="bg2">
                  <a:lumMod val="50000"/>
                </a:schemeClr>
              </a:solidFill>
              <a:latin typeface="Comic Sans MS" panose="030F0702030302020204" pitchFamily="66" charset="0"/>
            </a:endParaRPr>
          </a:p>
        </p:txBody>
      </p:sp>
      <p:sp>
        <p:nvSpPr>
          <p:cNvPr id="25" name="Rectangle 24"/>
          <p:cNvSpPr/>
          <p:nvPr/>
        </p:nvSpPr>
        <p:spPr>
          <a:xfrm>
            <a:off x="5029200" y="2737226"/>
            <a:ext cx="3974306" cy="12192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30" name="Rectangle 29"/>
          <p:cNvSpPr/>
          <p:nvPr/>
        </p:nvSpPr>
        <p:spPr>
          <a:xfrm>
            <a:off x="5029200" y="2743196"/>
            <a:ext cx="3974306" cy="12132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Comic Sans MS" panose="030F0702030302020204" pitchFamily="66" charset="0"/>
              </a:rPr>
              <a:t>Clue </a:t>
            </a:r>
            <a:r>
              <a:rPr lang="en-US" sz="2000" b="1" u="sng" dirty="0" smtClean="0">
                <a:solidFill>
                  <a:schemeClr val="tx1"/>
                </a:solidFill>
                <a:latin typeface="Comic Sans MS" panose="030F0702030302020204" pitchFamily="66" charset="0"/>
              </a:rPr>
              <a:t>3</a:t>
            </a:r>
            <a:endParaRPr lang="en-US" sz="2000" b="1" u="sng" dirty="0">
              <a:solidFill>
                <a:schemeClr val="tx1"/>
              </a:solidFill>
              <a:latin typeface="Comic Sans MS" panose="030F0702030302020204" pitchFamily="66" charset="0"/>
            </a:endParaRPr>
          </a:p>
          <a:p>
            <a:pPr algn="ctr"/>
            <a:r>
              <a:rPr lang="en-US" sz="2000" b="1" dirty="0" smtClean="0">
                <a:solidFill>
                  <a:schemeClr val="tx1"/>
                </a:solidFill>
                <a:latin typeface="Comic Sans MS" panose="030F0702030302020204" pitchFamily="66" charset="0"/>
              </a:rPr>
              <a:t>The answer is bigger than 13.</a:t>
            </a:r>
            <a:endParaRPr lang="en-US" sz="2000" b="1" dirty="0">
              <a:solidFill>
                <a:schemeClr val="tx1"/>
              </a:solidFill>
              <a:latin typeface="Comic Sans MS" panose="030F0702030302020204" pitchFamily="66" charset="0"/>
            </a:endParaRP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Clue #2</a:t>
            </a:r>
          </a:p>
        </p:txBody>
      </p:sp>
      <p:sp>
        <p:nvSpPr>
          <p:cNvPr id="29" name="Rectangle 28"/>
          <p:cNvSpPr/>
          <p:nvPr/>
        </p:nvSpPr>
        <p:spPr>
          <a:xfrm>
            <a:off x="5022273" y="1447798"/>
            <a:ext cx="3974306" cy="1143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tx1"/>
                </a:solidFill>
                <a:latin typeface="Comic Sans MS" panose="030F0702030302020204" pitchFamily="66" charset="0"/>
              </a:rPr>
              <a:t>Clue 2</a:t>
            </a:r>
          </a:p>
          <a:p>
            <a:pPr algn="ctr"/>
            <a:r>
              <a:rPr lang="en-US" sz="2000" b="1" dirty="0" smtClean="0">
                <a:solidFill>
                  <a:schemeClr val="tx1"/>
                </a:solidFill>
                <a:latin typeface="Comic Sans MS" panose="030F0702030302020204" pitchFamily="66" charset="0"/>
              </a:rPr>
              <a:t>The answer is smaller than 18.</a:t>
            </a:r>
          </a:p>
        </p:txBody>
      </p:sp>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Clue #1</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tx1"/>
                </a:solidFill>
                <a:latin typeface="Comic Sans MS" panose="030F0702030302020204" pitchFamily="66" charset="0"/>
              </a:rPr>
              <a:t>Clue 1</a:t>
            </a:r>
          </a:p>
          <a:p>
            <a:pPr algn="ctr"/>
            <a:r>
              <a:rPr lang="en-US" sz="2000" b="1" dirty="0" smtClean="0">
                <a:solidFill>
                  <a:schemeClr val="tx1"/>
                </a:solidFill>
                <a:latin typeface="Comic Sans MS" panose="030F0702030302020204" pitchFamily="66" charset="0"/>
              </a:rPr>
              <a:t>The answer is between 1 and 20.</a:t>
            </a:r>
            <a:endParaRPr lang="en-US" sz="2000" b="1" dirty="0">
              <a:solidFill>
                <a:schemeClr val="tx1"/>
              </a:solidFill>
              <a:latin typeface="Comic Sans MS" panose="030F0702030302020204" pitchFamily="66" charset="0"/>
            </a:endParaRPr>
          </a:p>
        </p:txBody>
      </p:sp>
      <p:sp>
        <p:nvSpPr>
          <p:cNvPr id="9" name="TextBox 8" hidden="1"/>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0" name="TextBox 9" hidden="1"/>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Wyborney</a:t>
            </a:r>
            <a:endParaRPr lang="en-US" sz="1200" b="1" dirty="0">
              <a:solidFill>
                <a:schemeClr val="bg1"/>
              </a:solidFill>
            </a:endParaRPr>
          </a:p>
        </p:txBody>
      </p:sp>
      <p:sp>
        <p:nvSpPr>
          <p:cNvPr id="20" name="Rectangle 19" hidden="1"/>
          <p:cNvSpPr/>
          <p:nvPr/>
        </p:nvSpPr>
        <p:spPr>
          <a:xfrm>
            <a:off x="5029200" y="14859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Comic Sans MS" panose="030F0702030302020204" pitchFamily="66" charset="0"/>
              </a:rPr>
              <a:t>Clue 2</a:t>
            </a:r>
          </a:p>
          <a:p>
            <a:pPr algn="ctr"/>
            <a:r>
              <a:rPr lang="en-US" sz="2000" b="1" dirty="0" smtClean="0">
                <a:solidFill>
                  <a:schemeClr val="tx1"/>
                </a:solidFill>
                <a:latin typeface="Comic Sans MS" panose="030F0702030302020204" pitchFamily="66" charset="0"/>
              </a:rPr>
              <a:t>The answer is bigger than 14.</a:t>
            </a:r>
            <a:endParaRPr lang="en-US" sz="2000" b="1" dirty="0">
              <a:solidFill>
                <a:schemeClr val="tx1"/>
              </a:solidFill>
              <a:latin typeface="Comic Sans MS" panose="030F0702030302020204" pitchFamily="66" charset="0"/>
            </a:endParaRPr>
          </a:p>
        </p:txBody>
      </p:sp>
      <p:graphicFrame>
        <p:nvGraphicFramePr>
          <p:cNvPr id="21" name="Table 20"/>
          <p:cNvGraphicFramePr>
            <a:graphicFrameLocks noGrp="1"/>
          </p:cNvGraphicFramePr>
          <p:nvPr>
            <p:extLst/>
          </p:nvPr>
        </p:nvGraphicFramePr>
        <p:xfrm>
          <a:off x="533400" y="6162675"/>
          <a:ext cx="8115300" cy="390525"/>
        </p:xfrm>
        <a:graphic>
          <a:graphicData uri="http://schemas.openxmlformats.org/drawingml/2006/table">
            <a:tbl>
              <a:tblPr>
                <a:tableStyleId>{5C22544A-7EE6-4342-B048-85BDC9FD1C3A}</a:tableStyleId>
              </a:tblPr>
              <a:tblGrid>
                <a:gridCol w="405765">
                  <a:extLst>
                    <a:ext uri="{9D8B030D-6E8A-4147-A177-3AD203B41FA5}">
                      <a16:colId xmlns="" xmlns:a16="http://schemas.microsoft.com/office/drawing/2014/main" val="20000"/>
                    </a:ext>
                  </a:extLst>
                </a:gridCol>
                <a:gridCol w="405765">
                  <a:extLst>
                    <a:ext uri="{9D8B030D-6E8A-4147-A177-3AD203B41FA5}">
                      <a16:colId xmlns="" xmlns:a16="http://schemas.microsoft.com/office/drawing/2014/main" val="20001"/>
                    </a:ext>
                  </a:extLst>
                </a:gridCol>
                <a:gridCol w="405765">
                  <a:extLst>
                    <a:ext uri="{9D8B030D-6E8A-4147-A177-3AD203B41FA5}">
                      <a16:colId xmlns="" xmlns:a16="http://schemas.microsoft.com/office/drawing/2014/main" val="20002"/>
                    </a:ext>
                  </a:extLst>
                </a:gridCol>
                <a:gridCol w="405765">
                  <a:extLst>
                    <a:ext uri="{9D8B030D-6E8A-4147-A177-3AD203B41FA5}">
                      <a16:colId xmlns="" xmlns:a16="http://schemas.microsoft.com/office/drawing/2014/main" val="20003"/>
                    </a:ext>
                  </a:extLst>
                </a:gridCol>
                <a:gridCol w="405765">
                  <a:extLst>
                    <a:ext uri="{9D8B030D-6E8A-4147-A177-3AD203B41FA5}">
                      <a16:colId xmlns="" xmlns:a16="http://schemas.microsoft.com/office/drawing/2014/main" val="20004"/>
                    </a:ext>
                  </a:extLst>
                </a:gridCol>
                <a:gridCol w="405765">
                  <a:extLst>
                    <a:ext uri="{9D8B030D-6E8A-4147-A177-3AD203B41FA5}">
                      <a16:colId xmlns="" xmlns:a16="http://schemas.microsoft.com/office/drawing/2014/main" val="20005"/>
                    </a:ext>
                  </a:extLst>
                </a:gridCol>
                <a:gridCol w="405765">
                  <a:extLst>
                    <a:ext uri="{9D8B030D-6E8A-4147-A177-3AD203B41FA5}">
                      <a16:colId xmlns="" xmlns:a16="http://schemas.microsoft.com/office/drawing/2014/main" val="20006"/>
                    </a:ext>
                  </a:extLst>
                </a:gridCol>
                <a:gridCol w="405765">
                  <a:extLst>
                    <a:ext uri="{9D8B030D-6E8A-4147-A177-3AD203B41FA5}">
                      <a16:colId xmlns="" xmlns:a16="http://schemas.microsoft.com/office/drawing/2014/main" val="20007"/>
                    </a:ext>
                  </a:extLst>
                </a:gridCol>
                <a:gridCol w="405765">
                  <a:extLst>
                    <a:ext uri="{9D8B030D-6E8A-4147-A177-3AD203B41FA5}">
                      <a16:colId xmlns="" xmlns:a16="http://schemas.microsoft.com/office/drawing/2014/main" val="20008"/>
                    </a:ext>
                  </a:extLst>
                </a:gridCol>
                <a:gridCol w="405765">
                  <a:extLst>
                    <a:ext uri="{9D8B030D-6E8A-4147-A177-3AD203B41FA5}">
                      <a16:colId xmlns="" xmlns:a16="http://schemas.microsoft.com/office/drawing/2014/main" val="20009"/>
                    </a:ext>
                  </a:extLst>
                </a:gridCol>
                <a:gridCol w="405765">
                  <a:extLst>
                    <a:ext uri="{9D8B030D-6E8A-4147-A177-3AD203B41FA5}">
                      <a16:colId xmlns="" xmlns:a16="http://schemas.microsoft.com/office/drawing/2014/main" val="20010"/>
                    </a:ext>
                  </a:extLst>
                </a:gridCol>
                <a:gridCol w="405765">
                  <a:extLst>
                    <a:ext uri="{9D8B030D-6E8A-4147-A177-3AD203B41FA5}">
                      <a16:colId xmlns="" xmlns:a16="http://schemas.microsoft.com/office/drawing/2014/main" val="20011"/>
                    </a:ext>
                  </a:extLst>
                </a:gridCol>
                <a:gridCol w="405765">
                  <a:extLst>
                    <a:ext uri="{9D8B030D-6E8A-4147-A177-3AD203B41FA5}">
                      <a16:colId xmlns="" xmlns:a16="http://schemas.microsoft.com/office/drawing/2014/main" val="20012"/>
                    </a:ext>
                  </a:extLst>
                </a:gridCol>
                <a:gridCol w="405765">
                  <a:extLst>
                    <a:ext uri="{9D8B030D-6E8A-4147-A177-3AD203B41FA5}">
                      <a16:colId xmlns="" xmlns:a16="http://schemas.microsoft.com/office/drawing/2014/main" val="20013"/>
                    </a:ext>
                  </a:extLst>
                </a:gridCol>
                <a:gridCol w="405765">
                  <a:extLst>
                    <a:ext uri="{9D8B030D-6E8A-4147-A177-3AD203B41FA5}">
                      <a16:colId xmlns="" xmlns:a16="http://schemas.microsoft.com/office/drawing/2014/main" val="20014"/>
                    </a:ext>
                  </a:extLst>
                </a:gridCol>
                <a:gridCol w="405765">
                  <a:extLst>
                    <a:ext uri="{9D8B030D-6E8A-4147-A177-3AD203B41FA5}">
                      <a16:colId xmlns="" xmlns:a16="http://schemas.microsoft.com/office/drawing/2014/main" val="20015"/>
                    </a:ext>
                  </a:extLst>
                </a:gridCol>
                <a:gridCol w="405765">
                  <a:extLst>
                    <a:ext uri="{9D8B030D-6E8A-4147-A177-3AD203B41FA5}">
                      <a16:colId xmlns="" xmlns:a16="http://schemas.microsoft.com/office/drawing/2014/main" val="20016"/>
                    </a:ext>
                  </a:extLst>
                </a:gridCol>
                <a:gridCol w="405765">
                  <a:extLst>
                    <a:ext uri="{9D8B030D-6E8A-4147-A177-3AD203B41FA5}">
                      <a16:colId xmlns="" xmlns:a16="http://schemas.microsoft.com/office/drawing/2014/main" val="20017"/>
                    </a:ext>
                  </a:extLst>
                </a:gridCol>
                <a:gridCol w="405765">
                  <a:extLst>
                    <a:ext uri="{9D8B030D-6E8A-4147-A177-3AD203B41FA5}">
                      <a16:colId xmlns="" xmlns:a16="http://schemas.microsoft.com/office/drawing/2014/main" val="20018"/>
                    </a:ext>
                  </a:extLst>
                </a:gridCol>
                <a:gridCol w="405765">
                  <a:extLst>
                    <a:ext uri="{9D8B030D-6E8A-4147-A177-3AD203B41FA5}">
                      <a16:colId xmlns="" xmlns:a16="http://schemas.microsoft.com/office/drawing/2014/main" val="20019"/>
                    </a:ext>
                  </a:extLst>
                </a:gridCol>
              </a:tblGrid>
              <a:tr h="390525">
                <a:tc>
                  <a:txBody>
                    <a:bodyPr/>
                    <a:lstStyle/>
                    <a:p>
                      <a:pPr algn="ctr" fontAlgn="ctr"/>
                      <a:r>
                        <a:rPr lang="en-US" sz="2000" u="none" strike="noStrike" dirty="0">
                          <a:effectLst/>
                        </a:rPr>
                        <a:t>1</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2</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3</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4</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6</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7</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8</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9</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10</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11</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12</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13</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14</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15</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16</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17</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18</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19</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20</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2" name="Rectangle 1"/>
          <p:cNvSpPr/>
          <p:nvPr/>
        </p:nvSpPr>
        <p:spPr>
          <a:xfrm>
            <a:off x="542110" y="6162675"/>
            <a:ext cx="5262736" cy="390525"/>
          </a:xfrm>
          <a:prstGeom prst="rect">
            <a:avLst/>
          </a:prstGeom>
          <a:solidFill>
            <a:schemeClr val="bg1">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7435832" y="6165304"/>
            <a:ext cx="1196380" cy="387895"/>
          </a:xfrm>
          <a:prstGeom prst="rect">
            <a:avLst/>
          </a:prstGeom>
          <a:solidFill>
            <a:schemeClr val="bg1">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6223417" y="6157464"/>
            <a:ext cx="385197" cy="387895"/>
          </a:xfrm>
          <a:prstGeom prst="rect">
            <a:avLst/>
          </a:prstGeom>
          <a:solidFill>
            <a:schemeClr val="bg1">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6624228" y="6165304"/>
            <a:ext cx="396044" cy="387895"/>
          </a:xfrm>
          <a:prstGeom prst="rect">
            <a:avLst/>
          </a:prstGeom>
          <a:solidFill>
            <a:schemeClr val="bg1">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p:cNvPicPr>
            <a:picLocks noChangeAspect="1"/>
          </p:cNvPicPr>
          <p:nvPr/>
        </p:nvPicPr>
        <p:blipFill rotWithShape="1">
          <a:blip r:embed="rId3"/>
          <a:srcRect l="50000" t="50000" r="12367"/>
          <a:stretch/>
        </p:blipFill>
        <p:spPr>
          <a:xfrm>
            <a:off x="323528" y="1666589"/>
            <a:ext cx="4407131" cy="3657600"/>
          </a:xfrm>
          <a:prstGeom prst="rect">
            <a:avLst/>
          </a:prstGeom>
        </p:spPr>
      </p:pic>
    </p:spTree>
    <p:extLst>
      <p:ext uri="{BB962C8B-B14F-4D97-AF65-F5344CB8AC3E}">
        <p14:creationId xmlns:p14="http://schemas.microsoft.com/office/powerpoint/2010/main" val="418908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500"/>
                            </p:stCondLst>
                            <p:childTnLst>
                              <p:par>
                                <p:cTn id="52" presetID="2" presetClass="entr" presetSubtype="9" fill="hold" grpId="0" nodeType="afterEffect">
                                  <p:stCondLst>
                                    <p:cond delay="30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1000" fill="hold"/>
                                        <p:tgtEl>
                                          <p:spTgt spid="23"/>
                                        </p:tgtEl>
                                        <p:attrNameLst>
                                          <p:attrName>ppt_x</p:attrName>
                                        </p:attrNameLst>
                                      </p:cBhvr>
                                      <p:tavLst>
                                        <p:tav tm="0">
                                          <p:val>
                                            <p:strVal val="0-#ppt_w/2"/>
                                          </p:val>
                                        </p:tav>
                                        <p:tav tm="100000">
                                          <p:val>
                                            <p:strVal val="#ppt_x"/>
                                          </p:val>
                                        </p:tav>
                                      </p:tavLst>
                                    </p:anim>
                                    <p:anim calcmode="lin" valueType="num">
                                      <p:cBhvr additive="base">
                                        <p:cTn id="55" dur="1000" fill="hold"/>
                                        <p:tgtEl>
                                          <p:spTgt spid="23"/>
                                        </p:tgtEl>
                                        <p:attrNameLst>
                                          <p:attrName>ppt_y</p:attrName>
                                        </p:attrNameLst>
                                      </p:cBhvr>
                                      <p:tavLst>
                                        <p:tav tm="0">
                                          <p:val>
                                            <p:strVal val="0-#ppt_h/2"/>
                                          </p:val>
                                        </p:tav>
                                        <p:tav tm="100000">
                                          <p:val>
                                            <p:strVal val="#ppt_y"/>
                                          </p:val>
                                        </p:tav>
                                      </p:tavLst>
                                    </p:anim>
                                  </p:childTnLst>
                                </p:cTn>
                              </p:par>
                            </p:childTnLst>
                          </p:cTn>
                        </p:par>
                        <p:par>
                          <p:cTn id="56" fill="hold">
                            <p:stCondLst>
                              <p:cond delay="4500"/>
                            </p:stCondLst>
                            <p:childTnLst>
                              <p:par>
                                <p:cTn id="57" presetID="2" presetClass="entr" presetSubtype="3" fill="hold" grpId="0" nodeType="afterEffect">
                                  <p:stCondLst>
                                    <p:cond delay="300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1+#ppt_w/2"/>
                                          </p:val>
                                        </p:tav>
                                        <p:tav tm="100000">
                                          <p:val>
                                            <p:strVal val="#ppt_x"/>
                                          </p:val>
                                        </p:tav>
                                      </p:tavLst>
                                    </p:anim>
                                    <p:anim calcmode="lin" valueType="num">
                                      <p:cBhvr additive="base">
                                        <p:cTn id="60"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25" grpId="0" animBg="1"/>
      <p:bldP spid="30" grpId="0" animBg="1"/>
      <p:bldP spid="19" grpId="0" animBg="1"/>
      <p:bldP spid="29" grpId="0" animBg="1"/>
      <p:bldP spid="17" grpId="0" animBg="1"/>
      <p:bldP spid="28" grpId="0" animBg="1"/>
      <p:bldP spid="20" grpId="0" animBg="1"/>
      <p:bldP spid="2" grpId="0" animBg="1"/>
      <p:bldP spid="18" grpId="0" animBg="1"/>
      <p:bldP spid="2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mic Sans MS" panose="030F0702030302020204" pitchFamily="66" charset="0"/>
              </a:rPr>
              <a:t>After seeing the clues, you have narrowed the possibilities to a small set of numbers.  Before you see the answer, select your final estimate.  Write it down, and explain to someone why you chose that number.</a:t>
            </a:r>
            <a:endParaRPr lang="en-US" b="1" dirty="0">
              <a:solidFill>
                <a:schemeClr val="tx1"/>
              </a:solidFill>
              <a:latin typeface="Comic Sans MS" panose="030F0702030302020204" pitchFamily="66" charset="0"/>
            </a:endParaRPr>
          </a:p>
        </p:txBody>
      </p:sp>
      <p:sp>
        <p:nvSpPr>
          <p:cNvPr id="5" name="TextBox 4" hidden="1"/>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hidden="1"/>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Wyborney</a:t>
            </a:r>
            <a:endParaRPr lang="en-US" sz="1200" b="1" dirty="0">
              <a:solidFill>
                <a:schemeClr val="bg1"/>
              </a:solidFill>
            </a:endParaRPr>
          </a:p>
        </p:txBody>
      </p:sp>
      <p:pic>
        <p:nvPicPr>
          <p:cNvPr id="7" name="Picture 6"/>
          <p:cNvPicPr>
            <a:picLocks noChangeAspect="1"/>
          </p:cNvPicPr>
          <p:nvPr/>
        </p:nvPicPr>
        <p:blipFill rotWithShape="1">
          <a:blip r:embed="rId3"/>
          <a:srcRect l="50000" t="50000" r="12367"/>
          <a:stretch/>
        </p:blipFill>
        <p:spPr>
          <a:xfrm>
            <a:off x="323528" y="2198198"/>
            <a:ext cx="4407131" cy="3657600"/>
          </a:xfrm>
          <a:prstGeom prst="rect">
            <a:avLst/>
          </a:prstGeom>
        </p:spPr>
      </p:pic>
    </p:spTree>
    <p:extLst>
      <p:ext uri="{BB962C8B-B14F-4D97-AF65-F5344CB8AC3E}">
        <p14:creationId xmlns:p14="http://schemas.microsoft.com/office/powerpoint/2010/main" val="305976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50386" y="28575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Comic Sans MS" panose="030F0702030302020204" pitchFamily="66" charset="0"/>
              </a:rPr>
              <a:t>17 balls </a:t>
            </a:r>
            <a:endParaRPr lang="en-US" sz="4800" b="1" dirty="0">
              <a:solidFill>
                <a:schemeClr val="tx1"/>
              </a:solidFill>
              <a:latin typeface="Comic Sans MS" panose="030F0702030302020204" pitchFamily="66" charset="0"/>
            </a:endParaRPr>
          </a:p>
        </p:txBody>
      </p:sp>
      <p:sp>
        <p:nvSpPr>
          <p:cNvPr id="17" name="Rectangle 16"/>
          <p:cNvSpPr/>
          <p:nvPr/>
        </p:nvSpPr>
        <p:spPr>
          <a:xfrm>
            <a:off x="5050386" y="2857500"/>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mic Sans MS" panose="030F0702030302020204" pitchFamily="66" charset="0"/>
              </a:rPr>
              <a:t>The Reveal</a:t>
            </a:r>
          </a:p>
          <a:p>
            <a:pPr algn="ctr"/>
            <a:r>
              <a:rPr lang="en-US" sz="2400" b="1" dirty="0" smtClean="0">
                <a:solidFill>
                  <a:schemeClr val="tx1"/>
                </a:solidFill>
                <a:latin typeface="Comic Sans MS" panose="030F0702030302020204" pitchFamily="66" charset="0"/>
              </a:rPr>
              <a:t>Click to see the answer.</a:t>
            </a:r>
          </a:p>
        </p:txBody>
      </p:sp>
      <p:sp>
        <p:nvSpPr>
          <p:cNvPr id="5" name="TextBox 4" hidden="1"/>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7" name="TextBox 6" hidden="1"/>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Wyborney</a:t>
            </a:r>
            <a:endParaRPr lang="en-US" sz="1200" b="1" dirty="0">
              <a:solidFill>
                <a:schemeClr val="bg1"/>
              </a:solidFill>
            </a:endParaRPr>
          </a:p>
        </p:txBody>
      </p:sp>
      <p:pic>
        <p:nvPicPr>
          <p:cNvPr id="8" name="Picture 7"/>
          <p:cNvPicPr>
            <a:picLocks noChangeAspect="1"/>
          </p:cNvPicPr>
          <p:nvPr/>
        </p:nvPicPr>
        <p:blipFill rotWithShape="1">
          <a:blip r:embed="rId3"/>
          <a:srcRect l="50000" t="50000" r="12367"/>
          <a:stretch/>
        </p:blipFill>
        <p:spPr>
          <a:xfrm>
            <a:off x="323528" y="2455853"/>
            <a:ext cx="4407131" cy="3657600"/>
          </a:xfrm>
          <a:prstGeom prst="rect">
            <a:avLst/>
          </a:prstGeom>
        </p:spPr>
      </p:pic>
    </p:spTree>
    <p:extLst>
      <p:ext uri="{BB962C8B-B14F-4D97-AF65-F5344CB8AC3E}">
        <p14:creationId xmlns:p14="http://schemas.microsoft.com/office/powerpoint/2010/main" val="308867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8360" y="1556792"/>
            <a:ext cx="6406194" cy="936104"/>
          </a:xfrm>
        </p:spPr>
        <p:txBody>
          <a:bodyPr>
            <a:normAutofit/>
          </a:bodyPr>
          <a:lstStyle/>
          <a:p>
            <a:pPr marL="0" indent="0">
              <a:buNone/>
            </a:pPr>
            <a:r>
              <a:rPr lang="en-GB" dirty="0" smtClean="0">
                <a:hlinkClick r:id="rId2"/>
              </a:rPr>
              <a:t> </a:t>
            </a:r>
            <a:r>
              <a:rPr lang="en-GB" dirty="0">
                <a:latin typeface="Comic Sans MS" panose="030F0702030302020204" pitchFamily="66" charset="0"/>
                <a:hlinkClick r:id="rId2"/>
              </a:rPr>
              <a:t>I can participate actively in songs, rhymes and stories</a:t>
            </a:r>
            <a:r>
              <a:rPr lang="en-GB" dirty="0" smtClean="0">
                <a:latin typeface="Comic Sans MS" panose="030F0702030302020204" pitchFamily="66" charset="0"/>
                <a:hlinkClick r:id="rId2"/>
              </a:rPr>
              <a:t>.</a:t>
            </a:r>
          </a:p>
          <a:p>
            <a:pPr marL="0" indent="0">
              <a:buNone/>
            </a:pPr>
            <a:endParaRPr lang="en-GB" dirty="0">
              <a:latin typeface="Comic Sans MS" panose="030F0702030302020204" pitchFamily="66" charset="0"/>
              <a:hlinkClick r:id="rId2"/>
            </a:endParaRPr>
          </a:p>
          <a:p>
            <a:pPr marL="0" indent="0">
              <a:buNone/>
            </a:pPr>
            <a:endParaRPr lang="en-GB" dirty="0">
              <a:hlinkClick r:id="rId2"/>
            </a:endParaRPr>
          </a:p>
        </p:txBody>
      </p:sp>
      <p:sp>
        <p:nvSpPr>
          <p:cNvPr id="2" name="Title 1"/>
          <p:cNvSpPr>
            <a:spLocks noGrp="1"/>
          </p:cNvSpPr>
          <p:nvPr>
            <p:ph type="title"/>
          </p:nvPr>
        </p:nvSpPr>
        <p:spPr>
          <a:xfrm>
            <a:off x="1979712" y="692696"/>
            <a:ext cx="6226851" cy="924475"/>
          </a:xfrm>
        </p:spPr>
        <p:txBody>
          <a:bodyPr>
            <a:normAutofit fontScale="90000"/>
          </a:bodyPr>
          <a:lstStyle/>
          <a:p>
            <a:r>
              <a:rPr lang="en-GB" u="sng" dirty="0" smtClean="0">
                <a:latin typeface="Comic Sans MS" panose="030F0702030302020204" pitchFamily="66" charset="0"/>
              </a:rPr>
              <a:t>Number Rhyme </a:t>
            </a:r>
            <a:r>
              <a:rPr lang="en-GB" u="sng" dirty="0">
                <a:latin typeface="Comic Sans MS" panose="030F0702030302020204" pitchFamily="66" charset="0"/>
              </a:rPr>
              <a:t>Time</a:t>
            </a:r>
            <a:r>
              <a:rPr lang="en-GB" u="sng" dirty="0"/>
              <a:t/>
            </a:r>
            <a:br>
              <a:rPr lang="en-GB" u="sng" dirty="0"/>
            </a:b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28360" y="2636912"/>
            <a:ext cx="5939984" cy="646331"/>
          </a:xfrm>
          <a:prstGeom prst="rect">
            <a:avLst/>
          </a:prstGeom>
          <a:noFill/>
        </p:spPr>
        <p:txBody>
          <a:bodyPr wrap="square" rtlCol="0">
            <a:spAutoFit/>
          </a:bodyPr>
          <a:lstStyle/>
          <a:p>
            <a:r>
              <a:rPr lang="en-GB" dirty="0" smtClean="0">
                <a:latin typeface="Comic Sans MS" panose="030F0702030302020204" pitchFamily="66" charset="0"/>
              </a:rPr>
              <a:t>Click on the picture below to sing along to a song all about mass and capacity. </a:t>
            </a:r>
            <a:endParaRPr lang="en-GB" dirty="0">
              <a:latin typeface="Comic Sans MS" panose="030F0702030302020204" pitchFamily="66" charset="0"/>
            </a:endParaRPr>
          </a:p>
        </p:txBody>
      </p:sp>
      <p:pic>
        <p:nvPicPr>
          <p:cNvPr id="7" name="Picture 6">
            <a:hlinkClick r:id="rId4"/>
          </p:cNvPr>
          <p:cNvPicPr>
            <a:picLocks noChangeAspect="1"/>
          </p:cNvPicPr>
          <p:nvPr/>
        </p:nvPicPr>
        <p:blipFill rotWithShape="1">
          <a:blip r:embed="rId5"/>
          <a:srcRect l="3511" t="28547" r="5173" b="11407"/>
          <a:stretch/>
        </p:blipFill>
        <p:spPr>
          <a:xfrm>
            <a:off x="1187624" y="3427260"/>
            <a:ext cx="6480720" cy="3164150"/>
          </a:xfrm>
          <a:prstGeom prst="rect">
            <a:avLst/>
          </a:prstGeom>
        </p:spPr>
      </p:pic>
    </p:spTree>
    <p:extLst>
      <p:ext uri="{BB962C8B-B14F-4D97-AF65-F5344CB8AC3E}">
        <p14:creationId xmlns:p14="http://schemas.microsoft.com/office/powerpoint/2010/main" val="3641786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524" y="6581001"/>
            <a:ext cx="1270797"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Wyborney</a:t>
            </a:r>
            <a:endParaRPr lang="en-US" sz="1200" b="1" dirty="0">
              <a:solidFill>
                <a:schemeClr val="bg1"/>
              </a:solidFill>
            </a:endParaRPr>
          </a:p>
        </p:txBody>
      </p:sp>
      <p:sp>
        <p:nvSpPr>
          <p:cNvPr id="9" name="Title 1"/>
          <p:cNvSpPr>
            <a:spLocks noGrp="1"/>
          </p:cNvSpPr>
          <p:nvPr>
            <p:ph type="title"/>
          </p:nvPr>
        </p:nvSpPr>
        <p:spPr>
          <a:xfrm>
            <a:off x="1979712" y="692696"/>
            <a:ext cx="6226851" cy="924475"/>
          </a:xfrm>
        </p:spPr>
        <p:txBody>
          <a:bodyPr>
            <a:normAutofit fontScale="90000"/>
          </a:bodyPr>
          <a:lstStyle/>
          <a:p>
            <a:r>
              <a:rPr lang="en-GB" u="sng" dirty="0" smtClean="0">
                <a:latin typeface="Comic Sans MS" panose="030F0702030302020204" pitchFamily="66" charset="0"/>
              </a:rPr>
              <a:t>Measure - Weight</a:t>
            </a:r>
            <a:r>
              <a:rPr lang="en-GB" u="sng" dirty="0"/>
              <a:t/>
            </a:r>
            <a:br>
              <a:rPr lang="en-GB" u="sng" dirty="0"/>
            </a:br>
            <a:endParaRPr lang="en-GB" dirty="0"/>
          </a:p>
        </p:txBody>
      </p:sp>
      <p:sp>
        <p:nvSpPr>
          <p:cNvPr id="4" name="Rectangle 3"/>
          <p:cNvSpPr/>
          <p:nvPr/>
        </p:nvSpPr>
        <p:spPr>
          <a:xfrm>
            <a:off x="395536" y="2136339"/>
            <a:ext cx="8352928" cy="923330"/>
          </a:xfrm>
          <a:prstGeom prst="rect">
            <a:avLst/>
          </a:prstGeom>
        </p:spPr>
        <p:txBody>
          <a:bodyPr wrap="square">
            <a:spAutoFit/>
          </a:bodyPr>
          <a:lstStyle/>
          <a:p>
            <a:r>
              <a:rPr lang="en-GB" u="sng" dirty="0">
                <a:latin typeface="Comic Sans MS" panose="030F0702030302020204" pitchFamily="66" charset="0"/>
              </a:rPr>
              <a:t>Activity</a:t>
            </a:r>
          </a:p>
          <a:p>
            <a:endParaRPr lang="en-GB" dirty="0">
              <a:latin typeface="Comic Sans MS" panose="030F0702030302020204" pitchFamily="66" charset="0"/>
            </a:endParaRPr>
          </a:p>
          <a:p>
            <a:r>
              <a:rPr lang="en-GB" dirty="0" smtClean="0">
                <a:latin typeface="Comic Sans MS" panose="030F0702030302020204" pitchFamily="66" charset="0"/>
              </a:rPr>
              <a:t>Watch the clip below and see what is used to weigh different animals.</a:t>
            </a:r>
            <a:endParaRPr lang="en-GB" dirty="0">
              <a:latin typeface="Comic Sans MS" panose="030F0702030302020204" pitchFamily="66" charset="0"/>
            </a:endParaRPr>
          </a:p>
        </p:txBody>
      </p:sp>
      <p:pic>
        <p:nvPicPr>
          <p:cNvPr id="3" name="Picture 2">
            <a:hlinkClick r:id="rId2"/>
          </p:cNvPr>
          <p:cNvPicPr>
            <a:picLocks noChangeAspect="1"/>
          </p:cNvPicPr>
          <p:nvPr/>
        </p:nvPicPr>
        <p:blipFill rotWithShape="1">
          <a:blip r:embed="rId3"/>
          <a:srcRect l="13473" t="26375" r="38931" b="27361"/>
          <a:stretch/>
        </p:blipFill>
        <p:spPr>
          <a:xfrm>
            <a:off x="1043608" y="3374276"/>
            <a:ext cx="6192688" cy="3206725"/>
          </a:xfrm>
          <a:prstGeom prst="rect">
            <a:avLst/>
          </a:prstGeom>
        </p:spPr>
      </p:pic>
    </p:spTree>
    <p:extLst>
      <p:ext uri="{BB962C8B-B14F-4D97-AF65-F5344CB8AC3E}">
        <p14:creationId xmlns:p14="http://schemas.microsoft.com/office/powerpoint/2010/main" val="1378643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979712" y="692696"/>
            <a:ext cx="6226851" cy="924475"/>
          </a:xfrm>
        </p:spPr>
        <p:txBody>
          <a:bodyPr>
            <a:normAutofit/>
          </a:bodyPr>
          <a:lstStyle/>
          <a:p>
            <a:r>
              <a:rPr lang="en-GB" sz="3600" u="sng" dirty="0" smtClean="0">
                <a:latin typeface="Comic Sans MS" panose="030F0702030302020204" pitchFamily="66" charset="0"/>
              </a:rPr>
              <a:t>Measure</a:t>
            </a:r>
            <a:r>
              <a:rPr lang="en-GB" sz="3600" u="sng" dirty="0">
                <a:latin typeface="Comic Sans MS" panose="030F0702030302020204" pitchFamily="66" charset="0"/>
              </a:rPr>
              <a:t> </a:t>
            </a:r>
            <a:r>
              <a:rPr lang="en-GB" sz="3600" u="sng" dirty="0" smtClean="0">
                <a:latin typeface="Comic Sans MS" panose="030F0702030302020204" pitchFamily="66" charset="0"/>
              </a:rPr>
              <a:t>-</a:t>
            </a:r>
            <a:r>
              <a:rPr lang="en-GB" sz="3600" u="sng" dirty="0">
                <a:latin typeface="Comic Sans MS" panose="030F0702030302020204" pitchFamily="66" charset="0"/>
              </a:rPr>
              <a:t> </a:t>
            </a:r>
            <a:r>
              <a:rPr lang="en-GB" sz="3600" u="sng" dirty="0" smtClean="0">
                <a:latin typeface="Comic Sans MS" panose="030F0702030302020204" pitchFamily="66" charset="0"/>
              </a:rPr>
              <a:t>Weight</a:t>
            </a:r>
            <a:endParaRPr lang="en-GB" sz="3600" dirty="0">
              <a:latin typeface="Comic Sans MS" panose="030F0702030302020204" pitchFamily="66" charset="0"/>
            </a:endParaRPr>
          </a:p>
        </p:txBody>
      </p:sp>
      <p:sp>
        <p:nvSpPr>
          <p:cNvPr id="4" name="Rectangle 3"/>
          <p:cNvSpPr/>
          <p:nvPr/>
        </p:nvSpPr>
        <p:spPr>
          <a:xfrm>
            <a:off x="683568" y="1340768"/>
            <a:ext cx="7704856" cy="4801314"/>
          </a:xfrm>
          <a:prstGeom prst="rect">
            <a:avLst/>
          </a:prstGeom>
        </p:spPr>
        <p:txBody>
          <a:bodyPr wrap="square">
            <a:spAutoFit/>
          </a:bodyPr>
          <a:lstStyle/>
          <a:p>
            <a:endParaRPr lang="en-GB" u="sng" dirty="0" smtClean="0">
              <a:latin typeface="Comic Sans MS" panose="030F0702030302020204" pitchFamily="66" charset="0"/>
            </a:endParaRPr>
          </a:p>
          <a:p>
            <a:endParaRPr lang="en-GB" u="sng" dirty="0">
              <a:latin typeface="Comic Sans MS" panose="030F0702030302020204" pitchFamily="66" charset="0"/>
            </a:endParaRPr>
          </a:p>
          <a:p>
            <a:endParaRPr lang="en-GB" u="sng" dirty="0">
              <a:latin typeface="Comic Sans MS" panose="030F0702030302020204" pitchFamily="66" charset="0"/>
            </a:endParaRPr>
          </a:p>
          <a:p>
            <a:endParaRPr lang="en-GB" dirty="0" smtClean="0">
              <a:latin typeface="Comic Sans MS" panose="030F0702030302020204" pitchFamily="66" charset="0"/>
            </a:endParaRPr>
          </a:p>
          <a:p>
            <a:pPr fontAlgn="t"/>
            <a:r>
              <a:rPr lang="en-GB" b="1" dirty="0">
                <a:solidFill>
                  <a:srgbClr val="FF0000"/>
                </a:solidFill>
                <a:latin typeface="Comic Sans MS" panose="030F0702030302020204" pitchFamily="66" charset="0"/>
              </a:rPr>
              <a:t>How do we compare the mass of objects</a:t>
            </a:r>
            <a:r>
              <a:rPr lang="en-GB" b="1" dirty="0" smtClean="0">
                <a:solidFill>
                  <a:srgbClr val="FF0000"/>
                </a:solidFill>
                <a:latin typeface="Comic Sans MS" panose="030F0702030302020204" pitchFamily="66" charset="0"/>
              </a:rPr>
              <a:t>?</a:t>
            </a:r>
          </a:p>
          <a:p>
            <a:pPr fontAlgn="t"/>
            <a:endParaRPr lang="en-GB" b="1" dirty="0">
              <a:solidFill>
                <a:srgbClr val="FF0000"/>
              </a:solidFill>
              <a:latin typeface="Comic Sans MS" panose="030F0702030302020204" pitchFamily="66" charset="0"/>
            </a:endParaRPr>
          </a:p>
          <a:p>
            <a:pPr fontAlgn="t"/>
            <a:r>
              <a:rPr lang="en-GB" dirty="0">
                <a:latin typeface="Comic Sans MS" panose="030F0702030302020204" pitchFamily="66" charset="0"/>
              </a:rPr>
              <a:t>When comparing the mass of objects, we use these words</a:t>
            </a:r>
            <a:r>
              <a:rPr lang="en-GB" dirty="0" smtClean="0">
                <a:latin typeface="Comic Sans MS" panose="030F0702030302020204" pitchFamily="66" charset="0"/>
              </a:rPr>
              <a:t>:</a:t>
            </a:r>
          </a:p>
          <a:p>
            <a:pPr fontAlgn="t"/>
            <a:endParaRPr lang="en-GB" dirty="0">
              <a:latin typeface="Comic Sans MS" panose="030F0702030302020204" pitchFamily="66" charset="0"/>
            </a:endParaRPr>
          </a:p>
          <a:p>
            <a:pPr fontAlgn="t"/>
            <a:r>
              <a:rPr lang="en-GB" dirty="0">
                <a:solidFill>
                  <a:schemeClr val="accent2">
                    <a:lumMod val="50000"/>
                  </a:schemeClr>
                </a:solidFill>
                <a:latin typeface="Comic Sans MS" panose="030F0702030302020204" pitchFamily="66" charset="0"/>
              </a:rPr>
              <a:t>heavier </a:t>
            </a:r>
            <a:r>
              <a:rPr lang="en-GB" dirty="0">
                <a:latin typeface="Comic Sans MS" panose="030F0702030302020204" pitchFamily="66" charset="0"/>
              </a:rPr>
              <a:t>and</a:t>
            </a:r>
            <a:r>
              <a:rPr lang="en-GB" dirty="0">
                <a:solidFill>
                  <a:schemeClr val="accent2">
                    <a:lumMod val="50000"/>
                  </a:schemeClr>
                </a:solidFill>
                <a:latin typeface="Comic Sans MS" panose="030F0702030302020204" pitchFamily="66" charset="0"/>
              </a:rPr>
              <a:t> heaviest</a:t>
            </a:r>
          </a:p>
          <a:p>
            <a:pPr fontAlgn="t"/>
            <a:r>
              <a:rPr lang="en-GB" dirty="0">
                <a:solidFill>
                  <a:schemeClr val="accent2">
                    <a:lumMod val="50000"/>
                  </a:schemeClr>
                </a:solidFill>
                <a:latin typeface="Comic Sans MS" panose="030F0702030302020204" pitchFamily="66" charset="0"/>
              </a:rPr>
              <a:t>lighter </a:t>
            </a:r>
            <a:r>
              <a:rPr lang="en-GB" dirty="0">
                <a:latin typeface="Comic Sans MS" panose="030F0702030302020204" pitchFamily="66" charset="0"/>
              </a:rPr>
              <a:t>and</a:t>
            </a:r>
            <a:r>
              <a:rPr lang="en-GB" dirty="0">
                <a:solidFill>
                  <a:schemeClr val="accent2">
                    <a:lumMod val="50000"/>
                  </a:schemeClr>
                </a:solidFill>
                <a:latin typeface="Comic Sans MS" panose="030F0702030302020204" pitchFamily="66" charset="0"/>
              </a:rPr>
              <a:t> </a:t>
            </a:r>
            <a:r>
              <a:rPr lang="en-GB" dirty="0" smtClean="0">
                <a:solidFill>
                  <a:schemeClr val="accent2">
                    <a:lumMod val="50000"/>
                  </a:schemeClr>
                </a:solidFill>
                <a:latin typeface="Comic Sans MS" panose="030F0702030302020204" pitchFamily="66" charset="0"/>
              </a:rPr>
              <a:t>lightest</a:t>
            </a:r>
          </a:p>
          <a:p>
            <a:pPr fontAlgn="t"/>
            <a:endParaRPr lang="en-GB" dirty="0">
              <a:solidFill>
                <a:schemeClr val="accent2">
                  <a:lumMod val="50000"/>
                </a:schemeClr>
              </a:solidFill>
              <a:latin typeface="Comic Sans MS" panose="030F0702030302020204" pitchFamily="66" charset="0"/>
            </a:endParaRPr>
          </a:p>
          <a:p>
            <a:pPr fontAlgn="t"/>
            <a:r>
              <a:rPr lang="en-GB" b="1" dirty="0" smtClean="0">
                <a:solidFill>
                  <a:srgbClr val="FF0000"/>
                </a:solidFill>
                <a:latin typeface="Comic Sans MS" panose="030F0702030302020204" pitchFamily="66" charset="0"/>
              </a:rPr>
              <a:t>Top tip</a:t>
            </a:r>
          </a:p>
          <a:p>
            <a:pPr fontAlgn="t"/>
            <a:endParaRPr lang="en-GB" b="1" dirty="0">
              <a:solidFill>
                <a:srgbClr val="FF0000"/>
              </a:solidFill>
              <a:latin typeface="Comic Sans MS" panose="030F0702030302020204" pitchFamily="66" charset="0"/>
            </a:endParaRPr>
          </a:p>
          <a:p>
            <a:pPr fontAlgn="t"/>
            <a:r>
              <a:rPr lang="en-GB" b="1" u="sng" dirty="0">
                <a:latin typeface="Comic Sans MS" panose="030F0702030302020204" pitchFamily="66" charset="0"/>
              </a:rPr>
              <a:t>Remember</a:t>
            </a:r>
            <a:r>
              <a:rPr lang="en-GB" dirty="0">
                <a:latin typeface="Comic Sans MS" panose="030F0702030302020204" pitchFamily="66" charset="0"/>
              </a:rPr>
              <a:t> an object can be</a:t>
            </a:r>
            <a:r>
              <a:rPr lang="en-GB" dirty="0">
                <a:solidFill>
                  <a:srgbClr val="FF0000"/>
                </a:solidFill>
                <a:latin typeface="Comic Sans MS" panose="030F0702030302020204" pitchFamily="66" charset="0"/>
              </a:rPr>
              <a:t> heavier </a:t>
            </a:r>
            <a:r>
              <a:rPr lang="en-GB" dirty="0">
                <a:latin typeface="Comic Sans MS" panose="030F0702030302020204" pitchFamily="66" charset="0"/>
              </a:rPr>
              <a:t>than something else, even if it looks smaller</a:t>
            </a:r>
            <a:r>
              <a:rPr lang="en-GB" dirty="0" smtClean="0">
                <a:latin typeface="Comic Sans MS" panose="030F0702030302020204" pitchFamily="66" charset="0"/>
              </a:rPr>
              <a:t>.</a:t>
            </a:r>
          </a:p>
          <a:p>
            <a:pPr fontAlgn="t"/>
            <a:r>
              <a:rPr lang="en-GB" dirty="0" smtClean="0">
                <a:latin typeface="Comic Sans MS" panose="030F0702030302020204" pitchFamily="66" charset="0"/>
              </a:rPr>
              <a:t>The </a:t>
            </a:r>
            <a:r>
              <a:rPr lang="en-GB" dirty="0">
                <a:latin typeface="Comic Sans MS" panose="030F0702030302020204" pitchFamily="66" charset="0"/>
              </a:rPr>
              <a:t>mass of two objects might be </a:t>
            </a:r>
            <a:r>
              <a:rPr lang="en-GB" dirty="0">
                <a:solidFill>
                  <a:srgbClr val="FF0000"/>
                </a:solidFill>
                <a:latin typeface="Comic Sans MS" panose="030F0702030302020204" pitchFamily="66" charset="0"/>
              </a:rPr>
              <a:t>equal</a:t>
            </a:r>
            <a:r>
              <a:rPr lang="en-GB" dirty="0">
                <a:latin typeface="Comic Sans MS" panose="030F0702030302020204" pitchFamily="66" charset="0"/>
              </a:rPr>
              <a:t> to each other, too.</a:t>
            </a:r>
          </a:p>
          <a:p>
            <a:endParaRPr lang="en-GB" dirty="0" smtClean="0">
              <a:latin typeface="Comic Sans MS" panose="030F0702030302020204" pitchFamily="66" charset="0"/>
            </a:endParaRPr>
          </a:p>
        </p:txBody>
      </p:sp>
      <p:pic>
        <p:nvPicPr>
          <p:cNvPr id="5122" name="Picture 2" descr="Measurement Games for Kindergarten Kids Online - SplashLea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872" y="3429000"/>
            <a:ext cx="196056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56352" y="1689179"/>
            <a:ext cx="5651952" cy="646331"/>
          </a:xfrm>
          <a:prstGeom prst="rect">
            <a:avLst/>
          </a:prstGeom>
          <a:noFill/>
        </p:spPr>
        <p:txBody>
          <a:bodyPr wrap="square" rtlCol="0">
            <a:spAutoFit/>
          </a:bodyPr>
          <a:lstStyle/>
          <a:p>
            <a:r>
              <a:rPr lang="en-GB" dirty="0" smtClean="0">
                <a:latin typeface="Comic Sans MS" panose="030F0702030302020204" pitchFamily="66" charset="0"/>
              </a:rPr>
              <a:t>I can describe common objects using appropriate measurement language.</a:t>
            </a:r>
            <a:endParaRPr lang="en-GB" dirty="0">
              <a:latin typeface="Comic Sans MS" panose="030F0702030302020204" pitchFamily="66" charset="0"/>
            </a:endParaRPr>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86" y="5863054"/>
            <a:ext cx="11223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31640" y="6051490"/>
            <a:ext cx="7056784" cy="830997"/>
          </a:xfrm>
          <a:prstGeom prst="rect">
            <a:avLst/>
          </a:prstGeom>
        </p:spPr>
        <p:txBody>
          <a:bodyPr wrap="square">
            <a:spAutoFit/>
          </a:bodyPr>
          <a:lstStyle/>
          <a:p>
            <a:r>
              <a:rPr lang="en-GB" sz="1600" dirty="0">
                <a:latin typeface="Comic Sans MS" panose="030F0702030302020204" pitchFamily="66" charset="0"/>
              </a:rPr>
              <a:t>I can use everyday language </a:t>
            </a:r>
            <a:r>
              <a:rPr lang="en-GB" sz="1600" dirty="0" err="1">
                <a:latin typeface="Comic Sans MS" panose="030F0702030302020204" pitchFamily="66" charset="0"/>
              </a:rPr>
              <a:t>e.g</a:t>
            </a:r>
            <a:r>
              <a:rPr lang="en-GB" sz="1600" dirty="0">
                <a:latin typeface="Comic Sans MS" panose="030F0702030302020204" pitchFamily="66" charset="0"/>
              </a:rPr>
              <a:t> light, lighter, lightest, heavy, heavier, heaviest, the same </a:t>
            </a:r>
            <a:r>
              <a:rPr lang="en-GB" sz="1600" dirty="0" smtClean="0">
                <a:latin typeface="Comic Sans MS" panose="030F0702030302020204" pitchFamily="66" charset="0"/>
              </a:rPr>
              <a:t>as, </a:t>
            </a:r>
            <a:r>
              <a:rPr lang="en-GB" sz="1600" dirty="0">
                <a:latin typeface="Comic Sans MS" panose="030F0702030302020204" pitchFamily="66" charset="0"/>
              </a:rPr>
              <a:t>and equal to, to compare and describe objects and people.</a:t>
            </a:r>
          </a:p>
        </p:txBody>
      </p:sp>
    </p:spTree>
    <p:extLst>
      <p:ext uri="{BB962C8B-B14F-4D97-AF65-F5344CB8AC3E}">
        <p14:creationId xmlns:p14="http://schemas.microsoft.com/office/powerpoint/2010/main" val="3602950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7092280" y="332656"/>
            <a:ext cx="1620180" cy="1512168"/>
          </a:xfrm>
          <a:prstGeom prst="rect">
            <a:avLst/>
          </a:prstGeom>
          <a:noFill/>
          <a:ln>
            <a:no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2497271"/>
            <a:ext cx="5715798" cy="4087702"/>
          </a:xfrm>
          <a:prstGeom prst="rect">
            <a:avLst/>
          </a:prstGeom>
        </p:spPr>
      </p:pic>
      <p:sp>
        <p:nvSpPr>
          <p:cNvPr id="5" name="TextBox 4"/>
          <p:cNvSpPr txBox="1"/>
          <p:nvPr/>
        </p:nvSpPr>
        <p:spPr>
          <a:xfrm>
            <a:off x="251520" y="488575"/>
            <a:ext cx="6723910" cy="830997"/>
          </a:xfrm>
          <a:prstGeom prst="rect">
            <a:avLst/>
          </a:prstGeom>
          <a:noFill/>
        </p:spPr>
        <p:txBody>
          <a:bodyPr wrap="square" rtlCol="0">
            <a:spAutoFit/>
          </a:bodyPr>
          <a:lstStyle/>
          <a:p>
            <a:r>
              <a:rPr lang="en-GB" sz="4800" dirty="0" smtClean="0">
                <a:latin typeface="Lucida Handwriting" panose="03010101010101010101" pitchFamily="66" charset="0"/>
              </a:rPr>
              <a:t>It’s the month of …</a:t>
            </a:r>
            <a:endParaRPr lang="en-GB" sz="4800" dirty="0">
              <a:latin typeface="Lucida Handwriting" panose="03010101010101010101" pitchFamily="66"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72400" y="5517232"/>
            <a:ext cx="406400" cy="406400"/>
          </a:xfrm>
          <a:prstGeom prst="rect">
            <a:avLst/>
          </a:prstGeom>
        </p:spPr>
      </p:pic>
      <p:sp>
        <p:nvSpPr>
          <p:cNvPr id="2" name="TextBox 1"/>
          <p:cNvSpPr txBox="1"/>
          <p:nvPr/>
        </p:nvSpPr>
        <p:spPr>
          <a:xfrm>
            <a:off x="280192" y="1319572"/>
            <a:ext cx="7748192" cy="923330"/>
          </a:xfrm>
          <a:prstGeom prst="rect">
            <a:avLst/>
          </a:prstGeom>
          <a:noFill/>
        </p:spPr>
        <p:txBody>
          <a:bodyPr wrap="square" rtlCol="0">
            <a:spAutoFit/>
          </a:bodyPr>
          <a:lstStyle/>
          <a:p>
            <a:r>
              <a:rPr lang="en-GB" dirty="0" smtClean="0">
                <a:latin typeface="Comic Sans MS" panose="030F0702030302020204" pitchFamily="66" charset="0"/>
              </a:rPr>
              <a:t>Mrs McEwan’s Monday Message</a:t>
            </a:r>
          </a:p>
          <a:p>
            <a:endParaRPr lang="en-GB" dirty="0" smtClean="0">
              <a:latin typeface="Comic Sans MS" panose="030F0702030302020204" pitchFamily="66" charset="0"/>
            </a:endParaRPr>
          </a:p>
          <a:p>
            <a:r>
              <a:rPr lang="en-GB" dirty="0" smtClean="0">
                <a:latin typeface="Comic Sans MS" panose="030F0702030302020204" pitchFamily="66" charset="0"/>
              </a:rPr>
              <a:t>Click on the link in the blog to join in with Mrs McEwan’s Assembly.</a:t>
            </a:r>
            <a:endParaRPr lang="en-GB" dirty="0">
              <a:latin typeface="Comic Sans MS" panose="030F0702030302020204" pitchFamily="66" charset="0"/>
            </a:endParaRPr>
          </a:p>
        </p:txBody>
      </p:sp>
    </p:spTree>
    <p:extLst>
      <p:ext uri="{BB962C8B-B14F-4D97-AF65-F5344CB8AC3E}">
        <p14:creationId xmlns:p14="http://schemas.microsoft.com/office/powerpoint/2010/main" val="2352506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5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979712" y="692696"/>
            <a:ext cx="6226851" cy="924475"/>
          </a:xfrm>
        </p:spPr>
        <p:txBody>
          <a:bodyPr>
            <a:normAutofit fontScale="90000"/>
          </a:bodyPr>
          <a:lstStyle/>
          <a:p>
            <a:r>
              <a:rPr lang="en-GB" u="sng" dirty="0" smtClean="0">
                <a:latin typeface="Comic Sans MS" panose="030F0702030302020204" pitchFamily="66" charset="0"/>
              </a:rPr>
              <a:t>Measure -</a:t>
            </a:r>
            <a:r>
              <a:rPr lang="en-GB" u="sng" dirty="0">
                <a:latin typeface="Comic Sans MS" panose="030F0702030302020204" pitchFamily="66" charset="0"/>
              </a:rPr>
              <a:t> </a:t>
            </a:r>
            <a:r>
              <a:rPr lang="en-GB" u="sng" dirty="0" smtClean="0">
                <a:latin typeface="Comic Sans MS" panose="030F0702030302020204" pitchFamily="66" charset="0"/>
              </a:rPr>
              <a:t>Weight</a:t>
            </a:r>
            <a:r>
              <a:rPr lang="en-GB" u="sng" dirty="0"/>
              <a:t/>
            </a:r>
            <a:br>
              <a:rPr lang="en-GB" u="sng" dirty="0"/>
            </a:br>
            <a:endParaRPr lang="en-GB" dirty="0"/>
          </a:p>
        </p:txBody>
      </p:sp>
      <p:sp>
        <p:nvSpPr>
          <p:cNvPr id="4" name="Rectangle 3"/>
          <p:cNvSpPr/>
          <p:nvPr/>
        </p:nvSpPr>
        <p:spPr>
          <a:xfrm>
            <a:off x="539552" y="1340768"/>
            <a:ext cx="7848872" cy="923330"/>
          </a:xfrm>
          <a:prstGeom prst="rect">
            <a:avLst/>
          </a:prstGeom>
        </p:spPr>
        <p:txBody>
          <a:bodyPr wrap="square">
            <a:spAutoFit/>
          </a:bodyPr>
          <a:lstStyle/>
          <a:p>
            <a:endParaRPr lang="en-GB" u="sng" dirty="0" smtClean="0">
              <a:latin typeface="Comic Sans MS" panose="030F0702030302020204" pitchFamily="66" charset="0"/>
            </a:endParaRPr>
          </a:p>
          <a:p>
            <a:endParaRPr lang="en-GB" u="sng" dirty="0" smtClean="0">
              <a:latin typeface="Comic Sans MS" panose="030F0702030302020204" pitchFamily="66" charset="0"/>
            </a:endParaRPr>
          </a:p>
          <a:p>
            <a:endParaRPr lang="en-GB" dirty="0" smtClean="0">
              <a:latin typeface="Comic Sans MS" panose="030F0702030302020204" pitchFamily="66" charset="0"/>
            </a:endParaRPr>
          </a:p>
        </p:txBody>
      </p:sp>
      <p:pic>
        <p:nvPicPr>
          <p:cNvPr id="3" name="Picture 2"/>
          <p:cNvPicPr>
            <a:picLocks noChangeAspect="1"/>
          </p:cNvPicPr>
          <p:nvPr/>
        </p:nvPicPr>
        <p:blipFill rotWithShape="1">
          <a:blip r:embed="rId2"/>
          <a:srcRect l="56641" t="14766" r="23436" b="17313"/>
          <a:stretch/>
        </p:blipFill>
        <p:spPr>
          <a:xfrm>
            <a:off x="4495956" y="2597560"/>
            <a:ext cx="3028372" cy="4020819"/>
          </a:xfrm>
          <a:prstGeom prst="rect">
            <a:avLst/>
          </a:prstGeom>
        </p:spPr>
      </p:pic>
      <p:sp>
        <p:nvSpPr>
          <p:cNvPr id="5" name="TextBox 4"/>
          <p:cNvSpPr txBox="1"/>
          <p:nvPr/>
        </p:nvSpPr>
        <p:spPr>
          <a:xfrm>
            <a:off x="1331640" y="2564903"/>
            <a:ext cx="3240360" cy="1107996"/>
          </a:xfrm>
          <a:prstGeom prst="rect">
            <a:avLst/>
          </a:prstGeom>
          <a:noFill/>
        </p:spPr>
        <p:txBody>
          <a:bodyPr wrap="square" rtlCol="0">
            <a:spAutoFit/>
          </a:bodyPr>
          <a:lstStyle/>
          <a:p>
            <a:endParaRPr lang="en-GB" dirty="0" smtClean="0">
              <a:latin typeface="Comic Sans MS" panose="030F0702030302020204" pitchFamily="66" charset="0"/>
            </a:endParaRPr>
          </a:p>
          <a:p>
            <a:r>
              <a:rPr lang="en-GB" sz="2400" dirty="0" smtClean="0">
                <a:latin typeface="Comic Sans MS" panose="030F0702030302020204" pitchFamily="66" charset="0"/>
              </a:rPr>
              <a:t>The pencil is </a:t>
            </a:r>
            <a:r>
              <a:rPr lang="en-GB" sz="2400" dirty="0" smtClean="0">
                <a:solidFill>
                  <a:srgbClr val="FF0000"/>
                </a:solidFill>
                <a:latin typeface="Comic Sans MS" panose="030F0702030302020204" pitchFamily="66" charset="0"/>
              </a:rPr>
              <a:t>lighter than</a:t>
            </a:r>
            <a:r>
              <a:rPr lang="en-GB" sz="2400" dirty="0" smtClean="0">
                <a:latin typeface="Comic Sans MS" panose="030F0702030302020204" pitchFamily="66" charset="0"/>
              </a:rPr>
              <a:t> the shoe.</a:t>
            </a:r>
            <a:endParaRPr lang="en-GB" sz="2400" dirty="0">
              <a:latin typeface="Comic Sans MS" panose="030F0702030302020204" pitchFamily="66" charset="0"/>
            </a:endParaRPr>
          </a:p>
        </p:txBody>
      </p:sp>
      <p:sp>
        <p:nvSpPr>
          <p:cNvPr id="10" name="TextBox 9"/>
          <p:cNvSpPr txBox="1"/>
          <p:nvPr/>
        </p:nvSpPr>
        <p:spPr>
          <a:xfrm>
            <a:off x="1331640" y="3945309"/>
            <a:ext cx="3240360" cy="1200329"/>
          </a:xfrm>
          <a:prstGeom prst="rect">
            <a:avLst/>
          </a:prstGeom>
          <a:noFill/>
        </p:spPr>
        <p:txBody>
          <a:bodyPr wrap="square" rtlCol="0">
            <a:spAutoFit/>
          </a:bodyPr>
          <a:lstStyle/>
          <a:p>
            <a:endParaRPr lang="en-GB" sz="2400" dirty="0" smtClean="0">
              <a:latin typeface="Comic Sans MS" panose="030F0702030302020204" pitchFamily="66" charset="0"/>
            </a:endParaRPr>
          </a:p>
          <a:p>
            <a:r>
              <a:rPr lang="en-GB" sz="2400" dirty="0" smtClean="0">
                <a:latin typeface="Comic Sans MS" panose="030F0702030302020204" pitchFamily="66" charset="0"/>
              </a:rPr>
              <a:t>The bal</a:t>
            </a:r>
            <a:r>
              <a:rPr lang="en-GB" sz="2400" dirty="0">
                <a:latin typeface="Comic Sans MS" panose="030F0702030302020204" pitchFamily="66" charset="0"/>
              </a:rPr>
              <a:t>l</a:t>
            </a:r>
            <a:r>
              <a:rPr lang="en-GB" sz="2400" dirty="0" smtClean="0">
                <a:latin typeface="Comic Sans MS" panose="030F0702030302020204" pitchFamily="66" charset="0"/>
              </a:rPr>
              <a:t> is </a:t>
            </a:r>
            <a:r>
              <a:rPr lang="en-GB" sz="2400" dirty="0" smtClean="0">
                <a:solidFill>
                  <a:srgbClr val="FF0000"/>
                </a:solidFill>
                <a:latin typeface="Comic Sans MS" panose="030F0702030302020204" pitchFamily="66" charset="0"/>
              </a:rPr>
              <a:t>heavier than</a:t>
            </a:r>
            <a:r>
              <a:rPr lang="en-GB" sz="2400" dirty="0" smtClean="0">
                <a:latin typeface="Comic Sans MS" panose="030F0702030302020204" pitchFamily="66" charset="0"/>
              </a:rPr>
              <a:t> the flower.</a:t>
            </a:r>
            <a:endParaRPr lang="en-GB" sz="2400" dirty="0">
              <a:latin typeface="Comic Sans MS" panose="030F0702030302020204" pitchFamily="66" charset="0"/>
            </a:endParaRPr>
          </a:p>
        </p:txBody>
      </p:sp>
      <p:sp>
        <p:nvSpPr>
          <p:cNvPr id="11" name="TextBox 10"/>
          <p:cNvSpPr txBox="1"/>
          <p:nvPr/>
        </p:nvSpPr>
        <p:spPr>
          <a:xfrm>
            <a:off x="1255596" y="5422754"/>
            <a:ext cx="3240360" cy="1107996"/>
          </a:xfrm>
          <a:prstGeom prst="rect">
            <a:avLst/>
          </a:prstGeom>
          <a:noFill/>
        </p:spPr>
        <p:txBody>
          <a:bodyPr wrap="square" rtlCol="0">
            <a:spAutoFit/>
          </a:bodyPr>
          <a:lstStyle/>
          <a:p>
            <a:endParaRPr lang="en-GB" dirty="0" smtClean="0">
              <a:latin typeface="Comic Sans MS" panose="030F0702030302020204" pitchFamily="66" charset="0"/>
            </a:endParaRPr>
          </a:p>
          <a:p>
            <a:r>
              <a:rPr lang="en-GB" sz="2400" dirty="0" smtClean="0">
                <a:latin typeface="Comic Sans MS" panose="030F0702030302020204" pitchFamily="66" charset="0"/>
              </a:rPr>
              <a:t>The apple is </a:t>
            </a:r>
            <a:r>
              <a:rPr lang="en-GB" sz="2400" dirty="0" smtClean="0">
                <a:solidFill>
                  <a:srgbClr val="FF0000"/>
                </a:solidFill>
                <a:latin typeface="Comic Sans MS" panose="030F0702030302020204" pitchFamily="66" charset="0"/>
              </a:rPr>
              <a:t>equal to</a:t>
            </a:r>
            <a:r>
              <a:rPr lang="en-GB" sz="2400" dirty="0" smtClean="0">
                <a:latin typeface="Comic Sans MS" panose="030F0702030302020204" pitchFamily="66" charset="0"/>
              </a:rPr>
              <a:t> the ball.</a:t>
            </a:r>
            <a:endParaRPr lang="en-GB" sz="2400" dirty="0">
              <a:latin typeface="Comic Sans MS" panose="030F0702030302020204" pitchFamily="66"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50" y="1154933"/>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638012" y="1384045"/>
            <a:ext cx="5651952" cy="646331"/>
          </a:xfrm>
          <a:prstGeom prst="rect">
            <a:avLst/>
          </a:prstGeom>
          <a:noFill/>
        </p:spPr>
        <p:txBody>
          <a:bodyPr wrap="square" rtlCol="0">
            <a:spAutoFit/>
          </a:bodyPr>
          <a:lstStyle/>
          <a:p>
            <a:r>
              <a:rPr lang="en-GB" dirty="0" smtClean="0">
                <a:latin typeface="Comic Sans MS" panose="030F0702030302020204" pitchFamily="66" charset="0"/>
              </a:rPr>
              <a:t>I can describe common objects using appropriate measurement language.</a:t>
            </a:r>
            <a:endParaRPr lang="en-GB" dirty="0">
              <a:latin typeface="Comic Sans MS" panose="030F0702030302020204" pitchFamily="66" charset="0"/>
            </a:endParaRPr>
          </a:p>
        </p:txBody>
      </p:sp>
    </p:spTree>
    <p:extLst>
      <p:ext uri="{BB962C8B-B14F-4D97-AF65-F5344CB8AC3E}">
        <p14:creationId xmlns:p14="http://schemas.microsoft.com/office/powerpoint/2010/main" val="2607735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979712" y="692696"/>
            <a:ext cx="6226851" cy="924475"/>
          </a:xfrm>
        </p:spPr>
        <p:txBody>
          <a:bodyPr>
            <a:normAutofit/>
          </a:bodyPr>
          <a:lstStyle/>
          <a:p>
            <a:r>
              <a:rPr lang="en-GB" sz="3600" u="sng" dirty="0" smtClean="0">
                <a:latin typeface="Comic Sans MS" panose="030F0702030302020204" pitchFamily="66" charset="0"/>
              </a:rPr>
              <a:t>Measure</a:t>
            </a:r>
            <a:r>
              <a:rPr lang="en-GB" sz="3600" u="sng" dirty="0">
                <a:latin typeface="Comic Sans MS" panose="030F0702030302020204" pitchFamily="66" charset="0"/>
              </a:rPr>
              <a:t> </a:t>
            </a:r>
            <a:r>
              <a:rPr lang="en-GB" sz="3600" u="sng" dirty="0" smtClean="0">
                <a:latin typeface="Comic Sans MS" panose="030F0702030302020204" pitchFamily="66" charset="0"/>
              </a:rPr>
              <a:t>-</a:t>
            </a:r>
            <a:r>
              <a:rPr lang="en-GB" sz="3600" u="sng" dirty="0">
                <a:latin typeface="Comic Sans MS" panose="030F0702030302020204" pitchFamily="66" charset="0"/>
              </a:rPr>
              <a:t> </a:t>
            </a:r>
            <a:r>
              <a:rPr lang="en-GB" sz="3600" u="sng" dirty="0" smtClean="0">
                <a:latin typeface="Comic Sans MS" panose="030F0702030302020204" pitchFamily="66" charset="0"/>
              </a:rPr>
              <a:t>Weight</a:t>
            </a:r>
            <a:endParaRPr lang="en-GB" sz="3600" dirty="0">
              <a:latin typeface="Comic Sans MS" panose="030F0702030302020204" pitchFamily="66" charset="0"/>
            </a:endParaRPr>
          </a:p>
        </p:txBody>
      </p:sp>
      <p:sp>
        <p:nvSpPr>
          <p:cNvPr id="4" name="Rectangle 3"/>
          <p:cNvSpPr/>
          <p:nvPr/>
        </p:nvSpPr>
        <p:spPr>
          <a:xfrm>
            <a:off x="707505" y="1800821"/>
            <a:ext cx="7848872" cy="5355312"/>
          </a:xfrm>
          <a:prstGeom prst="rect">
            <a:avLst/>
          </a:prstGeom>
        </p:spPr>
        <p:txBody>
          <a:bodyPr wrap="square">
            <a:spAutoFit/>
          </a:bodyPr>
          <a:lstStyle/>
          <a:p>
            <a:r>
              <a:rPr lang="en-GB" u="sng" dirty="0" smtClean="0">
                <a:latin typeface="Comic Sans MS" panose="030F0702030302020204" pitchFamily="66" charset="0"/>
              </a:rPr>
              <a:t>Activity</a:t>
            </a:r>
            <a:endParaRPr lang="en-GB" u="sng" dirty="0">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Find </a:t>
            </a:r>
            <a:r>
              <a:rPr lang="en-GB" dirty="0">
                <a:latin typeface="Comic Sans MS" panose="030F0702030302020204" pitchFamily="66" charset="0"/>
              </a:rPr>
              <a:t>pairs of objects around </a:t>
            </a:r>
            <a:r>
              <a:rPr lang="en-GB" dirty="0" smtClean="0">
                <a:latin typeface="Comic Sans MS" panose="030F0702030302020204" pitchFamily="66" charset="0"/>
              </a:rPr>
              <a:t>your house </a:t>
            </a:r>
            <a:r>
              <a:rPr lang="en-GB" dirty="0">
                <a:latin typeface="Comic Sans MS" panose="030F0702030302020204" pitchFamily="66" charset="0"/>
              </a:rPr>
              <a:t>to compare and work out which is the </a:t>
            </a:r>
            <a:r>
              <a:rPr lang="en-GB" dirty="0">
                <a:solidFill>
                  <a:srgbClr val="FF0000"/>
                </a:solidFill>
                <a:latin typeface="Comic Sans MS" panose="030F0702030302020204" pitchFamily="66" charset="0"/>
              </a:rPr>
              <a:t>lighter</a:t>
            </a:r>
            <a:r>
              <a:rPr lang="en-GB" dirty="0">
                <a:latin typeface="Comic Sans MS" panose="030F0702030302020204" pitchFamily="66" charset="0"/>
              </a:rPr>
              <a:t> of the two and which is the </a:t>
            </a:r>
            <a:r>
              <a:rPr lang="en-GB" dirty="0">
                <a:solidFill>
                  <a:srgbClr val="FF0000"/>
                </a:solidFill>
                <a:latin typeface="Comic Sans MS" panose="030F0702030302020204" pitchFamily="66" charset="0"/>
              </a:rPr>
              <a:t>heavier</a:t>
            </a:r>
            <a:r>
              <a:rPr lang="en-GB" dirty="0">
                <a:latin typeface="Comic Sans MS" panose="030F0702030302020204" pitchFamily="66" charset="0"/>
              </a:rPr>
              <a:t>.</a:t>
            </a:r>
          </a:p>
          <a:p>
            <a:r>
              <a:rPr lang="en-GB" dirty="0">
                <a:latin typeface="Comic Sans MS" panose="030F0702030302020204" pitchFamily="66" charset="0"/>
              </a:rPr>
              <a:t>Hold one object in each hand and stretch your arms out to the side, so you are standing like a balance scale. </a:t>
            </a:r>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Can you find two objects that are </a:t>
            </a:r>
            <a:r>
              <a:rPr lang="en-GB" dirty="0">
                <a:solidFill>
                  <a:srgbClr val="FF0000"/>
                </a:solidFill>
                <a:latin typeface="Comic Sans MS" panose="030F0702030302020204" pitchFamily="66" charset="0"/>
              </a:rPr>
              <a:t>equal</a:t>
            </a:r>
            <a:r>
              <a:rPr lang="en-GB" dirty="0">
                <a:latin typeface="Comic Sans MS" panose="030F0702030302020204" pitchFamily="66" charset="0"/>
              </a:rPr>
              <a:t> to each other in weight?</a:t>
            </a:r>
          </a:p>
          <a:p>
            <a:endParaRPr lang="en-GB" b="1" dirty="0" smtClean="0">
              <a:solidFill>
                <a:srgbClr val="FF0000"/>
              </a:solidFill>
              <a:latin typeface="Comic Sans MS" panose="030F0702030302020204" pitchFamily="66" charset="0"/>
            </a:endParaRPr>
          </a:p>
          <a:p>
            <a:r>
              <a:rPr lang="en-GB" b="1" dirty="0" smtClean="0">
                <a:solidFill>
                  <a:srgbClr val="FF0000"/>
                </a:solidFill>
                <a:latin typeface="Comic Sans MS" panose="030F0702030302020204" pitchFamily="66" charset="0"/>
              </a:rPr>
              <a:t>Remember</a:t>
            </a:r>
          </a:p>
          <a:p>
            <a:endParaRPr lang="en-GB" b="1" dirty="0">
              <a:solidFill>
                <a:srgbClr val="FF0000"/>
              </a:solidFill>
              <a:latin typeface="Comic Sans MS" panose="030F0702030302020204" pitchFamily="66" charset="0"/>
            </a:endParaRPr>
          </a:p>
          <a:p>
            <a:r>
              <a:rPr lang="en-GB" dirty="0">
                <a:latin typeface="Comic Sans MS" panose="030F0702030302020204" pitchFamily="66" charset="0"/>
              </a:rPr>
              <a:t>Two things can be the same mass. </a:t>
            </a:r>
            <a:r>
              <a:rPr lang="en-GB" b="1" dirty="0">
                <a:latin typeface="Comic Sans MS" panose="030F0702030302020204" pitchFamily="66" charset="0"/>
              </a:rPr>
              <a:t>Smaller</a:t>
            </a:r>
            <a:r>
              <a:rPr lang="en-GB" dirty="0">
                <a:latin typeface="Comic Sans MS" panose="030F0702030302020204" pitchFamily="66" charset="0"/>
              </a:rPr>
              <a:t> things can sometimes be </a:t>
            </a:r>
            <a:r>
              <a:rPr lang="en-GB" dirty="0">
                <a:solidFill>
                  <a:srgbClr val="FF0000"/>
                </a:solidFill>
                <a:latin typeface="Comic Sans MS" panose="030F0702030302020204" pitchFamily="66" charset="0"/>
              </a:rPr>
              <a:t>heavier</a:t>
            </a:r>
            <a:r>
              <a:rPr lang="en-GB" dirty="0">
                <a:latin typeface="Comic Sans MS" panose="030F0702030302020204" pitchFamily="66" charset="0"/>
              </a:rPr>
              <a:t> than </a:t>
            </a:r>
            <a:r>
              <a:rPr lang="en-GB" b="1" dirty="0">
                <a:latin typeface="Comic Sans MS" panose="030F0702030302020204" pitchFamily="66" charset="0"/>
              </a:rPr>
              <a:t>larger</a:t>
            </a:r>
            <a:r>
              <a:rPr lang="en-GB" dirty="0">
                <a:latin typeface="Comic Sans MS" panose="030F0702030302020204" pitchFamily="66" charset="0"/>
              </a:rPr>
              <a:t> things.</a:t>
            </a:r>
          </a:p>
          <a:p>
            <a:endParaRPr lang="en-GB" dirty="0" smtClean="0">
              <a:latin typeface="Comic Sans MS" panose="030F0702030302020204" pitchFamily="66" charset="0"/>
            </a:endParaRPr>
          </a:p>
        </p:txBody>
      </p:sp>
      <p:pic>
        <p:nvPicPr>
          <p:cNvPr id="4098" name="Picture 2" descr="Children+weigh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8201"/>
          <a:stretch/>
        </p:blipFill>
        <p:spPr bwMode="auto">
          <a:xfrm>
            <a:off x="5508104" y="3416951"/>
            <a:ext cx="2280319" cy="1440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ooden Balance Scale – Montessori Offi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717032"/>
            <a:ext cx="2160240" cy="126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72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524" y="6581001"/>
            <a:ext cx="1270797"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Wyborney</a:t>
            </a:r>
            <a:endParaRPr lang="en-US" sz="1200" b="1" dirty="0">
              <a:solidFill>
                <a:schemeClr val="bg1"/>
              </a:solidFill>
            </a:endParaRPr>
          </a:p>
        </p:txBody>
      </p:sp>
      <p:sp>
        <p:nvSpPr>
          <p:cNvPr id="9" name="Title 1"/>
          <p:cNvSpPr>
            <a:spLocks noGrp="1"/>
          </p:cNvSpPr>
          <p:nvPr>
            <p:ph type="title"/>
          </p:nvPr>
        </p:nvSpPr>
        <p:spPr>
          <a:xfrm>
            <a:off x="1979712" y="692696"/>
            <a:ext cx="6226851" cy="924475"/>
          </a:xfrm>
        </p:spPr>
        <p:txBody>
          <a:bodyPr>
            <a:normAutofit fontScale="90000"/>
          </a:bodyPr>
          <a:lstStyle/>
          <a:p>
            <a:r>
              <a:rPr lang="en-GB" u="sng" dirty="0" smtClean="0">
                <a:latin typeface="Comic Sans MS" panose="030F0702030302020204" pitchFamily="66" charset="0"/>
              </a:rPr>
              <a:t>Measure - Weight</a:t>
            </a:r>
            <a:r>
              <a:rPr lang="en-GB" u="sng" dirty="0"/>
              <a:t/>
            </a:r>
            <a:br>
              <a:rPr lang="en-GB" u="sng" dirty="0"/>
            </a:br>
            <a:endParaRPr lang="en-GB"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50" y="1154933"/>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3"/>
          <a:srcRect l="12730" t="42882" r="39224" b="22101"/>
          <a:stretch/>
        </p:blipFill>
        <p:spPr>
          <a:xfrm>
            <a:off x="1239851" y="3573017"/>
            <a:ext cx="6428493" cy="2304256"/>
          </a:xfrm>
          <a:prstGeom prst="rect">
            <a:avLst/>
          </a:prstGeom>
        </p:spPr>
      </p:pic>
      <p:sp>
        <p:nvSpPr>
          <p:cNvPr id="11" name="TextBox 10"/>
          <p:cNvSpPr txBox="1"/>
          <p:nvPr/>
        </p:nvSpPr>
        <p:spPr>
          <a:xfrm>
            <a:off x="1638012" y="1384045"/>
            <a:ext cx="5651952" cy="646331"/>
          </a:xfrm>
          <a:prstGeom prst="rect">
            <a:avLst/>
          </a:prstGeom>
          <a:noFill/>
        </p:spPr>
        <p:txBody>
          <a:bodyPr wrap="square" rtlCol="0">
            <a:spAutoFit/>
          </a:bodyPr>
          <a:lstStyle/>
          <a:p>
            <a:r>
              <a:rPr lang="en-GB" dirty="0" smtClean="0">
                <a:latin typeface="Comic Sans MS" panose="030F0702030302020204" pitchFamily="66" charset="0"/>
              </a:rPr>
              <a:t>I can describe common objects using appropriate measurement language.</a:t>
            </a:r>
            <a:endParaRPr lang="en-GB" dirty="0">
              <a:latin typeface="Comic Sans MS" panose="030F0702030302020204" pitchFamily="66" charset="0"/>
            </a:endParaRPr>
          </a:p>
        </p:txBody>
      </p:sp>
      <p:sp>
        <p:nvSpPr>
          <p:cNvPr id="15" name="TextBox 14"/>
          <p:cNvSpPr txBox="1"/>
          <p:nvPr/>
        </p:nvSpPr>
        <p:spPr>
          <a:xfrm>
            <a:off x="1835696" y="2708920"/>
            <a:ext cx="5472608" cy="461665"/>
          </a:xfrm>
          <a:prstGeom prst="rect">
            <a:avLst/>
          </a:prstGeom>
          <a:noFill/>
        </p:spPr>
        <p:txBody>
          <a:bodyPr wrap="square" rtlCol="0">
            <a:spAutoFit/>
          </a:bodyPr>
          <a:lstStyle/>
          <a:p>
            <a:r>
              <a:rPr lang="en-GB" sz="2400" dirty="0" smtClean="0">
                <a:latin typeface="Comic Sans MS" panose="030F0702030302020204" pitchFamily="66" charset="0"/>
              </a:rPr>
              <a:t>Which object is heavier?</a:t>
            </a:r>
          </a:p>
        </p:txBody>
      </p:sp>
      <p:sp>
        <p:nvSpPr>
          <p:cNvPr id="17" name="TextBox 16"/>
          <p:cNvSpPr txBox="1"/>
          <p:nvPr/>
        </p:nvSpPr>
        <p:spPr>
          <a:xfrm>
            <a:off x="1835696" y="6111226"/>
            <a:ext cx="5472608" cy="461665"/>
          </a:xfrm>
          <a:prstGeom prst="rect">
            <a:avLst/>
          </a:prstGeom>
          <a:noFill/>
        </p:spPr>
        <p:txBody>
          <a:bodyPr wrap="square" rtlCol="0">
            <a:spAutoFit/>
          </a:bodyPr>
          <a:lstStyle/>
          <a:p>
            <a:r>
              <a:rPr lang="en-GB" sz="2400" dirty="0" smtClean="0">
                <a:latin typeface="Comic Sans MS" panose="030F0702030302020204" pitchFamily="66" charset="0"/>
              </a:rPr>
              <a:t>How do you know?</a:t>
            </a:r>
          </a:p>
        </p:txBody>
      </p:sp>
    </p:spTree>
    <p:extLst>
      <p:ext uri="{BB962C8B-B14F-4D97-AF65-F5344CB8AC3E}">
        <p14:creationId xmlns:p14="http://schemas.microsoft.com/office/powerpoint/2010/main" val="197537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a:t>
            </a:r>
            <a:endParaRPr lang="en-US" sz="1200" b="1" dirty="0">
              <a:solidFill>
                <a:schemeClr val="bg1"/>
              </a:solidFill>
            </a:endParaRPr>
          </a:p>
        </p:txBody>
      </p:sp>
      <p:sp>
        <p:nvSpPr>
          <p:cNvPr id="9" name="Title 1"/>
          <p:cNvSpPr>
            <a:spLocks noGrp="1"/>
          </p:cNvSpPr>
          <p:nvPr>
            <p:ph type="title"/>
          </p:nvPr>
        </p:nvSpPr>
        <p:spPr>
          <a:xfrm>
            <a:off x="1979712" y="692696"/>
            <a:ext cx="6226851" cy="924475"/>
          </a:xfrm>
        </p:spPr>
        <p:txBody>
          <a:bodyPr>
            <a:normAutofit fontScale="90000"/>
          </a:bodyPr>
          <a:lstStyle/>
          <a:p>
            <a:r>
              <a:rPr lang="en-GB" u="sng" dirty="0" smtClean="0">
                <a:latin typeface="Comic Sans MS" panose="030F0702030302020204" pitchFamily="66" charset="0"/>
              </a:rPr>
              <a:t>Measure - Weight</a:t>
            </a:r>
            <a:r>
              <a:rPr lang="en-GB" u="sng" dirty="0"/>
              <a:t/>
            </a:r>
            <a:br>
              <a:rPr lang="en-GB" u="sng" dirty="0"/>
            </a:br>
            <a:endParaRPr lang="en-GB" dirty="0"/>
          </a:p>
        </p:txBody>
      </p:sp>
      <p:sp>
        <p:nvSpPr>
          <p:cNvPr id="4" name="Rectangle 3"/>
          <p:cNvSpPr/>
          <p:nvPr/>
        </p:nvSpPr>
        <p:spPr>
          <a:xfrm>
            <a:off x="539552" y="1340768"/>
            <a:ext cx="7848872" cy="923330"/>
          </a:xfrm>
          <a:prstGeom prst="rect">
            <a:avLst/>
          </a:prstGeom>
        </p:spPr>
        <p:txBody>
          <a:bodyPr wrap="square">
            <a:spAutoFit/>
          </a:bodyPr>
          <a:lstStyle/>
          <a:p>
            <a:endParaRPr lang="en-GB" u="sng" dirty="0" smtClean="0">
              <a:latin typeface="Comic Sans MS" panose="030F0702030302020204" pitchFamily="66" charset="0"/>
            </a:endParaRPr>
          </a:p>
          <a:p>
            <a:endParaRPr lang="en-GB" u="sng" dirty="0" smtClean="0">
              <a:latin typeface="Comic Sans MS" panose="030F0702030302020204" pitchFamily="66" charset="0"/>
            </a:endParaRPr>
          </a:p>
          <a:p>
            <a:endParaRPr lang="en-GB" dirty="0" smtClean="0">
              <a:latin typeface="Comic Sans MS" panose="030F0702030302020204" pitchFamily="66"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11" y="131703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3"/>
          <a:srcRect l="18817" t="30515" r="41336" b="37001"/>
          <a:stretch/>
        </p:blipFill>
        <p:spPr>
          <a:xfrm>
            <a:off x="1678293" y="3406607"/>
            <a:ext cx="5184576" cy="2376264"/>
          </a:xfrm>
          <a:prstGeom prst="rect">
            <a:avLst/>
          </a:prstGeom>
        </p:spPr>
      </p:pic>
      <p:sp>
        <p:nvSpPr>
          <p:cNvPr id="5" name="TextBox 4"/>
          <p:cNvSpPr txBox="1"/>
          <p:nvPr/>
        </p:nvSpPr>
        <p:spPr>
          <a:xfrm>
            <a:off x="1835696" y="2708920"/>
            <a:ext cx="5472608" cy="461665"/>
          </a:xfrm>
          <a:prstGeom prst="rect">
            <a:avLst/>
          </a:prstGeom>
          <a:noFill/>
        </p:spPr>
        <p:txBody>
          <a:bodyPr wrap="square" rtlCol="0">
            <a:spAutoFit/>
          </a:bodyPr>
          <a:lstStyle/>
          <a:p>
            <a:r>
              <a:rPr lang="en-GB" sz="2400" dirty="0" smtClean="0">
                <a:latin typeface="Comic Sans MS" panose="030F0702030302020204" pitchFamily="66" charset="0"/>
              </a:rPr>
              <a:t>Which object is lighter?</a:t>
            </a:r>
          </a:p>
        </p:txBody>
      </p:sp>
      <p:sp>
        <p:nvSpPr>
          <p:cNvPr id="14" name="TextBox 13"/>
          <p:cNvSpPr txBox="1"/>
          <p:nvPr/>
        </p:nvSpPr>
        <p:spPr>
          <a:xfrm>
            <a:off x="1835696" y="6111226"/>
            <a:ext cx="5472608" cy="461665"/>
          </a:xfrm>
          <a:prstGeom prst="rect">
            <a:avLst/>
          </a:prstGeom>
          <a:noFill/>
        </p:spPr>
        <p:txBody>
          <a:bodyPr wrap="square" rtlCol="0">
            <a:spAutoFit/>
          </a:bodyPr>
          <a:lstStyle/>
          <a:p>
            <a:r>
              <a:rPr lang="en-GB" sz="2400" dirty="0" smtClean="0">
                <a:latin typeface="Comic Sans MS" panose="030F0702030302020204" pitchFamily="66" charset="0"/>
              </a:rPr>
              <a:t>How do you know?</a:t>
            </a:r>
          </a:p>
        </p:txBody>
      </p:sp>
      <p:sp>
        <p:nvSpPr>
          <p:cNvPr id="15" name="TextBox 14"/>
          <p:cNvSpPr txBox="1"/>
          <p:nvPr/>
        </p:nvSpPr>
        <p:spPr>
          <a:xfrm>
            <a:off x="1638012" y="1384045"/>
            <a:ext cx="5651952" cy="646331"/>
          </a:xfrm>
          <a:prstGeom prst="rect">
            <a:avLst/>
          </a:prstGeom>
          <a:noFill/>
        </p:spPr>
        <p:txBody>
          <a:bodyPr wrap="square" rtlCol="0">
            <a:spAutoFit/>
          </a:bodyPr>
          <a:lstStyle/>
          <a:p>
            <a:r>
              <a:rPr lang="en-GB" dirty="0" smtClean="0">
                <a:latin typeface="Comic Sans MS" panose="030F0702030302020204" pitchFamily="66" charset="0"/>
              </a:rPr>
              <a:t>I can describe common objects using appropriate measurement language.</a:t>
            </a:r>
            <a:endParaRPr lang="en-GB" dirty="0">
              <a:latin typeface="Comic Sans MS" panose="030F0702030302020204" pitchFamily="66" charset="0"/>
            </a:endParaRPr>
          </a:p>
        </p:txBody>
      </p:sp>
    </p:spTree>
    <p:extLst>
      <p:ext uri="{BB962C8B-B14F-4D97-AF65-F5344CB8AC3E}">
        <p14:creationId xmlns:p14="http://schemas.microsoft.com/office/powerpoint/2010/main" val="3420921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a:t>
            </a:r>
            <a:endParaRPr lang="en-US" sz="1200" b="1" dirty="0">
              <a:solidFill>
                <a:schemeClr val="bg1"/>
              </a:solidFill>
            </a:endParaRPr>
          </a:p>
        </p:txBody>
      </p:sp>
      <p:sp>
        <p:nvSpPr>
          <p:cNvPr id="9" name="Title 1"/>
          <p:cNvSpPr>
            <a:spLocks noGrp="1"/>
          </p:cNvSpPr>
          <p:nvPr>
            <p:ph type="title"/>
          </p:nvPr>
        </p:nvSpPr>
        <p:spPr>
          <a:xfrm>
            <a:off x="1979712" y="692696"/>
            <a:ext cx="6226851" cy="924475"/>
          </a:xfrm>
        </p:spPr>
        <p:txBody>
          <a:bodyPr>
            <a:normAutofit fontScale="90000"/>
          </a:bodyPr>
          <a:lstStyle/>
          <a:p>
            <a:r>
              <a:rPr lang="en-GB" u="sng" dirty="0" smtClean="0">
                <a:latin typeface="Comic Sans MS" panose="030F0702030302020204" pitchFamily="66" charset="0"/>
              </a:rPr>
              <a:t>Measure - Weight</a:t>
            </a:r>
            <a:r>
              <a:rPr lang="en-GB" u="sng" dirty="0"/>
              <a:t/>
            </a:r>
            <a:br>
              <a:rPr lang="en-GB" u="sng" dirty="0"/>
            </a:br>
            <a:endParaRPr lang="en-GB" dirty="0"/>
          </a:p>
        </p:txBody>
      </p:sp>
      <p:sp>
        <p:nvSpPr>
          <p:cNvPr id="4" name="Rectangle 3"/>
          <p:cNvSpPr/>
          <p:nvPr/>
        </p:nvSpPr>
        <p:spPr>
          <a:xfrm>
            <a:off x="539552" y="1340768"/>
            <a:ext cx="7848872" cy="923330"/>
          </a:xfrm>
          <a:prstGeom prst="rect">
            <a:avLst/>
          </a:prstGeom>
        </p:spPr>
        <p:txBody>
          <a:bodyPr wrap="square">
            <a:spAutoFit/>
          </a:bodyPr>
          <a:lstStyle/>
          <a:p>
            <a:endParaRPr lang="en-GB" u="sng" dirty="0" smtClean="0">
              <a:latin typeface="Comic Sans MS" panose="030F0702030302020204" pitchFamily="66" charset="0"/>
            </a:endParaRPr>
          </a:p>
          <a:p>
            <a:endParaRPr lang="en-GB" u="sng" dirty="0" smtClean="0">
              <a:latin typeface="Comic Sans MS" panose="030F0702030302020204" pitchFamily="66" charset="0"/>
            </a:endParaRPr>
          </a:p>
          <a:p>
            <a:endParaRPr lang="en-GB" dirty="0" smtClean="0">
              <a:latin typeface="Comic Sans MS" panose="030F0702030302020204" pitchFamily="66"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11" y="131703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3"/>
          <a:srcRect l="25649" t="29184" r="30630" b="45222"/>
          <a:stretch/>
        </p:blipFill>
        <p:spPr>
          <a:xfrm>
            <a:off x="1495011" y="2636913"/>
            <a:ext cx="5688632" cy="2337004"/>
          </a:xfrm>
          <a:prstGeom prst="rect">
            <a:avLst/>
          </a:prstGeom>
        </p:spPr>
      </p:pic>
      <p:sp>
        <p:nvSpPr>
          <p:cNvPr id="6" name="TextBox 5"/>
          <p:cNvSpPr txBox="1"/>
          <p:nvPr/>
        </p:nvSpPr>
        <p:spPr>
          <a:xfrm>
            <a:off x="1979712" y="5733256"/>
            <a:ext cx="5328592" cy="830997"/>
          </a:xfrm>
          <a:prstGeom prst="rect">
            <a:avLst/>
          </a:prstGeom>
          <a:noFill/>
        </p:spPr>
        <p:txBody>
          <a:bodyPr wrap="square" rtlCol="0">
            <a:spAutoFit/>
          </a:bodyPr>
          <a:lstStyle/>
          <a:p>
            <a:r>
              <a:rPr lang="en-GB" sz="2400" dirty="0" smtClean="0">
                <a:latin typeface="Comic Sans MS" panose="030F0702030302020204" pitchFamily="66" charset="0"/>
              </a:rPr>
              <a:t>The ball is </a:t>
            </a:r>
            <a:r>
              <a:rPr lang="en-GB" sz="2400" dirty="0" smtClean="0">
                <a:solidFill>
                  <a:srgbClr val="FF0000"/>
                </a:solidFill>
                <a:latin typeface="Comic Sans MS" panose="030F0702030302020204" pitchFamily="66" charset="0"/>
              </a:rPr>
              <a:t>lighter</a:t>
            </a:r>
            <a:r>
              <a:rPr lang="en-GB" sz="2400" dirty="0" smtClean="0">
                <a:latin typeface="Comic Sans MS" panose="030F0702030302020204" pitchFamily="66" charset="0"/>
              </a:rPr>
              <a:t> than the bottle.  Which picture shows this?</a:t>
            </a:r>
            <a:endParaRPr lang="en-GB" sz="2400" dirty="0">
              <a:latin typeface="Comic Sans MS" panose="030F0702030302020204" pitchFamily="66" charset="0"/>
            </a:endParaRPr>
          </a:p>
        </p:txBody>
      </p:sp>
      <p:sp>
        <p:nvSpPr>
          <p:cNvPr id="15" name="TextBox 14"/>
          <p:cNvSpPr txBox="1"/>
          <p:nvPr/>
        </p:nvSpPr>
        <p:spPr>
          <a:xfrm>
            <a:off x="1638012" y="1384045"/>
            <a:ext cx="5651952" cy="646331"/>
          </a:xfrm>
          <a:prstGeom prst="rect">
            <a:avLst/>
          </a:prstGeom>
          <a:noFill/>
        </p:spPr>
        <p:txBody>
          <a:bodyPr wrap="square" rtlCol="0">
            <a:spAutoFit/>
          </a:bodyPr>
          <a:lstStyle/>
          <a:p>
            <a:r>
              <a:rPr lang="en-GB" dirty="0" smtClean="0">
                <a:latin typeface="Comic Sans MS" panose="030F0702030302020204" pitchFamily="66" charset="0"/>
              </a:rPr>
              <a:t>I can describe common objects using appropriate measurement language.</a:t>
            </a:r>
            <a:endParaRPr lang="en-GB" dirty="0">
              <a:latin typeface="Comic Sans MS" panose="030F0702030302020204" pitchFamily="66" charset="0"/>
            </a:endParaRPr>
          </a:p>
        </p:txBody>
      </p:sp>
    </p:spTree>
    <p:extLst>
      <p:ext uri="{BB962C8B-B14F-4D97-AF65-F5344CB8AC3E}">
        <p14:creationId xmlns:p14="http://schemas.microsoft.com/office/powerpoint/2010/main" val="153298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a:t>
            </a:r>
            <a:endParaRPr lang="en-US" sz="1200" b="1" dirty="0">
              <a:solidFill>
                <a:schemeClr val="bg1"/>
              </a:solidFill>
            </a:endParaRPr>
          </a:p>
        </p:txBody>
      </p:sp>
      <p:sp>
        <p:nvSpPr>
          <p:cNvPr id="9" name="Title 1"/>
          <p:cNvSpPr>
            <a:spLocks noGrp="1"/>
          </p:cNvSpPr>
          <p:nvPr>
            <p:ph type="title"/>
          </p:nvPr>
        </p:nvSpPr>
        <p:spPr>
          <a:xfrm>
            <a:off x="1979712" y="692696"/>
            <a:ext cx="6226851" cy="924475"/>
          </a:xfrm>
        </p:spPr>
        <p:txBody>
          <a:bodyPr>
            <a:normAutofit fontScale="90000"/>
          </a:bodyPr>
          <a:lstStyle/>
          <a:p>
            <a:r>
              <a:rPr lang="en-GB" u="sng" dirty="0" smtClean="0">
                <a:latin typeface="Comic Sans MS" panose="030F0702030302020204" pitchFamily="66" charset="0"/>
              </a:rPr>
              <a:t>Measure - Weight</a:t>
            </a:r>
            <a:r>
              <a:rPr lang="en-GB" u="sng" dirty="0"/>
              <a:t/>
            </a:r>
            <a:br>
              <a:rPr lang="en-GB" u="sng" dirty="0"/>
            </a:br>
            <a:endParaRPr lang="en-GB" dirty="0"/>
          </a:p>
        </p:txBody>
      </p:sp>
      <p:sp>
        <p:nvSpPr>
          <p:cNvPr id="4" name="Rectangle 3"/>
          <p:cNvSpPr/>
          <p:nvPr/>
        </p:nvSpPr>
        <p:spPr>
          <a:xfrm>
            <a:off x="539552" y="1340768"/>
            <a:ext cx="7848872" cy="923330"/>
          </a:xfrm>
          <a:prstGeom prst="rect">
            <a:avLst/>
          </a:prstGeom>
        </p:spPr>
        <p:txBody>
          <a:bodyPr wrap="square">
            <a:spAutoFit/>
          </a:bodyPr>
          <a:lstStyle/>
          <a:p>
            <a:endParaRPr lang="en-GB" u="sng" dirty="0" smtClean="0">
              <a:latin typeface="Comic Sans MS" panose="030F0702030302020204" pitchFamily="66" charset="0"/>
            </a:endParaRPr>
          </a:p>
          <a:p>
            <a:endParaRPr lang="en-GB" u="sng" dirty="0" smtClean="0">
              <a:latin typeface="Comic Sans MS" panose="030F0702030302020204" pitchFamily="66" charset="0"/>
            </a:endParaRPr>
          </a:p>
          <a:p>
            <a:endParaRPr lang="en-GB" dirty="0" smtClean="0">
              <a:latin typeface="Comic Sans MS" panose="030F0702030302020204" pitchFamily="66"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11" y="131703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3"/>
          <a:srcRect l="26202" t="31298" r="21221" b="13579"/>
          <a:stretch/>
        </p:blipFill>
        <p:spPr>
          <a:xfrm>
            <a:off x="1495011" y="3789040"/>
            <a:ext cx="5525261" cy="2915362"/>
          </a:xfrm>
          <a:prstGeom prst="rect">
            <a:avLst/>
          </a:prstGeom>
        </p:spPr>
      </p:pic>
      <p:sp>
        <p:nvSpPr>
          <p:cNvPr id="5" name="TextBox 4"/>
          <p:cNvSpPr txBox="1"/>
          <p:nvPr/>
        </p:nvSpPr>
        <p:spPr>
          <a:xfrm>
            <a:off x="539553" y="2287836"/>
            <a:ext cx="7667010" cy="954107"/>
          </a:xfrm>
          <a:prstGeom prst="rect">
            <a:avLst/>
          </a:prstGeom>
          <a:noFill/>
        </p:spPr>
        <p:txBody>
          <a:bodyPr wrap="square" rtlCol="0">
            <a:spAutoFit/>
          </a:bodyPr>
          <a:lstStyle/>
          <a:p>
            <a:pPr algn="ctr"/>
            <a:r>
              <a:rPr lang="en-GB" dirty="0" smtClean="0">
                <a:latin typeface="Comic Sans MS" panose="030F0702030302020204" pitchFamily="66" charset="0"/>
              </a:rPr>
              <a:t>Choose a phrase to complete the sentences.</a:t>
            </a:r>
          </a:p>
          <a:p>
            <a:pPr algn="ctr"/>
            <a:endParaRPr lang="en-GB" dirty="0" smtClean="0">
              <a:latin typeface="Comic Sans MS" panose="030F0702030302020204" pitchFamily="66" charset="0"/>
            </a:endParaRPr>
          </a:p>
          <a:p>
            <a:pPr algn="ctr"/>
            <a:r>
              <a:rPr lang="en-GB" sz="2000" b="1" dirty="0" smtClean="0">
                <a:solidFill>
                  <a:srgbClr val="FF0000"/>
                </a:solidFill>
                <a:latin typeface="Comic Sans MS" panose="030F0702030302020204" pitchFamily="66" charset="0"/>
              </a:rPr>
              <a:t>more than         less than         the same as</a:t>
            </a:r>
            <a:endParaRPr lang="en-GB" sz="2000" b="1" dirty="0">
              <a:solidFill>
                <a:srgbClr val="FF0000"/>
              </a:solidFill>
              <a:latin typeface="Comic Sans MS" panose="030F0702030302020204" pitchFamily="66" charset="0"/>
            </a:endParaRPr>
          </a:p>
        </p:txBody>
      </p:sp>
      <p:sp>
        <p:nvSpPr>
          <p:cNvPr id="11" name="TextBox 10"/>
          <p:cNvSpPr txBox="1"/>
          <p:nvPr/>
        </p:nvSpPr>
        <p:spPr>
          <a:xfrm>
            <a:off x="1638012" y="1384045"/>
            <a:ext cx="5651952" cy="646331"/>
          </a:xfrm>
          <a:prstGeom prst="rect">
            <a:avLst/>
          </a:prstGeom>
          <a:noFill/>
        </p:spPr>
        <p:txBody>
          <a:bodyPr wrap="square" rtlCol="0">
            <a:spAutoFit/>
          </a:bodyPr>
          <a:lstStyle/>
          <a:p>
            <a:r>
              <a:rPr lang="en-GB" dirty="0" smtClean="0">
                <a:latin typeface="Comic Sans MS" panose="030F0702030302020204" pitchFamily="66" charset="0"/>
              </a:rPr>
              <a:t>I can describe common objects using appropriate measurement language.</a:t>
            </a:r>
            <a:endParaRPr lang="en-GB" dirty="0">
              <a:latin typeface="Comic Sans MS" panose="030F0702030302020204" pitchFamily="66" charset="0"/>
            </a:endParaRPr>
          </a:p>
        </p:txBody>
      </p:sp>
    </p:spTree>
    <p:extLst>
      <p:ext uri="{BB962C8B-B14F-4D97-AF65-F5344CB8AC3E}">
        <p14:creationId xmlns:p14="http://schemas.microsoft.com/office/powerpoint/2010/main" val="2820380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979712" y="692696"/>
            <a:ext cx="6226851" cy="924475"/>
          </a:xfrm>
        </p:spPr>
        <p:txBody>
          <a:bodyPr>
            <a:normAutofit fontScale="90000"/>
          </a:bodyPr>
          <a:lstStyle/>
          <a:p>
            <a:r>
              <a:rPr lang="en-GB" u="sng" dirty="0" smtClean="0">
                <a:latin typeface="Comic Sans MS" panose="030F0702030302020204" pitchFamily="66" charset="0"/>
              </a:rPr>
              <a:t>Measure - Weight</a:t>
            </a:r>
            <a:r>
              <a:rPr lang="en-GB" u="sng" dirty="0"/>
              <a:t/>
            </a:r>
            <a:br>
              <a:rPr lang="en-GB" u="sng" dirty="0"/>
            </a:br>
            <a:endParaRPr lang="en-GB" dirty="0"/>
          </a:p>
        </p:txBody>
      </p:sp>
      <p:sp>
        <p:nvSpPr>
          <p:cNvPr id="4" name="Rectangle 3"/>
          <p:cNvSpPr/>
          <p:nvPr/>
        </p:nvSpPr>
        <p:spPr>
          <a:xfrm>
            <a:off x="539552" y="1340768"/>
            <a:ext cx="7848872" cy="923330"/>
          </a:xfrm>
          <a:prstGeom prst="rect">
            <a:avLst/>
          </a:prstGeom>
        </p:spPr>
        <p:txBody>
          <a:bodyPr wrap="square">
            <a:spAutoFit/>
          </a:bodyPr>
          <a:lstStyle/>
          <a:p>
            <a:endParaRPr lang="en-GB" u="sng" dirty="0" smtClean="0">
              <a:latin typeface="Comic Sans MS" panose="030F0702030302020204" pitchFamily="66" charset="0"/>
            </a:endParaRPr>
          </a:p>
          <a:p>
            <a:endParaRPr lang="en-GB" u="sng" dirty="0" smtClean="0">
              <a:latin typeface="Comic Sans MS" panose="030F0702030302020204" pitchFamily="66" charset="0"/>
            </a:endParaRPr>
          </a:p>
          <a:p>
            <a:endParaRPr lang="en-GB" dirty="0" smtClean="0">
              <a:latin typeface="Comic Sans MS" panose="030F0702030302020204" pitchFamily="66" charset="0"/>
            </a:endParaRPr>
          </a:p>
        </p:txBody>
      </p:sp>
      <p:sp>
        <p:nvSpPr>
          <p:cNvPr id="12" name="TextBox 11"/>
          <p:cNvSpPr txBox="1"/>
          <p:nvPr/>
        </p:nvSpPr>
        <p:spPr>
          <a:xfrm>
            <a:off x="1979712" y="2264098"/>
            <a:ext cx="5328592" cy="861774"/>
          </a:xfrm>
          <a:prstGeom prst="rect">
            <a:avLst/>
          </a:prstGeom>
          <a:noFill/>
        </p:spPr>
        <p:txBody>
          <a:bodyPr wrap="square" rtlCol="0">
            <a:spAutoFit/>
          </a:bodyPr>
          <a:lstStyle/>
          <a:p>
            <a:pPr algn="ctr"/>
            <a:r>
              <a:rPr lang="en-GB" sz="3200" b="1" dirty="0" smtClean="0">
                <a:solidFill>
                  <a:srgbClr val="FF0000"/>
                </a:solidFill>
                <a:latin typeface="Comic Sans MS" panose="030F0702030302020204" pitchFamily="66" charset="0"/>
              </a:rPr>
              <a:t>True or False ?</a:t>
            </a:r>
          </a:p>
          <a:p>
            <a:pPr algn="ctr"/>
            <a:r>
              <a:rPr lang="en-GB" dirty="0" smtClean="0">
                <a:solidFill>
                  <a:srgbClr val="FF0000"/>
                </a:solidFill>
                <a:latin typeface="Comic Sans MS" panose="030F0702030302020204" pitchFamily="66" charset="0"/>
              </a:rPr>
              <a:t>Give a reason for your answer</a:t>
            </a:r>
            <a:endParaRPr lang="en-GB" dirty="0">
              <a:solidFill>
                <a:srgbClr val="FF0000"/>
              </a:solidFill>
              <a:latin typeface="Comic Sans MS" panose="030F0702030302020204" pitchFamily="66" charset="0"/>
            </a:endParaRPr>
          </a:p>
        </p:txBody>
      </p:sp>
      <p:pic>
        <p:nvPicPr>
          <p:cNvPr id="3" name="Picture 2"/>
          <p:cNvPicPr>
            <a:picLocks noChangeAspect="1"/>
          </p:cNvPicPr>
          <p:nvPr/>
        </p:nvPicPr>
        <p:blipFill rotWithShape="1">
          <a:blip r:embed="rId2"/>
          <a:srcRect l="12176" t="29531" r="37462" b="21250"/>
          <a:stretch/>
        </p:blipFill>
        <p:spPr>
          <a:xfrm>
            <a:off x="1619672" y="3284985"/>
            <a:ext cx="5904656" cy="3261694"/>
          </a:xfrm>
          <a:prstGeom prst="rect">
            <a:avLst/>
          </a:prstGeom>
        </p:spPr>
      </p:pic>
    </p:spTree>
    <p:extLst>
      <p:ext uri="{BB962C8B-B14F-4D97-AF65-F5344CB8AC3E}">
        <p14:creationId xmlns:p14="http://schemas.microsoft.com/office/powerpoint/2010/main" val="1207306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002440"/>
          </a:xfrm>
        </p:spPr>
        <p:txBody>
          <a:bodyPr/>
          <a:lstStyle/>
          <a:p>
            <a:r>
              <a:rPr lang="en-GB" dirty="0" smtClean="0">
                <a:latin typeface="Comic Sans MS" panose="030F0702030302020204" pitchFamily="66" charset="0"/>
              </a:rPr>
              <a:t>Measure - Weight </a:t>
            </a:r>
            <a:endParaRPr lang="en-GB" dirty="0">
              <a:latin typeface="Comic Sans MS" panose="030F0702030302020204" pitchFamily="66" charset="0"/>
            </a:endParaRPr>
          </a:p>
        </p:txBody>
      </p:sp>
      <p:sp>
        <p:nvSpPr>
          <p:cNvPr id="6" name="TextBox 5"/>
          <p:cNvSpPr txBox="1"/>
          <p:nvPr/>
        </p:nvSpPr>
        <p:spPr>
          <a:xfrm>
            <a:off x="7334145" y="2535011"/>
            <a:ext cx="1403648" cy="1200329"/>
          </a:xfrm>
          <a:prstGeom prst="rect">
            <a:avLst/>
          </a:prstGeom>
          <a:noFill/>
        </p:spPr>
        <p:txBody>
          <a:bodyPr wrap="square" rtlCol="0">
            <a:spAutoFit/>
          </a:bodyPr>
          <a:lstStyle/>
          <a:p>
            <a:r>
              <a:rPr lang="en-GB" dirty="0" smtClean="0">
                <a:latin typeface="Comic Sans MS" panose="030F0702030302020204" pitchFamily="66" charset="0"/>
              </a:rPr>
              <a:t>Click on ‘Education City’</a:t>
            </a:r>
            <a:r>
              <a:rPr lang="en-GB" dirty="0">
                <a:latin typeface="Comic Sans MS" panose="030F0702030302020204" pitchFamily="66" charset="0"/>
              </a:rPr>
              <a:t> </a:t>
            </a:r>
            <a:r>
              <a:rPr lang="en-GB" dirty="0" smtClean="0">
                <a:latin typeface="Comic Sans MS" panose="030F0702030302020204" pitchFamily="66" charset="0"/>
              </a:rPr>
              <a:t>to log in. </a:t>
            </a:r>
            <a:endParaRPr lang="en-GB" dirty="0">
              <a:latin typeface="Comic Sans MS" panose="030F0702030302020204" pitchFamily="66" charset="0"/>
            </a:endParaRPr>
          </a:p>
        </p:txBody>
      </p:sp>
      <p:sp>
        <p:nvSpPr>
          <p:cNvPr id="7" name="TextBox 6"/>
          <p:cNvSpPr txBox="1"/>
          <p:nvPr/>
        </p:nvSpPr>
        <p:spPr>
          <a:xfrm>
            <a:off x="1131728" y="5841910"/>
            <a:ext cx="7478161" cy="923330"/>
          </a:xfrm>
          <a:prstGeom prst="rect">
            <a:avLst/>
          </a:prstGeom>
          <a:noFill/>
        </p:spPr>
        <p:txBody>
          <a:bodyPr wrap="square" rtlCol="0">
            <a:spAutoFit/>
          </a:bodyPr>
          <a:lstStyle/>
          <a:p>
            <a:r>
              <a:rPr lang="en-GB" dirty="0" smtClean="0">
                <a:latin typeface="Comic Sans MS" panose="030F0702030302020204" pitchFamily="66" charset="0"/>
              </a:rPr>
              <a:t>I can use everyday language </a:t>
            </a:r>
            <a:r>
              <a:rPr lang="en-GB" dirty="0" err="1" smtClean="0">
                <a:latin typeface="Comic Sans MS" panose="030F0702030302020204" pitchFamily="66" charset="0"/>
              </a:rPr>
              <a:t>e.g</a:t>
            </a:r>
            <a:r>
              <a:rPr lang="en-GB" dirty="0" smtClean="0">
                <a:latin typeface="Comic Sans MS" panose="030F0702030302020204" pitchFamily="66" charset="0"/>
              </a:rPr>
              <a:t> light, lighter, lightest, heavy, heavier, heaviest, the same as and equal to, to compare and describe objects and people.</a:t>
            </a:r>
            <a:endParaRPr lang="en-GB" dirty="0">
              <a:latin typeface="Comic Sans MS" panose="030F0702030302020204" pitchFamily="66"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5" y="5561141"/>
            <a:ext cx="11223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08961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1803" y="1992690"/>
            <a:ext cx="4213824" cy="71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03488" y="4623931"/>
            <a:ext cx="7056784" cy="646331"/>
          </a:xfrm>
          <a:prstGeom prst="rect">
            <a:avLst/>
          </a:prstGeom>
          <a:noFill/>
        </p:spPr>
        <p:txBody>
          <a:bodyPr wrap="square" rtlCol="0">
            <a:spAutoFit/>
          </a:bodyPr>
          <a:lstStyle/>
          <a:p>
            <a:r>
              <a:rPr lang="en-GB" dirty="0" smtClean="0">
                <a:latin typeface="Comic Sans MS" panose="030F0702030302020204" pitchFamily="66" charset="0"/>
              </a:rPr>
              <a:t>Click on Subjects – Numeracy – Early *** - Activities and scroll down to Weight &amp; See.</a:t>
            </a:r>
            <a:endParaRPr lang="en-GB" dirty="0">
              <a:latin typeface="Comic Sans MS" panose="030F0702030302020204" pitchFamily="66" charset="0"/>
            </a:endParaRPr>
          </a:p>
        </p:txBody>
      </p:sp>
      <p:pic>
        <p:nvPicPr>
          <p:cNvPr id="2" name="Picture 1"/>
          <p:cNvPicPr>
            <a:picLocks noChangeAspect="1"/>
          </p:cNvPicPr>
          <p:nvPr/>
        </p:nvPicPr>
        <p:blipFill rotWithShape="1">
          <a:blip r:embed="rId7"/>
          <a:srcRect l="7939" t="23422" r="42806" b="52953"/>
          <a:stretch/>
        </p:blipFill>
        <p:spPr>
          <a:xfrm>
            <a:off x="155575" y="2683029"/>
            <a:ext cx="3480321" cy="1728192"/>
          </a:xfrm>
          <a:prstGeom prst="rect">
            <a:avLst/>
          </a:prstGeom>
        </p:spPr>
      </p:pic>
      <p:sp>
        <p:nvSpPr>
          <p:cNvPr id="15" name="TextBox 14"/>
          <p:cNvSpPr txBox="1"/>
          <p:nvPr/>
        </p:nvSpPr>
        <p:spPr>
          <a:xfrm>
            <a:off x="1638012" y="1384045"/>
            <a:ext cx="5651952" cy="646331"/>
          </a:xfrm>
          <a:prstGeom prst="rect">
            <a:avLst/>
          </a:prstGeom>
          <a:noFill/>
        </p:spPr>
        <p:txBody>
          <a:bodyPr wrap="square" rtlCol="0">
            <a:spAutoFit/>
          </a:bodyPr>
          <a:lstStyle/>
          <a:p>
            <a:r>
              <a:rPr lang="en-GB" dirty="0" smtClean="0">
                <a:latin typeface="Comic Sans MS" panose="030F0702030302020204" pitchFamily="66" charset="0"/>
              </a:rPr>
              <a:t>I can describe common objects using appropriate measurement language.</a:t>
            </a:r>
            <a:endParaRPr lang="en-GB" dirty="0">
              <a:latin typeface="Comic Sans MS" panose="030F0702030302020204" pitchFamily="66" charset="0"/>
            </a:endParaRPr>
          </a:p>
        </p:txBody>
      </p:sp>
      <p:pic>
        <p:nvPicPr>
          <p:cNvPr id="8" name="Picture 7"/>
          <p:cNvPicPr>
            <a:picLocks noChangeAspect="1"/>
          </p:cNvPicPr>
          <p:nvPr/>
        </p:nvPicPr>
        <p:blipFill rotWithShape="1">
          <a:blip r:embed="rId8"/>
          <a:srcRect l="77118" t="45078" r="7939" b="27431"/>
          <a:stretch/>
        </p:blipFill>
        <p:spPr>
          <a:xfrm>
            <a:off x="5053519" y="2803341"/>
            <a:ext cx="1944216" cy="1680205"/>
          </a:xfrm>
          <a:prstGeom prst="rect">
            <a:avLst/>
          </a:prstGeom>
        </p:spPr>
      </p:pic>
    </p:spTree>
    <p:extLst>
      <p:ext uri="{BB962C8B-B14F-4D97-AF65-F5344CB8AC3E}">
        <p14:creationId xmlns:p14="http://schemas.microsoft.com/office/powerpoint/2010/main" val="1267585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155" y="908720"/>
            <a:ext cx="6608399" cy="792088"/>
          </a:xfrm>
        </p:spPr>
        <p:txBody>
          <a:bodyPr>
            <a:normAutofit/>
          </a:bodyPr>
          <a:lstStyle/>
          <a:p>
            <a:pPr marL="0" indent="0">
              <a:buNone/>
            </a:pPr>
            <a:endParaRPr lang="en-GB" dirty="0">
              <a:latin typeface="Comic Sans MS" panose="030F0702030302020204" pitchFamily="66" charset="0"/>
            </a:endParaRPr>
          </a:p>
        </p:txBody>
      </p:sp>
      <p:sp>
        <p:nvSpPr>
          <p:cNvPr id="2" name="Title 1"/>
          <p:cNvSpPr>
            <a:spLocks noGrp="1"/>
          </p:cNvSpPr>
          <p:nvPr>
            <p:ph type="title"/>
          </p:nvPr>
        </p:nvSpPr>
        <p:spPr>
          <a:xfrm>
            <a:off x="1009442" y="312739"/>
            <a:ext cx="7125113" cy="595981"/>
          </a:xfrm>
        </p:spPr>
        <p:txBody>
          <a:bodyPr>
            <a:normAutofit fontScale="90000"/>
          </a:bodyPr>
          <a:lstStyle/>
          <a:p>
            <a:pPr algn="ctr"/>
            <a:r>
              <a:rPr lang="en-GB" dirty="0" smtClean="0">
                <a:latin typeface="Comic Sans MS" panose="030F0702030302020204" pitchFamily="66" charset="0"/>
              </a:rPr>
              <a:t>IDL</a:t>
            </a:r>
            <a:endParaRPr lang="en-GB" dirty="0">
              <a:latin typeface="Comic Sans MS" panose="030F0702030302020204" pitchFamily="66" charset="0"/>
            </a:endParaRPr>
          </a:p>
        </p:txBody>
      </p:sp>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TextBox 12"/>
          <p:cNvSpPr txBox="1"/>
          <p:nvPr/>
        </p:nvSpPr>
        <p:spPr>
          <a:xfrm>
            <a:off x="765175" y="1700808"/>
            <a:ext cx="7369379" cy="400110"/>
          </a:xfrm>
          <a:prstGeom prst="rect">
            <a:avLst/>
          </a:prstGeom>
          <a:noFill/>
        </p:spPr>
        <p:txBody>
          <a:bodyPr wrap="square" rtlCol="0">
            <a:spAutoFit/>
          </a:bodyPr>
          <a:lstStyle/>
          <a:p>
            <a:pPr algn="ctr"/>
            <a:endParaRPr lang="en-GB" sz="2000" b="1" dirty="0">
              <a:solidFill>
                <a:srgbClr val="00B050"/>
              </a:solidFill>
              <a:latin typeface="Comic Sans MS" panose="030F0702030302020204" pitchFamily="66" charset="0"/>
            </a:endParaRPr>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100029"/>
            <a:ext cx="5607699" cy="373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0375" y="98145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31640" y="1268760"/>
            <a:ext cx="7560840" cy="646331"/>
          </a:xfrm>
          <a:prstGeom prst="rect">
            <a:avLst/>
          </a:prstGeom>
          <a:noFill/>
        </p:spPr>
        <p:txBody>
          <a:bodyPr wrap="square" rtlCol="0">
            <a:spAutoFit/>
          </a:bodyPr>
          <a:lstStyle/>
          <a:p>
            <a:r>
              <a:rPr lang="en-GB" dirty="0" smtClean="0">
                <a:latin typeface="Comic Sans MS" panose="030F0702030302020204" pitchFamily="66" charset="0"/>
              </a:rPr>
              <a:t>I can describe characteristics of living things and how they depend on each other.</a:t>
            </a:r>
            <a:endParaRPr lang="en-GB" dirty="0">
              <a:latin typeface="Comic Sans MS" panose="030F0702030302020204" pitchFamily="66" charset="0"/>
            </a:endParaRPr>
          </a:p>
        </p:txBody>
      </p:sp>
      <p:sp>
        <p:nvSpPr>
          <p:cNvPr id="9" name="TextBox 8"/>
          <p:cNvSpPr txBox="1"/>
          <p:nvPr/>
        </p:nvSpPr>
        <p:spPr>
          <a:xfrm>
            <a:off x="155575" y="2852936"/>
            <a:ext cx="1752129" cy="1200329"/>
          </a:xfrm>
          <a:prstGeom prst="rect">
            <a:avLst/>
          </a:prstGeom>
          <a:noFill/>
        </p:spPr>
        <p:txBody>
          <a:bodyPr wrap="square" rtlCol="0">
            <a:spAutoFit/>
          </a:bodyPr>
          <a:lstStyle/>
          <a:p>
            <a:r>
              <a:rPr lang="en-GB" dirty="0" smtClean="0">
                <a:latin typeface="Comic Sans MS" panose="030F0702030302020204" pitchFamily="66" charset="0"/>
              </a:rPr>
              <a:t>Click on the picture to take you to the video.</a:t>
            </a:r>
            <a:endParaRPr lang="en-GB" dirty="0">
              <a:latin typeface="Comic Sans MS" panose="030F0702030302020204" pitchFamily="66" charset="0"/>
            </a:endParaRPr>
          </a:p>
        </p:txBody>
      </p:sp>
      <p:sp>
        <p:nvSpPr>
          <p:cNvPr id="10" name="TextBox 9"/>
          <p:cNvSpPr txBox="1"/>
          <p:nvPr/>
        </p:nvSpPr>
        <p:spPr>
          <a:xfrm>
            <a:off x="1521005" y="6205954"/>
            <a:ext cx="7614865" cy="369332"/>
          </a:xfrm>
          <a:prstGeom prst="rect">
            <a:avLst/>
          </a:prstGeom>
          <a:noFill/>
        </p:spPr>
        <p:txBody>
          <a:bodyPr wrap="square" rtlCol="0">
            <a:spAutoFit/>
          </a:bodyPr>
          <a:lstStyle/>
          <a:p>
            <a:r>
              <a:rPr lang="en-GB" dirty="0" smtClean="0">
                <a:latin typeface="Comic Sans MS" panose="030F0702030302020204" pitchFamily="66" charset="0"/>
              </a:rPr>
              <a:t>Can you spot the </a:t>
            </a:r>
            <a:r>
              <a:rPr lang="en-GB" dirty="0" err="1" smtClean="0">
                <a:latin typeface="Comic Sans MS" panose="030F0702030302020204" pitchFamily="66" charset="0"/>
              </a:rPr>
              <a:t>Minibeast</a:t>
            </a:r>
            <a:r>
              <a:rPr lang="en-GB" dirty="0" smtClean="0">
                <a:latin typeface="Comic Sans MS" panose="030F0702030302020204" pitchFamily="66" charset="0"/>
              </a:rPr>
              <a:t> habitats in the picture?</a:t>
            </a:r>
            <a:endParaRPr lang="en-GB" dirty="0">
              <a:latin typeface="Comic Sans MS" panose="030F0702030302020204" pitchFamily="66" charset="0"/>
            </a:endParaRPr>
          </a:p>
        </p:txBody>
      </p:sp>
    </p:spTree>
    <p:extLst>
      <p:ext uri="{BB962C8B-B14F-4D97-AF65-F5344CB8AC3E}">
        <p14:creationId xmlns:p14="http://schemas.microsoft.com/office/powerpoint/2010/main" val="3576191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12740"/>
            <a:ext cx="7125113" cy="469100"/>
          </a:xfrm>
        </p:spPr>
        <p:txBody>
          <a:bodyPr>
            <a:normAutofit fontScale="90000"/>
          </a:bodyPr>
          <a:lstStyle/>
          <a:p>
            <a:pPr algn="ctr"/>
            <a:r>
              <a:rPr lang="en-GB" dirty="0" smtClean="0">
                <a:latin typeface="Comic Sans MS" panose="030F0702030302020204" pitchFamily="66" charset="0"/>
              </a:rPr>
              <a:t>IDL</a:t>
            </a:r>
            <a:endParaRPr lang="en-GB" dirty="0">
              <a:latin typeface="Comic Sans MS" panose="030F0702030302020204" pitchFamily="66" charset="0"/>
            </a:endParaRPr>
          </a:p>
        </p:txBody>
      </p:sp>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TextBox 12"/>
          <p:cNvSpPr txBox="1"/>
          <p:nvPr/>
        </p:nvSpPr>
        <p:spPr>
          <a:xfrm>
            <a:off x="848946" y="712246"/>
            <a:ext cx="7827510" cy="646331"/>
          </a:xfrm>
          <a:prstGeom prst="rect">
            <a:avLst/>
          </a:prstGeom>
          <a:noFill/>
        </p:spPr>
        <p:txBody>
          <a:bodyPr wrap="square" rtlCol="0">
            <a:spAutoFit/>
          </a:bodyPr>
          <a:lstStyle/>
          <a:p>
            <a:pPr lvl="0"/>
            <a:r>
              <a:rPr lang="en-GB" dirty="0">
                <a:solidFill>
                  <a:prstClr val="black"/>
                </a:solidFill>
                <a:latin typeface="Comic Sans MS" panose="030F0702030302020204" pitchFamily="66" charset="0"/>
              </a:rPr>
              <a:t>I can describe characteristics of living things and how they depend on each other.</a:t>
            </a:r>
          </a:p>
        </p:txBody>
      </p:sp>
      <p:pic>
        <p:nvPicPr>
          <p:cNvPr id="1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8025" y="465137"/>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Alison.Taylor\Desktop\Work Packs P1\Term 4 Home Learning\PowerPoints Term 4\PPTs 18th to the 22nd of May\Minibeasts\spider pic.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77392" y="2707295"/>
            <a:ext cx="943107" cy="84784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2686795"/>
            <a:ext cx="7810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2290" y="2686795"/>
            <a:ext cx="10096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8178" y="2724894"/>
            <a:ext cx="9620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7527" y="2686795"/>
            <a:ext cx="895151" cy="80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2389" y="1732166"/>
            <a:ext cx="4454726" cy="369332"/>
          </a:xfrm>
          <a:prstGeom prst="rect">
            <a:avLst/>
          </a:prstGeom>
          <a:noFill/>
        </p:spPr>
        <p:txBody>
          <a:bodyPr wrap="square" rtlCol="0">
            <a:spAutoFit/>
          </a:bodyPr>
          <a:lstStyle/>
          <a:p>
            <a:r>
              <a:rPr lang="en-GB" dirty="0" smtClean="0">
                <a:latin typeface="Comic Sans MS" panose="030F0702030302020204" pitchFamily="66" charset="0"/>
              </a:rPr>
              <a:t>Can you identify the </a:t>
            </a:r>
            <a:r>
              <a:rPr lang="en-GB" dirty="0" err="1" smtClean="0">
                <a:latin typeface="Comic Sans MS" panose="030F0702030302020204" pitchFamily="66" charset="0"/>
              </a:rPr>
              <a:t>Minibeast</a:t>
            </a:r>
            <a:r>
              <a:rPr lang="en-GB" dirty="0" smtClean="0">
                <a:latin typeface="Comic Sans MS" panose="030F0702030302020204" pitchFamily="66" charset="0"/>
              </a:rPr>
              <a:t> habitat?</a:t>
            </a:r>
            <a:endParaRPr lang="en-GB" dirty="0">
              <a:latin typeface="Comic Sans MS" panose="030F0702030302020204" pitchFamily="66" charset="0"/>
            </a:endParaRPr>
          </a:p>
        </p:txBody>
      </p:sp>
      <p:sp>
        <p:nvSpPr>
          <p:cNvPr id="10" name="TextBox 9"/>
          <p:cNvSpPr txBox="1"/>
          <p:nvPr/>
        </p:nvSpPr>
        <p:spPr>
          <a:xfrm>
            <a:off x="7616279" y="4099943"/>
            <a:ext cx="1527721" cy="523220"/>
          </a:xfrm>
          <a:prstGeom prst="rect">
            <a:avLst/>
          </a:prstGeom>
          <a:noFill/>
        </p:spPr>
        <p:txBody>
          <a:bodyPr wrap="square" rtlCol="0">
            <a:spAutoFit/>
          </a:bodyPr>
          <a:lstStyle/>
          <a:p>
            <a:r>
              <a:rPr lang="en-GB" sz="2800" dirty="0" smtClean="0">
                <a:latin typeface="Comic Sans MS" panose="030F0702030302020204" pitchFamily="66" charset="0"/>
              </a:rPr>
              <a:t>flowers</a:t>
            </a:r>
            <a:endParaRPr lang="en-GB" sz="2800" dirty="0">
              <a:latin typeface="Comic Sans MS" panose="030F0702030302020204" pitchFamily="66" charset="0"/>
            </a:endParaRPr>
          </a:p>
        </p:txBody>
      </p:sp>
      <p:sp>
        <p:nvSpPr>
          <p:cNvPr id="19" name="TextBox 18"/>
          <p:cNvSpPr txBox="1"/>
          <p:nvPr/>
        </p:nvSpPr>
        <p:spPr>
          <a:xfrm>
            <a:off x="3447221" y="4086706"/>
            <a:ext cx="2630957" cy="523220"/>
          </a:xfrm>
          <a:prstGeom prst="rect">
            <a:avLst/>
          </a:prstGeom>
          <a:noFill/>
        </p:spPr>
        <p:txBody>
          <a:bodyPr wrap="square" rtlCol="0">
            <a:spAutoFit/>
          </a:bodyPr>
          <a:lstStyle/>
          <a:p>
            <a:r>
              <a:rPr lang="en-GB" sz="2800" dirty="0" smtClean="0">
                <a:latin typeface="Comic Sans MS" panose="030F0702030302020204" pitchFamily="66" charset="0"/>
              </a:rPr>
              <a:t>Spider web</a:t>
            </a:r>
            <a:endParaRPr lang="en-GB" sz="2800" dirty="0">
              <a:latin typeface="Comic Sans MS" panose="030F0702030302020204" pitchFamily="66" charset="0"/>
            </a:endParaRPr>
          </a:p>
        </p:txBody>
      </p:sp>
      <p:sp>
        <p:nvSpPr>
          <p:cNvPr id="20" name="TextBox 19"/>
          <p:cNvSpPr txBox="1"/>
          <p:nvPr/>
        </p:nvSpPr>
        <p:spPr>
          <a:xfrm>
            <a:off x="0" y="4086706"/>
            <a:ext cx="1769534" cy="523220"/>
          </a:xfrm>
          <a:prstGeom prst="rect">
            <a:avLst/>
          </a:prstGeom>
          <a:noFill/>
        </p:spPr>
        <p:txBody>
          <a:bodyPr wrap="square" rtlCol="0">
            <a:spAutoFit/>
          </a:bodyPr>
          <a:lstStyle/>
          <a:p>
            <a:r>
              <a:rPr lang="en-GB" sz="2800" dirty="0" smtClean="0">
                <a:latin typeface="Comic Sans MS" panose="030F0702030302020204" pitchFamily="66" charset="0"/>
              </a:rPr>
              <a:t>Bee hive</a:t>
            </a:r>
            <a:endParaRPr lang="en-GB" sz="2800" dirty="0">
              <a:latin typeface="Comic Sans MS" panose="030F0702030302020204" pitchFamily="66" charset="0"/>
            </a:endParaRPr>
          </a:p>
        </p:txBody>
      </p:sp>
      <p:sp>
        <p:nvSpPr>
          <p:cNvPr id="21" name="TextBox 20"/>
          <p:cNvSpPr txBox="1"/>
          <p:nvPr/>
        </p:nvSpPr>
        <p:spPr>
          <a:xfrm>
            <a:off x="1919501" y="4070872"/>
            <a:ext cx="1527721" cy="523220"/>
          </a:xfrm>
          <a:prstGeom prst="rect">
            <a:avLst/>
          </a:prstGeom>
          <a:noFill/>
        </p:spPr>
        <p:txBody>
          <a:bodyPr wrap="square" rtlCol="0">
            <a:spAutoFit/>
          </a:bodyPr>
          <a:lstStyle/>
          <a:p>
            <a:r>
              <a:rPr lang="en-GB" sz="2800" dirty="0" smtClean="0">
                <a:latin typeface="Comic Sans MS" panose="030F0702030302020204" pitchFamily="66" charset="0"/>
              </a:rPr>
              <a:t>Ant hill</a:t>
            </a:r>
            <a:endParaRPr lang="en-GB" sz="2800" dirty="0">
              <a:latin typeface="Comic Sans MS" panose="030F0702030302020204" pitchFamily="66" charset="0"/>
            </a:endParaRPr>
          </a:p>
        </p:txBody>
      </p:sp>
      <p:sp>
        <p:nvSpPr>
          <p:cNvPr id="22" name="TextBox 21"/>
          <p:cNvSpPr txBox="1"/>
          <p:nvPr/>
        </p:nvSpPr>
        <p:spPr>
          <a:xfrm>
            <a:off x="5719340" y="4101478"/>
            <a:ext cx="1835696" cy="954107"/>
          </a:xfrm>
          <a:prstGeom prst="rect">
            <a:avLst/>
          </a:prstGeom>
          <a:noFill/>
        </p:spPr>
        <p:txBody>
          <a:bodyPr wrap="square" rtlCol="0">
            <a:spAutoFit/>
          </a:bodyPr>
          <a:lstStyle/>
          <a:p>
            <a:r>
              <a:rPr lang="en-GB" sz="2800" dirty="0" smtClean="0">
                <a:latin typeface="Comic Sans MS" panose="030F0702030302020204" pitchFamily="66" charset="0"/>
              </a:rPr>
              <a:t>Sitting on leaves</a:t>
            </a:r>
            <a:endParaRPr lang="en-GB" sz="2800" dirty="0">
              <a:latin typeface="Comic Sans MS" panose="030F0702030302020204" pitchFamily="66" charset="0"/>
            </a:endParaRPr>
          </a:p>
        </p:txBody>
      </p:sp>
      <p:sp>
        <p:nvSpPr>
          <p:cNvPr id="14" name="TextBox 13"/>
          <p:cNvSpPr txBox="1"/>
          <p:nvPr/>
        </p:nvSpPr>
        <p:spPr>
          <a:xfrm>
            <a:off x="147445" y="5113507"/>
            <a:ext cx="8256506" cy="1477328"/>
          </a:xfrm>
          <a:prstGeom prst="rect">
            <a:avLst/>
          </a:prstGeom>
          <a:noFill/>
        </p:spPr>
        <p:txBody>
          <a:bodyPr wrap="square" rtlCol="0">
            <a:spAutoFit/>
          </a:bodyPr>
          <a:lstStyle/>
          <a:p>
            <a:r>
              <a:rPr lang="en-GB" dirty="0" smtClean="0">
                <a:latin typeface="Comic Sans MS" panose="030F0702030302020204" pitchFamily="66" charset="0"/>
              </a:rPr>
              <a:t>Activity – </a:t>
            </a:r>
            <a:r>
              <a:rPr lang="en-GB" dirty="0" smtClean="0">
                <a:latin typeface="Comic Sans MS" panose="030F0702030302020204" pitchFamily="66" charset="0"/>
              </a:rPr>
              <a:t>Download the worksheet or complete the activity in your jotter</a:t>
            </a:r>
          </a:p>
          <a:p>
            <a:endParaRPr lang="en-GB" dirty="0">
              <a:latin typeface="Comic Sans MS" panose="030F0702030302020204" pitchFamily="66" charset="0"/>
            </a:endParaRPr>
          </a:p>
          <a:p>
            <a:r>
              <a:rPr lang="en-GB" dirty="0" smtClean="0">
                <a:latin typeface="Comic Sans MS" panose="030F0702030302020204" pitchFamily="66" charset="0"/>
              </a:rPr>
              <a:t>Outdoors – explore your garden or outside area. Use your senses to look, listen and touch around your outside space to find different </a:t>
            </a:r>
            <a:r>
              <a:rPr lang="en-GB" dirty="0" err="1" smtClean="0">
                <a:latin typeface="Comic Sans MS" panose="030F0702030302020204" pitchFamily="66" charset="0"/>
              </a:rPr>
              <a:t>Minibeast</a:t>
            </a:r>
            <a:r>
              <a:rPr lang="en-GB" dirty="0" smtClean="0">
                <a:latin typeface="Comic Sans MS" panose="030F0702030302020204" pitchFamily="66" charset="0"/>
              </a:rPr>
              <a:t> habitats.  How many different habitats can you spot?</a:t>
            </a:r>
            <a:endParaRPr lang="en-GB" dirty="0">
              <a:latin typeface="Comic Sans MS" panose="030F0702030302020204" pitchFamily="66" charset="0"/>
            </a:endParaRPr>
          </a:p>
        </p:txBody>
      </p:sp>
    </p:spTree>
    <p:extLst>
      <p:ext uri="{BB962C8B-B14F-4D97-AF65-F5344CB8AC3E}">
        <p14:creationId xmlns:p14="http://schemas.microsoft.com/office/powerpoint/2010/main" val="1645816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558" y="1412776"/>
            <a:ext cx="7486077" cy="3306680"/>
          </a:xfrm>
        </p:spPr>
        <p:txBody>
          <a:bodyPr>
            <a:normAutofit/>
          </a:bodyPr>
          <a:lstStyle/>
          <a:p>
            <a:pPr marL="0" indent="0" algn="ctr">
              <a:buNone/>
            </a:pPr>
            <a:r>
              <a:rPr lang="en-GB" sz="15000" dirty="0" err="1" smtClean="0">
                <a:solidFill>
                  <a:srgbClr val="FF0000"/>
                </a:solidFill>
                <a:latin typeface="Comic Sans MS" panose="030F0702030302020204" pitchFamily="66" charset="0"/>
              </a:rPr>
              <a:t>oo</a:t>
            </a:r>
            <a:endParaRPr lang="en-GB" sz="15000" dirty="0">
              <a:solidFill>
                <a:srgbClr val="FF0000"/>
              </a:solidFill>
              <a:latin typeface="Comic Sans MS" panose="030F0702030302020204" pitchFamily="66" charset="0"/>
            </a:endParaRPr>
          </a:p>
        </p:txBody>
      </p:sp>
      <p:sp>
        <p:nvSpPr>
          <p:cNvPr id="3" name="Title 2"/>
          <p:cNvSpPr>
            <a:spLocks noGrp="1"/>
          </p:cNvSpPr>
          <p:nvPr>
            <p:ph type="title"/>
          </p:nvPr>
        </p:nvSpPr>
        <p:spPr/>
        <p:txBody>
          <a:bodyPr/>
          <a:lstStyle/>
          <a:p>
            <a:r>
              <a:rPr lang="en-GB" dirty="0" smtClean="0">
                <a:latin typeface="Comic Sans MS" panose="030F0702030302020204" pitchFamily="66" charset="0"/>
              </a:rPr>
              <a:t>New Sound</a:t>
            </a:r>
            <a:endParaRPr lang="en-GB" dirty="0">
              <a:latin typeface="Comic Sans MS" panose="030F0702030302020204" pitchFamily="66" charset="0"/>
            </a:endParaRPr>
          </a:p>
        </p:txBody>
      </p:sp>
      <p:sp>
        <p:nvSpPr>
          <p:cNvPr id="4" name="TextBox 3"/>
          <p:cNvSpPr txBox="1"/>
          <p:nvPr/>
        </p:nvSpPr>
        <p:spPr>
          <a:xfrm>
            <a:off x="400484" y="4915200"/>
            <a:ext cx="8275971" cy="2585323"/>
          </a:xfrm>
          <a:prstGeom prst="rect">
            <a:avLst/>
          </a:prstGeom>
          <a:noFill/>
        </p:spPr>
        <p:txBody>
          <a:bodyPr wrap="square" rtlCol="0">
            <a:spAutoFit/>
          </a:bodyPr>
          <a:lstStyle/>
          <a:p>
            <a:endParaRPr lang="en-GB" u="sng" dirty="0" smtClean="0">
              <a:latin typeface="Comic Sans MS" panose="030F0702030302020204" pitchFamily="66" charset="0"/>
            </a:endParaRPr>
          </a:p>
          <a:p>
            <a:endParaRPr lang="en-GB" u="sng" dirty="0">
              <a:latin typeface="Comic Sans MS" panose="030F0702030302020204" pitchFamily="66" charset="0"/>
            </a:endParaRPr>
          </a:p>
          <a:p>
            <a:r>
              <a:rPr lang="en-GB" u="sng" dirty="0" smtClean="0">
                <a:latin typeface="Comic Sans MS" panose="030F0702030302020204" pitchFamily="66" charset="0"/>
              </a:rPr>
              <a:t>Air Writing</a:t>
            </a:r>
          </a:p>
          <a:p>
            <a:endParaRPr lang="en-GB" dirty="0">
              <a:latin typeface="Comic Sans MS" panose="030F0702030302020204" pitchFamily="66" charset="0"/>
            </a:endParaRPr>
          </a:p>
          <a:p>
            <a:r>
              <a:rPr lang="en-GB" dirty="0" smtClean="0">
                <a:latin typeface="Comic Sans MS" panose="030F0702030302020204" pitchFamily="66" charset="0"/>
              </a:rPr>
              <a:t>Write the sound in the air, say it </a:t>
            </a:r>
            <a:r>
              <a:rPr lang="en-GB" dirty="0" smtClean="0">
                <a:solidFill>
                  <a:srgbClr val="FF0000"/>
                </a:solidFill>
                <a:latin typeface="Comic Sans MS" panose="030F0702030302020204" pitchFamily="66" charset="0"/>
              </a:rPr>
              <a:t>quietly</a:t>
            </a:r>
            <a:r>
              <a:rPr lang="en-GB" dirty="0" smtClean="0">
                <a:latin typeface="Comic Sans MS" panose="030F0702030302020204" pitchFamily="66" charset="0"/>
              </a:rPr>
              <a:t>.</a:t>
            </a:r>
          </a:p>
          <a:p>
            <a:r>
              <a:rPr lang="en-GB" dirty="0">
                <a:latin typeface="Comic Sans MS" panose="030F0702030302020204" pitchFamily="66" charset="0"/>
              </a:rPr>
              <a:t>Write the sound in the air, say it </a:t>
            </a:r>
            <a:r>
              <a:rPr lang="en-GB" dirty="0" smtClean="0">
                <a:solidFill>
                  <a:srgbClr val="FF0000"/>
                </a:solidFill>
                <a:latin typeface="Comic Sans MS" panose="030F0702030302020204" pitchFamily="66" charset="0"/>
              </a:rPr>
              <a:t>loudly</a:t>
            </a:r>
            <a:r>
              <a:rPr lang="en-GB" dirty="0" smtClean="0">
                <a:latin typeface="Comic Sans MS" panose="030F0702030302020204" pitchFamily="66" charset="0"/>
              </a:rPr>
              <a:t>.</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p:txBody>
      </p:sp>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8158" y="1069341"/>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552" y="3645024"/>
            <a:ext cx="6336704" cy="1754326"/>
          </a:xfrm>
          <a:prstGeom prst="rect">
            <a:avLst/>
          </a:prstGeom>
          <a:noFill/>
        </p:spPr>
        <p:txBody>
          <a:bodyPr wrap="square" rtlCol="0">
            <a:spAutoFit/>
          </a:bodyPr>
          <a:lstStyle/>
          <a:p>
            <a:r>
              <a:rPr lang="en-GB" dirty="0" smtClean="0">
                <a:latin typeface="Comic Sans MS" panose="030F0702030302020204" pitchFamily="66" charset="0"/>
              </a:rPr>
              <a:t>Can you think of any words that contain the </a:t>
            </a:r>
            <a:r>
              <a:rPr lang="en-GB" dirty="0" err="1" smtClean="0">
                <a:latin typeface="Comic Sans MS" panose="030F0702030302020204" pitchFamily="66" charset="0"/>
              </a:rPr>
              <a:t>oo</a:t>
            </a:r>
            <a:r>
              <a:rPr lang="en-GB" dirty="0" smtClean="0">
                <a:latin typeface="Comic Sans MS" panose="030F0702030302020204" pitchFamily="66" charset="0"/>
              </a:rPr>
              <a:t> sound ?</a:t>
            </a:r>
          </a:p>
          <a:p>
            <a:endParaRPr lang="en-GB" dirty="0">
              <a:latin typeface="Comic Sans MS" panose="030F0702030302020204" pitchFamily="66" charset="0"/>
            </a:endParaRPr>
          </a:p>
          <a:p>
            <a:r>
              <a:rPr lang="en-GB" dirty="0" smtClean="0">
                <a:latin typeface="Comic Sans MS" panose="030F0702030302020204" pitchFamily="66" charset="0"/>
              </a:rPr>
              <a:t>Can you find this sound in any of your books at home?</a:t>
            </a:r>
          </a:p>
          <a:p>
            <a:endParaRPr lang="en-GB" dirty="0">
              <a:latin typeface="Comic Sans MS" panose="030F0702030302020204" pitchFamily="66" charset="0"/>
            </a:endParaRPr>
          </a:p>
          <a:p>
            <a:r>
              <a:rPr lang="en-GB" dirty="0" smtClean="0">
                <a:latin typeface="Comic Sans MS" panose="030F0702030302020204" pitchFamily="66" charset="0"/>
              </a:rPr>
              <a:t>Can you spot this sound on any signs when you are out on a walk?</a:t>
            </a:r>
            <a:endParaRPr lang="en-GB" dirty="0">
              <a:latin typeface="Comic Sans MS" panose="030F0702030302020204" pitchFamily="66" charset="0"/>
            </a:endParaRPr>
          </a:p>
        </p:txBody>
      </p:sp>
      <p:sp>
        <p:nvSpPr>
          <p:cNvPr id="7" name="TextBox 6"/>
          <p:cNvSpPr txBox="1"/>
          <p:nvPr/>
        </p:nvSpPr>
        <p:spPr>
          <a:xfrm>
            <a:off x="1187624" y="1412776"/>
            <a:ext cx="7560840" cy="369332"/>
          </a:xfrm>
          <a:prstGeom prst="rect">
            <a:avLst/>
          </a:prstGeom>
          <a:noFill/>
        </p:spPr>
        <p:txBody>
          <a:bodyPr wrap="square" rtlCol="0">
            <a:spAutoFit/>
          </a:bodyPr>
          <a:lstStyle/>
          <a:p>
            <a:r>
              <a:rPr lang="en-GB" dirty="0" smtClean="0">
                <a:latin typeface="Comic Sans MS" panose="030F0702030302020204" pitchFamily="66" charset="0"/>
              </a:rPr>
              <a:t>I use my knowledge of sounds, letters and patterns to read words.</a:t>
            </a:r>
            <a:endParaRPr lang="en-GB" dirty="0">
              <a:latin typeface="Comic Sans MS" panose="030F0702030302020204" pitchFamily="66" charset="0"/>
            </a:endParaRPr>
          </a:p>
        </p:txBody>
      </p:sp>
      <p:pic>
        <p:nvPicPr>
          <p:cNvPr id="8" name="Picture 7" descr="Magnifier Convex Tool · Free vector graphic on Pixaba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256" y="3808613"/>
            <a:ext cx="1440160" cy="1519482"/>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84168" y="1962781"/>
            <a:ext cx="609600" cy="609600"/>
          </a:xfrm>
          <a:prstGeom prst="rect">
            <a:avLst/>
          </a:prstGeom>
        </p:spPr>
      </p:pic>
    </p:spTree>
    <p:extLst>
      <p:ext uri="{BB962C8B-B14F-4D97-AF65-F5344CB8AC3E}">
        <p14:creationId xmlns:p14="http://schemas.microsoft.com/office/powerpoint/2010/main" val="11369325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4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4704" y="332656"/>
            <a:ext cx="8229600" cy="354367"/>
          </a:xfrm>
        </p:spPr>
        <p:txBody>
          <a:bodyPr>
            <a:normAutofit fontScale="90000"/>
          </a:bodyPr>
          <a:lstStyle/>
          <a:p>
            <a:r>
              <a:rPr lang="en-GB" dirty="0" smtClean="0">
                <a:latin typeface="Comic Sans MS" panose="030F0702030302020204" pitchFamily="66" charset="0"/>
              </a:rPr>
              <a:t>Mindfulness</a:t>
            </a:r>
            <a:endParaRPr lang="en-GB" dirty="0">
              <a:latin typeface="Comic Sans MS" panose="030F0702030302020204" pitchFamily="66"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333937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500" y="188640"/>
            <a:ext cx="4952864"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952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Comic Sans MS" panose="030F0702030302020204" pitchFamily="66" charset="0"/>
              </a:rPr>
              <a:t>Smile Mile</a:t>
            </a:r>
            <a:endParaRPr lang="en-GB" dirty="0">
              <a:latin typeface="Comic Sans MS" panose="030F0702030302020204" pitchFamily="66" charset="0"/>
            </a:endParaRPr>
          </a:p>
        </p:txBody>
      </p:sp>
      <p:sp>
        <p:nvSpPr>
          <p:cNvPr id="4" name="TextBox 3"/>
          <p:cNvSpPr txBox="1"/>
          <p:nvPr/>
        </p:nvSpPr>
        <p:spPr>
          <a:xfrm>
            <a:off x="521804" y="1342508"/>
            <a:ext cx="8208912" cy="646331"/>
          </a:xfrm>
          <a:prstGeom prst="rect">
            <a:avLst/>
          </a:prstGeom>
          <a:noFill/>
        </p:spPr>
        <p:txBody>
          <a:bodyPr wrap="square" rtlCol="0">
            <a:spAutoFit/>
          </a:bodyPr>
          <a:lstStyle/>
          <a:p>
            <a:r>
              <a:rPr lang="en-GB" dirty="0" smtClean="0">
                <a:solidFill>
                  <a:prstClr val="black"/>
                </a:solidFill>
                <a:latin typeface="Comic Sans MS" panose="030F0702030302020204" pitchFamily="66" charset="0"/>
              </a:rPr>
              <a:t>Go for a Smile </a:t>
            </a:r>
            <a:r>
              <a:rPr lang="en-GB" dirty="0">
                <a:solidFill>
                  <a:prstClr val="black"/>
                </a:solidFill>
                <a:latin typeface="Comic Sans MS" panose="030F0702030302020204" pitchFamily="66" charset="0"/>
              </a:rPr>
              <a:t>M</a:t>
            </a:r>
            <a:r>
              <a:rPr lang="en-GB" dirty="0" smtClean="0">
                <a:solidFill>
                  <a:prstClr val="black"/>
                </a:solidFill>
                <a:latin typeface="Comic Sans MS" panose="030F0702030302020204" pitchFamily="66" charset="0"/>
              </a:rPr>
              <a:t>ile around your garden or outside area.  </a:t>
            </a:r>
          </a:p>
          <a:p>
            <a:endParaRPr lang="en-GB" dirty="0">
              <a:solidFill>
                <a:prstClr val="black"/>
              </a:solidFill>
              <a:latin typeface="Comic Sans MS" panose="030F0702030302020204" pitchFamily="66"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011469"/>
            <a:ext cx="2698751" cy="232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988839"/>
            <a:ext cx="48482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5103674"/>
            <a:ext cx="9252520" cy="1754326"/>
          </a:xfrm>
          <a:prstGeom prst="rect">
            <a:avLst/>
          </a:prstGeom>
          <a:noFill/>
        </p:spPr>
        <p:txBody>
          <a:bodyPr wrap="square" rtlCol="0">
            <a:spAutoFit/>
          </a:bodyPr>
          <a:lstStyle/>
          <a:p>
            <a:r>
              <a:rPr lang="en-GB" dirty="0" smtClean="0">
                <a:latin typeface="Comic Sans MS" panose="030F0702030302020204" pitchFamily="66" charset="0"/>
              </a:rPr>
              <a:t>Optional Activity – in this confusing time you might have lots of worries going through your mind and sadness about not being able to visit your friends and family.  Let’s stop those worries getting into your dreams by creating a dreamcatcher.  Collect 3 sticks on your walk and any other items you might want to use as decoration then use some string or wool to tie together and weave your dreamcatcher.</a:t>
            </a:r>
            <a:endParaRPr lang="en-GB" dirty="0">
              <a:latin typeface="Comic Sans MS" panose="030F0702030302020204" pitchFamily="66" charset="0"/>
            </a:endParaRPr>
          </a:p>
        </p:txBody>
      </p:sp>
    </p:spTree>
    <p:extLst>
      <p:ext uri="{BB962C8B-B14F-4D97-AF65-F5344CB8AC3E}">
        <p14:creationId xmlns:p14="http://schemas.microsoft.com/office/powerpoint/2010/main" val="2733628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7174" y="769937"/>
            <a:ext cx="7005265" cy="1049071"/>
          </a:xfrm>
        </p:spPr>
        <p:txBody>
          <a:bodyPr>
            <a:normAutofit/>
          </a:bodyPr>
          <a:lstStyle/>
          <a:p>
            <a:pPr marL="0" indent="0">
              <a:buNone/>
            </a:pPr>
            <a:r>
              <a:rPr lang="en-GB" dirty="0" smtClean="0">
                <a:latin typeface="Comic Sans MS" panose="030F0702030302020204" pitchFamily="66" charset="0"/>
              </a:rPr>
              <a:t> I </a:t>
            </a:r>
            <a:r>
              <a:rPr lang="en-GB" dirty="0">
                <a:latin typeface="Comic Sans MS" panose="030F0702030302020204" pitchFamily="66" charset="0"/>
              </a:rPr>
              <a:t>can use knowledge of sounds, letters and patterns to read words</a:t>
            </a:r>
            <a:r>
              <a:rPr lang="en-GB" dirty="0" smtClean="0">
                <a:latin typeface="Comic Sans MS" panose="030F0702030302020204" pitchFamily="66" charset="0"/>
              </a:rPr>
              <a:t>.</a:t>
            </a:r>
          </a:p>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
        <p:nvSpPr>
          <p:cNvPr id="2" name="Title 1"/>
          <p:cNvSpPr>
            <a:spLocks noGrp="1"/>
          </p:cNvSpPr>
          <p:nvPr>
            <p:ph type="title"/>
          </p:nvPr>
        </p:nvSpPr>
        <p:spPr>
          <a:xfrm>
            <a:off x="1009442" y="312739"/>
            <a:ext cx="7125113" cy="595981"/>
          </a:xfrm>
        </p:spPr>
        <p:txBody>
          <a:bodyPr>
            <a:normAutofit fontScale="90000"/>
          </a:bodyPr>
          <a:lstStyle/>
          <a:p>
            <a:pPr algn="ctr"/>
            <a:r>
              <a:rPr lang="en-GB" dirty="0" smtClean="0">
                <a:latin typeface="Comic Sans MS" panose="030F0702030302020204" pitchFamily="66" charset="0"/>
              </a:rPr>
              <a:t> New Sound</a:t>
            </a:r>
            <a:endParaRPr lang="en-GB" dirty="0">
              <a:latin typeface="Comic Sans MS" panose="030F0702030302020204" pitchFamily="66"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56" y="622621"/>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5475138"/>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Rectangle 9"/>
          <p:cNvSpPr/>
          <p:nvPr/>
        </p:nvSpPr>
        <p:spPr>
          <a:xfrm>
            <a:off x="1619515" y="5752434"/>
            <a:ext cx="5333511" cy="646331"/>
          </a:xfrm>
          <a:prstGeom prst="rect">
            <a:avLst/>
          </a:prstGeom>
        </p:spPr>
        <p:txBody>
          <a:bodyPr wrap="none">
            <a:spAutoFit/>
          </a:bodyPr>
          <a:lstStyle/>
          <a:p>
            <a:r>
              <a:rPr lang="en-GB" dirty="0" smtClean="0">
                <a:latin typeface="Comic Sans MS" panose="030F0702030302020204" pitchFamily="66" charset="0"/>
              </a:rPr>
              <a:t>I can sound </a:t>
            </a:r>
            <a:r>
              <a:rPr lang="en-GB" dirty="0">
                <a:latin typeface="Comic Sans MS" panose="030F0702030302020204" pitchFamily="66" charset="0"/>
              </a:rPr>
              <a:t>out </a:t>
            </a:r>
            <a:r>
              <a:rPr lang="en-GB" dirty="0" smtClean="0">
                <a:latin typeface="Comic Sans MS" panose="030F0702030302020204" pitchFamily="66" charset="0"/>
              </a:rPr>
              <a:t>words containing the ‘</a:t>
            </a:r>
            <a:r>
              <a:rPr lang="en-GB" dirty="0" err="1" smtClean="0">
                <a:latin typeface="Comic Sans MS" panose="030F0702030302020204" pitchFamily="66" charset="0"/>
              </a:rPr>
              <a:t>oo</a:t>
            </a:r>
            <a:r>
              <a:rPr lang="en-GB" dirty="0" smtClean="0">
                <a:latin typeface="Comic Sans MS" panose="030F0702030302020204" pitchFamily="66" charset="0"/>
              </a:rPr>
              <a:t>’ sound</a:t>
            </a:r>
          </a:p>
          <a:p>
            <a:r>
              <a:rPr lang="en-GB" dirty="0" smtClean="0">
                <a:latin typeface="Comic Sans MS" panose="030F0702030302020204" pitchFamily="66" charset="0"/>
              </a:rPr>
              <a:t>using my ‘sound-box’ </a:t>
            </a:r>
            <a:endParaRPr lang="en-GB" dirty="0">
              <a:latin typeface="Comic Sans MS" panose="030F0702030302020204" pitchFamily="66" charset="0"/>
            </a:endParaRPr>
          </a:p>
        </p:txBody>
      </p:sp>
      <p:sp>
        <p:nvSpPr>
          <p:cNvPr id="13" name="Rectangle 12"/>
          <p:cNvSpPr/>
          <p:nvPr/>
        </p:nvSpPr>
        <p:spPr>
          <a:xfrm>
            <a:off x="421986" y="3645024"/>
            <a:ext cx="1725152" cy="938719"/>
          </a:xfrm>
          <a:prstGeom prst="rect">
            <a:avLst/>
          </a:prstGeom>
        </p:spPr>
        <p:txBody>
          <a:bodyPr wrap="none">
            <a:spAutoFit/>
          </a:bodyPr>
          <a:lstStyle/>
          <a:p>
            <a:r>
              <a:rPr lang="en-GB" sz="5500" dirty="0" smtClean="0">
                <a:latin typeface="Comic Sans MS" panose="030F0702030302020204" pitchFamily="66" charset="0"/>
              </a:rPr>
              <a:t>b</a:t>
            </a:r>
            <a:r>
              <a:rPr lang="en-GB" sz="5500" dirty="0" smtClean="0">
                <a:solidFill>
                  <a:srgbClr val="FF0000"/>
                </a:solidFill>
                <a:latin typeface="Comic Sans MS" panose="030F0702030302020204" pitchFamily="66" charset="0"/>
              </a:rPr>
              <a:t>oo</a:t>
            </a:r>
            <a:r>
              <a:rPr lang="en-GB" sz="5500" dirty="0">
                <a:latin typeface="Comic Sans MS" panose="030F0702030302020204" pitchFamily="66" charset="0"/>
              </a:rPr>
              <a:t>k</a:t>
            </a:r>
          </a:p>
        </p:txBody>
      </p:sp>
      <p:sp>
        <p:nvSpPr>
          <p:cNvPr id="14" name="Rectangle 13"/>
          <p:cNvSpPr/>
          <p:nvPr/>
        </p:nvSpPr>
        <p:spPr>
          <a:xfrm>
            <a:off x="2627784" y="3687865"/>
            <a:ext cx="2013311" cy="938719"/>
          </a:xfrm>
          <a:prstGeom prst="rect">
            <a:avLst/>
          </a:prstGeom>
        </p:spPr>
        <p:txBody>
          <a:bodyPr wrap="square">
            <a:spAutoFit/>
          </a:bodyPr>
          <a:lstStyle/>
          <a:p>
            <a:r>
              <a:rPr lang="en-GB" sz="5500" dirty="0">
                <a:latin typeface="Comic Sans MS" panose="030F0702030302020204" pitchFamily="66" charset="0"/>
              </a:rPr>
              <a:t>f</a:t>
            </a:r>
            <a:r>
              <a:rPr lang="en-GB" sz="5500" dirty="0" smtClean="0">
                <a:solidFill>
                  <a:srgbClr val="FF0000"/>
                </a:solidFill>
                <a:latin typeface="Comic Sans MS" panose="030F0702030302020204" pitchFamily="66" charset="0"/>
              </a:rPr>
              <a:t>oo</a:t>
            </a:r>
            <a:r>
              <a:rPr lang="en-GB" sz="5500" dirty="0" smtClean="0">
                <a:latin typeface="Comic Sans MS" panose="030F0702030302020204" pitchFamily="66" charset="0"/>
              </a:rPr>
              <a:t>t</a:t>
            </a:r>
            <a:endParaRPr lang="en-GB" sz="5500" dirty="0">
              <a:latin typeface="Comic Sans MS" panose="030F0702030302020204" pitchFamily="66" charset="0"/>
            </a:endParaRPr>
          </a:p>
        </p:txBody>
      </p:sp>
      <p:sp>
        <p:nvSpPr>
          <p:cNvPr id="16" name="Rectangle 15"/>
          <p:cNvSpPr/>
          <p:nvPr/>
        </p:nvSpPr>
        <p:spPr>
          <a:xfrm>
            <a:off x="6885980" y="3658978"/>
            <a:ext cx="1878723" cy="938719"/>
          </a:xfrm>
          <a:prstGeom prst="rect">
            <a:avLst/>
          </a:prstGeom>
        </p:spPr>
        <p:txBody>
          <a:bodyPr wrap="square">
            <a:spAutoFit/>
          </a:bodyPr>
          <a:lstStyle/>
          <a:p>
            <a:r>
              <a:rPr lang="en-GB" sz="5500" dirty="0"/>
              <a:t> </a:t>
            </a:r>
            <a:r>
              <a:rPr lang="en-GB" sz="5500" dirty="0">
                <a:latin typeface="Comic Sans MS" panose="030F0702030302020204" pitchFamily="66" charset="0"/>
              </a:rPr>
              <a:t>p</a:t>
            </a:r>
            <a:r>
              <a:rPr lang="en-GB" sz="5500" dirty="0" smtClean="0">
                <a:solidFill>
                  <a:srgbClr val="FF0000"/>
                </a:solidFill>
                <a:latin typeface="Comic Sans MS" panose="030F0702030302020204" pitchFamily="66" charset="0"/>
              </a:rPr>
              <a:t>oo</a:t>
            </a:r>
            <a:r>
              <a:rPr lang="en-GB" sz="5500" dirty="0" smtClean="0">
                <a:latin typeface="Comic Sans MS" panose="030F0702030302020204" pitchFamily="66" charset="0"/>
              </a:rPr>
              <a:t>l</a:t>
            </a:r>
            <a:endParaRPr lang="en-GB" sz="5500" dirty="0">
              <a:latin typeface="Comic Sans MS" panose="030F0702030302020204" pitchFamily="66" charset="0"/>
            </a:endParaRPr>
          </a:p>
        </p:txBody>
      </p:sp>
      <p:sp>
        <p:nvSpPr>
          <p:cNvPr id="17" name="AutoShape 2" descr="Image result for shop carto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 name="AutoShape 10" descr="Image result for ship carto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AutoShape 12" descr="Image result for ship carto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 name="AutoShape 16" descr="Image result for chat cartoon"/>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 name="AutoShape 20" descr="Image result for chick cartoon"/>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 name="TextBox 25"/>
          <p:cNvSpPr txBox="1"/>
          <p:nvPr/>
        </p:nvSpPr>
        <p:spPr>
          <a:xfrm>
            <a:off x="612775" y="4847999"/>
            <a:ext cx="6679765" cy="369332"/>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Click on the picture to learn about the </a:t>
            </a:r>
            <a:r>
              <a:rPr lang="en-GB" dirty="0" err="1" smtClean="0">
                <a:solidFill>
                  <a:srgbClr val="FF0000"/>
                </a:solidFill>
                <a:latin typeface="Comic Sans MS" panose="030F0702030302020204" pitchFamily="66" charset="0"/>
              </a:rPr>
              <a:t>oo</a:t>
            </a:r>
            <a:r>
              <a:rPr lang="en-GB" dirty="0" smtClean="0">
                <a:solidFill>
                  <a:srgbClr val="FF0000"/>
                </a:solidFill>
                <a:latin typeface="Comic Sans MS" panose="030F0702030302020204" pitchFamily="66" charset="0"/>
              </a:rPr>
              <a:t> sound.</a:t>
            </a:r>
            <a:endParaRPr lang="en-GB" dirty="0">
              <a:solidFill>
                <a:srgbClr val="FF0000"/>
              </a:solidFill>
              <a:latin typeface="Comic Sans MS" panose="030F0702030302020204" pitchFamily="66" charset="0"/>
            </a:endParaRPr>
          </a:p>
        </p:txBody>
      </p:sp>
      <p:sp>
        <p:nvSpPr>
          <p:cNvPr id="11" name="AutoShape 2" descr="Rain Cartoon Images, Stock Photos &amp; Vectors | Shutterstock"/>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AutoShape 8" descr="Freehand Drawn Cartoon Nail Royalty Free Cliparts, Vectors, And ..."/>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AutoShape 10" descr="Freehand Drawn Cartoon Nail Royalty Free Cliparts, Vectors, And ..."/>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 name="AutoShape 14" descr="Nail Cartoon Images, Stock Photos &amp; Vectors | Shutterstock"/>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 name="AutoShape 16" descr="Nail Cartoon Images, Stock Photos &amp; Vectors | Shutterstock"/>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2" name="Rectangle 31"/>
          <p:cNvSpPr/>
          <p:nvPr/>
        </p:nvSpPr>
        <p:spPr>
          <a:xfrm>
            <a:off x="4723413" y="3658978"/>
            <a:ext cx="2013311" cy="938719"/>
          </a:xfrm>
          <a:prstGeom prst="rect">
            <a:avLst/>
          </a:prstGeom>
        </p:spPr>
        <p:txBody>
          <a:bodyPr wrap="square">
            <a:spAutoFit/>
          </a:bodyPr>
          <a:lstStyle/>
          <a:p>
            <a:r>
              <a:rPr lang="en-GB" sz="5500" dirty="0" smtClean="0">
                <a:latin typeface="Comic Sans MS" panose="030F0702030302020204" pitchFamily="66" charset="0"/>
              </a:rPr>
              <a:t>m</a:t>
            </a:r>
            <a:r>
              <a:rPr lang="en-GB" sz="5500" dirty="0" smtClean="0">
                <a:solidFill>
                  <a:srgbClr val="FF0000"/>
                </a:solidFill>
                <a:latin typeface="Comic Sans MS" panose="030F0702030302020204" pitchFamily="66" charset="0"/>
              </a:rPr>
              <a:t>oo</a:t>
            </a:r>
            <a:r>
              <a:rPr lang="en-GB" sz="5500" dirty="0" smtClean="0">
                <a:latin typeface="Comic Sans MS" panose="030F0702030302020204" pitchFamily="66" charset="0"/>
              </a:rPr>
              <a:t>n</a:t>
            </a:r>
            <a:endParaRPr lang="en-GB" sz="5500" dirty="0">
              <a:latin typeface="Comic Sans MS" panose="030F0702030302020204" pitchFamily="66" charset="0"/>
            </a:endParaRPr>
          </a:p>
        </p:txBody>
      </p:sp>
      <p:pic>
        <p:nvPicPr>
          <p:cNvPr id="12" name="Picture 11" descr="Book Red Thick · Free vector graphic on Pixaba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775" y="1913588"/>
            <a:ext cx="1477843" cy="2006662"/>
          </a:xfrm>
          <a:prstGeom prst="rect">
            <a:avLst/>
          </a:prstGeom>
        </p:spPr>
      </p:pic>
      <p:pic>
        <p:nvPicPr>
          <p:cNvPr id="15" name="Picture 14" descr="File:Foot Arche (PSF).png - Wikimedia Common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9793" y="2096304"/>
            <a:ext cx="1398994" cy="1719542"/>
          </a:xfrm>
          <a:prstGeom prst="rect">
            <a:avLst/>
          </a:prstGeom>
        </p:spPr>
      </p:pic>
      <p:pic>
        <p:nvPicPr>
          <p:cNvPr id="18" name="Picture 17" descr="June | 2012 | Artie Wayne On The Web"/>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9982" y="1793012"/>
            <a:ext cx="1648614" cy="1938606"/>
          </a:xfrm>
          <a:prstGeom prst="rect">
            <a:avLst/>
          </a:prstGeom>
        </p:spPr>
      </p:pic>
      <p:pic>
        <p:nvPicPr>
          <p:cNvPr id="30" name="Picture 29" descr="Moon And Stars Free Stock Photo - Public Domain Picture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67980" y="1720372"/>
            <a:ext cx="1704802" cy="2133200"/>
          </a:xfrm>
          <a:prstGeom prst="rect">
            <a:avLst/>
          </a:prstGeom>
        </p:spPr>
      </p:pic>
      <p:pic>
        <p:nvPicPr>
          <p:cNvPr id="31" name="Picture 30">
            <a:hlinkClick r:id="rId10"/>
          </p:cNvPr>
          <p:cNvPicPr>
            <a:picLocks noChangeAspect="1"/>
          </p:cNvPicPr>
          <p:nvPr/>
        </p:nvPicPr>
        <p:blipFill rotWithShape="1">
          <a:blip r:embed="rId11"/>
          <a:srcRect r="3512"/>
          <a:stretch/>
        </p:blipFill>
        <p:spPr>
          <a:xfrm>
            <a:off x="6856431" y="4709513"/>
            <a:ext cx="1795715" cy="1137826"/>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551631" y="1235074"/>
            <a:ext cx="609600" cy="609600"/>
          </a:xfrm>
          <a:prstGeom prst="rect">
            <a:avLst/>
          </a:prstGeom>
        </p:spPr>
      </p:pic>
    </p:spTree>
    <p:extLst>
      <p:ext uri="{BB962C8B-B14F-4D97-AF65-F5344CB8AC3E}">
        <p14:creationId xmlns:p14="http://schemas.microsoft.com/office/powerpoint/2010/main" val="4092738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58" y="4546598"/>
            <a:ext cx="8766330" cy="2376264"/>
          </a:xfrm>
        </p:spPr>
        <p:txBody>
          <a:bodyPr>
            <a:normAutofit lnSpcReduction="10000"/>
          </a:bodyPr>
          <a:lstStyle/>
          <a:p>
            <a:pPr marL="0" indent="0">
              <a:buNone/>
            </a:pPr>
            <a:r>
              <a:rPr lang="en-GB" sz="3200" b="1" dirty="0" smtClean="0">
                <a:solidFill>
                  <a:schemeClr val="tx1"/>
                </a:solidFill>
                <a:latin typeface="Comic Sans MS" panose="030F0702030302020204" pitchFamily="66" charset="0"/>
              </a:rPr>
              <a:t>    </a:t>
            </a:r>
            <a:r>
              <a:rPr lang="en-GB" sz="3200" b="1" dirty="0" smtClean="0">
                <a:solidFill>
                  <a:srgbClr val="FF0000"/>
                </a:solidFill>
                <a:latin typeface="Comic Sans MS" panose="030F0702030302020204" pitchFamily="66" charset="0"/>
              </a:rPr>
              <a:t>I put some </a:t>
            </a:r>
            <a:r>
              <a:rPr lang="en-GB" sz="3200" b="1" dirty="0" smtClean="0">
                <a:solidFill>
                  <a:schemeClr val="tx1"/>
                </a:solidFill>
                <a:latin typeface="Comic Sans MS" panose="030F0702030302020204" pitchFamily="66" charset="0"/>
              </a:rPr>
              <a:t>soap in </a:t>
            </a:r>
            <a:r>
              <a:rPr lang="en-GB" sz="3200" b="1" dirty="0" smtClean="0">
                <a:solidFill>
                  <a:srgbClr val="FF0000"/>
                </a:solidFill>
                <a:latin typeface="Comic Sans MS" panose="030F0702030302020204" pitchFamily="66" charset="0"/>
              </a:rPr>
              <a:t>the</a:t>
            </a:r>
            <a:r>
              <a:rPr lang="en-GB" sz="3200" b="1" dirty="0" smtClean="0">
                <a:solidFill>
                  <a:schemeClr val="tx1"/>
                </a:solidFill>
                <a:latin typeface="Comic Sans MS" panose="030F0702030302020204" pitchFamily="66" charset="0"/>
              </a:rPr>
              <a:t> bath.  Mum can  </a:t>
            </a:r>
          </a:p>
          <a:p>
            <a:pPr marL="0" indent="0">
              <a:buNone/>
            </a:pPr>
            <a:r>
              <a:rPr lang="en-GB" sz="3200" b="1" dirty="0">
                <a:solidFill>
                  <a:schemeClr val="tx1"/>
                </a:solidFill>
                <a:latin typeface="Comic Sans MS" panose="030F0702030302020204" pitchFamily="66" charset="0"/>
              </a:rPr>
              <a:t> </a:t>
            </a:r>
            <a:r>
              <a:rPr lang="en-GB" sz="3200" b="1" dirty="0" smtClean="0">
                <a:solidFill>
                  <a:schemeClr val="tx1"/>
                </a:solidFill>
                <a:latin typeface="Comic Sans MS" panose="030F0702030302020204" pitchFamily="66" charset="0"/>
              </a:rPr>
              <a:t>   rub my back with it.</a:t>
            </a:r>
          </a:p>
          <a:p>
            <a:pPr marL="0" indent="0">
              <a:buNone/>
            </a:pPr>
            <a:endParaRPr lang="en-GB" sz="3200" b="1" dirty="0">
              <a:solidFill>
                <a:schemeClr val="tx1"/>
              </a:solidFill>
              <a:latin typeface="Comic Sans MS" panose="030F0702030302020204" pitchFamily="66" charset="0"/>
            </a:endParaRPr>
          </a:p>
          <a:p>
            <a:pPr marL="0" indent="0">
              <a:buNone/>
            </a:pPr>
            <a:r>
              <a:rPr lang="en-GB" sz="2200" b="1" dirty="0" smtClean="0">
                <a:latin typeface="Comic Sans MS" panose="030F0702030302020204" pitchFamily="66" charset="0"/>
              </a:rPr>
              <a:t>Can you spot the tricky words? </a:t>
            </a:r>
          </a:p>
          <a:p>
            <a:pPr marL="0" indent="0">
              <a:buNone/>
            </a:pPr>
            <a:r>
              <a:rPr lang="en-GB" sz="2200" b="1" dirty="0" smtClean="0">
                <a:latin typeface="Comic Sans MS" panose="030F0702030302020204" pitchFamily="66" charset="0"/>
              </a:rPr>
              <a:t> How many did you find?</a:t>
            </a:r>
          </a:p>
          <a:p>
            <a:endParaRPr lang="en-GB" sz="2200" dirty="0">
              <a:latin typeface="Comic Sans MS" panose="030F0702030302020204" pitchFamily="66" charset="0"/>
            </a:endParaRPr>
          </a:p>
          <a:p>
            <a:endParaRPr lang="en-GB" sz="3200" dirty="0">
              <a:latin typeface="Comic Sans MS" panose="030F0702030302020204" pitchFamily="66" charset="0"/>
            </a:endParaRPr>
          </a:p>
        </p:txBody>
      </p:sp>
      <p:sp>
        <p:nvSpPr>
          <p:cNvPr id="3" name="Title 2"/>
          <p:cNvSpPr>
            <a:spLocks noGrp="1"/>
          </p:cNvSpPr>
          <p:nvPr>
            <p:ph type="title"/>
          </p:nvPr>
        </p:nvSpPr>
        <p:spPr/>
        <p:txBody>
          <a:bodyPr/>
          <a:lstStyle/>
          <a:p>
            <a:r>
              <a:rPr lang="en-GB" dirty="0" smtClean="0">
                <a:latin typeface="Comic Sans MS" panose="030F0702030302020204" pitchFamily="66" charset="0"/>
              </a:rPr>
              <a:t>Sentences of the day</a:t>
            </a:r>
            <a:endParaRPr lang="en-GB" dirty="0">
              <a:latin typeface="Comic Sans MS" panose="030F0702030302020204" pitchFamily="66" charset="0"/>
            </a:endParaRPr>
          </a:p>
        </p:txBody>
      </p:sp>
      <p:sp>
        <p:nvSpPr>
          <p:cNvPr id="4" name="AutoShape 4" descr="Image result for shop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58" y="1069341"/>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1202220" y="1432806"/>
            <a:ext cx="7006284" cy="576064"/>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GB" dirty="0" smtClean="0">
                <a:latin typeface="Comic Sans MS" panose="030F0702030302020204" pitchFamily="66" charset="0"/>
              </a:rPr>
              <a:t>I can use knowledge of sounds, letters and patterns to read words.</a:t>
            </a:r>
          </a:p>
          <a:p>
            <a:pPr marL="0" indent="0">
              <a:buFont typeface="Symbol" pitchFamily="18" charset="2"/>
              <a:buNone/>
            </a:pPr>
            <a:endParaRPr lang="en-GB" dirty="0">
              <a:latin typeface="Comic Sans MS" panose="030F0702030302020204" pitchFamily="66" charset="0"/>
            </a:endParaRPr>
          </a:p>
        </p:txBody>
      </p:sp>
      <p:pic>
        <p:nvPicPr>
          <p:cNvPr id="5" name="Picture 4" descr="Baby Bath Shower · Free image on Pixab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8082" y="2372335"/>
            <a:ext cx="2736304" cy="1992770"/>
          </a:xfrm>
          <a:prstGeom prst="rect">
            <a:avLst/>
          </a:prstGeom>
        </p:spPr>
      </p:pic>
      <p:pic>
        <p:nvPicPr>
          <p:cNvPr id="12" name="Picture 11" descr="Clipart - Wash your hands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4414" y="2322037"/>
            <a:ext cx="2664297" cy="1947986"/>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03704" y="1911981"/>
            <a:ext cx="609600" cy="609600"/>
          </a:xfrm>
          <a:prstGeom prst="rect">
            <a:avLst/>
          </a:prstGeom>
        </p:spPr>
      </p:pic>
    </p:spTree>
    <p:extLst>
      <p:ext uri="{BB962C8B-B14F-4D97-AF65-F5344CB8AC3E}">
        <p14:creationId xmlns:p14="http://schemas.microsoft.com/office/powerpoint/2010/main" val="1907482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8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147248" cy="4896544"/>
          </a:xfrm>
        </p:spPr>
        <p:txBody>
          <a:bodyPr>
            <a:normAutofit/>
          </a:bodyPr>
          <a:lstStyle/>
          <a:p>
            <a:pPr marL="0" indent="0">
              <a:buNone/>
            </a:pPr>
            <a:r>
              <a:rPr lang="en-GB" u="sng" dirty="0" smtClean="0">
                <a:latin typeface="Comic Sans MS" panose="030F0702030302020204" pitchFamily="66" charset="0"/>
              </a:rPr>
              <a:t>Activity</a:t>
            </a:r>
          </a:p>
          <a:p>
            <a:pPr>
              <a:buFont typeface="Wingdings" panose="05000000000000000000" pitchFamily="2" charset="2"/>
              <a:buChar char="§"/>
            </a:pPr>
            <a:r>
              <a:rPr lang="en-GB" dirty="0" smtClean="0">
                <a:latin typeface="Comic Sans MS" panose="030F0702030302020204" pitchFamily="66" charset="0"/>
              </a:rPr>
              <a:t>Spelling – Visit Doorway Online by clicking on the first picture. Then select the following, Early Phonics, then, First Digraphs, then the green </a:t>
            </a:r>
            <a:r>
              <a:rPr lang="en-GB" dirty="0" smtClean="0">
                <a:solidFill>
                  <a:srgbClr val="00B050"/>
                </a:solidFill>
                <a:latin typeface="Comic Sans MS" panose="030F0702030302020204" pitchFamily="66" charset="0"/>
              </a:rPr>
              <a:t>Next</a:t>
            </a:r>
            <a:r>
              <a:rPr lang="en-GB" dirty="0" smtClean="0">
                <a:latin typeface="Comic Sans MS" panose="030F0702030302020204" pitchFamily="66" charset="0"/>
              </a:rPr>
              <a:t> arrow at bottom of the page </a:t>
            </a: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a:buFont typeface="Wingdings" panose="05000000000000000000" pitchFamily="2" charset="2"/>
              <a:buChar char="§"/>
            </a:pPr>
            <a:endParaRPr lang="en-GB" dirty="0">
              <a:latin typeface="Comic Sans MS" panose="030F0702030302020204" pitchFamily="66" charset="0"/>
            </a:endParaRPr>
          </a:p>
        </p:txBody>
      </p:sp>
      <p:sp>
        <p:nvSpPr>
          <p:cNvPr id="3" name="Title 2"/>
          <p:cNvSpPr>
            <a:spLocks noGrp="1"/>
          </p:cNvSpPr>
          <p:nvPr>
            <p:ph type="title"/>
          </p:nvPr>
        </p:nvSpPr>
        <p:spPr/>
        <p:txBody>
          <a:bodyPr/>
          <a:lstStyle/>
          <a:p>
            <a:r>
              <a:rPr lang="en-GB" dirty="0" smtClean="0">
                <a:latin typeface="Comic Sans MS" panose="030F0702030302020204" pitchFamily="66" charset="0"/>
              </a:rPr>
              <a:t>Phonics Activities   </a:t>
            </a:r>
            <a:endParaRPr lang="en-GB" dirty="0">
              <a:latin typeface="Comic Sans MS" panose="030F0702030302020204" pitchFamily="66" charset="0"/>
            </a:endParaRPr>
          </a:p>
        </p:txBody>
      </p:sp>
      <p:sp>
        <p:nvSpPr>
          <p:cNvPr id="5" name="TextBox 4"/>
          <p:cNvSpPr txBox="1"/>
          <p:nvPr/>
        </p:nvSpPr>
        <p:spPr>
          <a:xfrm>
            <a:off x="7826968" y="692696"/>
            <a:ext cx="184731" cy="369332"/>
          </a:xfrm>
          <a:prstGeom prst="rect">
            <a:avLst/>
          </a:prstGeom>
          <a:noFill/>
        </p:spPr>
        <p:txBody>
          <a:bodyPr wrap="none" rtlCol="0">
            <a:spAutoFit/>
          </a:bodyPr>
          <a:lstStyle/>
          <a:p>
            <a:endParaRPr lang="en-GB" dirty="0"/>
          </a:p>
        </p:txBody>
      </p:sp>
      <p:sp>
        <p:nvSpPr>
          <p:cNvPr id="6" name="TextBox 5"/>
          <p:cNvSpPr txBox="1"/>
          <p:nvPr/>
        </p:nvSpPr>
        <p:spPr>
          <a:xfrm>
            <a:off x="4211960" y="1431360"/>
            <a:ext cx="1656184" cy="369332"/>
          </a:xfrm>
          <a:prstGeom prst="rect">
            <a:avLst/>
          </a:prstGeom>
          <a:noFill/>
        </p:spPr>
        <p:txBody>
          <a:bodyPr wrap="square" rtlCol="0">
            <a:spAutoFit/>
          </a:bodyPr>
          <a:lstStyle/>
          <a:p>
            <a:endParaRPr lang="en-GB" dirty="0"/>
          </a:p>
        </p:txBody>
      </p:sp>
      <p:pic>
        <p:nvPicPr>
          <p:cNvPr id="4" name="Picture 3">
            <a:hlinkClick r:id="rId2"/>
          </p:cNvPr>
          <p:cNvPicPr>
            <a:picLocks noChangeAspect="1"/>
          </p:cNvPicPr>
          <p:nvPr/>
        </p:nvPicPr>
        <p:blipFill rotWithShape="1">
          <a:blip r:embed="rId3"/>
          <a:srcRect l="23435" t="20469" r="10706" b="14562"/>
          <a:stretch/>
        </p:blipFill>
        <p:spPr>
          <a:xfrm>
            <a:off x="264504" y="3573015"/>
            <a:ext cx="4183968" cy="2819631"/>
          </a:xfrm>
          <a:prstGeom prst="rect">
            <a:avLst/>
          </a:prstGeom>
        </p:spPr>
      </p:pic>
      <p:pic>
        <p:nvPicPr>
          <p:cNvPr id="7" name="Picture 6"/>
          <p:cNvPicPr>
            <a:picLocks noChangeAspect="1"/>
          </p:cNvPicPr>
          <p:nvPr/>
        </p:nvPicPr>
        <p:blipFill rotWithShape="1">
          <a:blip r:embed="rId4"/>
          <a:srcRect l="15134" t="33266" r="10706" b="7672"/>
          <a:stretch/>
        </p:blipFill>
        <p:spPr>
          <a:xfrm>
            <a:off x="4530824" y="3429000"/>
            <a:ext cx="4392488" cy="3118981"/>
          </a:xfrm>
          <a:prstGeom prst="rect">
            <a:avLst/>
          </a:prstGeom>
        </p:spPr>
      </p:pic>
    </p:spTree>
    <p:extLst>
      <p:ext uri="{BB962C8B-B14F-4D97-AF65-F5344CB8AC3E}">
        <p14:creationId xmlns:p14="http://schemas.microsoft.com/office/powerpoint/2010/main" val="226553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147248" cy="4896544"/>
          </a:xfrm>
        </p:spPr>
        <p:txBody>
          <a:bodyPr>
            <a:normAutofit/>
          </a:bodyPr>
          <a:lstStyle/>
          <a:p>
            <a:pPr marL="0" indent="0">
              <a:buNone/>
            </a:pPr>
            <a:r>
              <a:rPr lang="en-GB" u="sng" dirty="0" smtClean="0">
                <a:latin typeface="Comic Sans MS" panose="030F0702030302020204" pitchFamily="66" charset="0"/>
              </a:rPr>
              <a:t>Activity</a:t>
            </a:r>
          </a:p>
          <a:p>
            <a:pPr>
              <a:buFont typeface="Wingdings" panose="05000000000000000000" pitchFamily="2" charset="2"/>
              <a:buChar char="§"/>
            </a:pPr>
            <a:r>
              <a:rPr lang="en-GB" dirty="0">
                <a:latin typeface="Comic Sans MS" panose="030F0702030302020204" pitchFamily="66" charset="0"/>
              </a:rPr>
              <a:t>C</a:t>
            </a:r>
            <a:r>
              <a:rPr lang="en-GB" dirty="0" smtClean="0">
                <a:latin typeface="Comic Sans MS" panose="030F0702030302020204" pitchFamily="66" charset="0"/>
              </a:rPr>
              <a:t>lick on all the ‘</a:t>
            </a:r>
            <a:r>
              <a:rPr lang="en-GB" dirty="0" err="1" smtClean="0">
                <a:latin typeface="Comic Sans MS" panose="030F0702030302020204" pitchFamily="66" charset="0"/>
              </a:rPr>
              <a:t>oo</a:t>
            </a:r>
            <a:r>
              <a:rPr lang="en-GB" dirty="0" smtClean="0">
                <a:latin typeface="Comic Sans MS" panose="030F0702030302020204" pitchFamily="66" charset="0"/>
              </a:rPr>
              <a:t>’ words on pages 1 &amp; 2 to add them to the word list, then click the green </a:t>
            </a:r>
            <a:r>
              <a:rPr lang="en-GB" dirty="0" smtClean="0">
                <a:solidFill>
                  <a:srgbClr val="00B050"/>
                </a:solidFill>
                <a:latin typeface="Comic Sans MS" panose="030F0702030302020204" pitchFamily="66" charset="0"/>
              </a:rPr>
              <a:t>Play</a:t>
            </a:r>
            <a:r>
              <a:rPr lang="en-GB" dirty="0" smtClean="0">
                <a:latin typeface="Comic Sans MS" panose="030F0702030302020204" pitchFamily="66" charset="0"/>
              </a:rPr>
              <a:t> arrow, on the next page click on the ear and ask your child to listen to the word.  Can they spell the word using the letter keys?</a:t>
            </a: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a:buFont typeface="Wingdings" panose="05000000000000000000" pitchFamily="2" charset="2"/>
              <a:buChar char="§"/>
            </a:pPr>
            <a:endParaRPr lang="en-GB" dirty="0">
              <a:latin typeface="Comic Sans MS" panose="030F0702030302020204" pitchFamily="66" charset="0"/>
            </a:endParaRPr>
          </a:p>
        </p:txBody>
      </p:sp>
      <p:sp>
        <p:nvSpPr>
          <p:cNvPr id="5" name="TextBox 4"/>
          <p:cNvSpPr txBox="1"/>
          <p:nvPr/>
        </p:nvSpPr>
        <p:spPr>
          <a:xfrm>
            <a:off x="7826968" y="692696"/>
            <a:ext cx="184731" cy="369332"/>
          </a:xfrm>
          <a:prstGeom prst="rect">
            <a:avLst/>
          </a:prstGeom>
          <a:noFill/>
        </p:spPr>
        <p:txBody>
          <a:bodyPr wrap="none" rtlCol="0">
            <a:spAutoFit/>
          </a:bodyPr>
          <a:lstStyle/>
          <a:p>
            <a:endParaRPr lang="en-GB" dirty="0"/>
          </a:p>
        </p:txBody>
      </p:sp>
      <p:sp>
        <p:nvSpPr>
          <p:cNvPr id="6" name="TextBox 5"/>
          <p:cNvSpPr txBox="1"/>
          <p:nvPr/>
        </p:nvSpPr>
        <p:spPr>
          <a:xfrm>
            <a:off x="4211960" y="1431360"/>
            <a:ext cx="1656184" cy="369332"/>
          </a:xfrm>
          <a:prstGeom prst="rect">
            <a:avLst/>
          </a:prstGeom>
          <a:noFill/>
        </p:spPr>
        <p:txBody>
          <a:bodyPr wrap="square" rtlCol="0">
            <a:spAutoFit/>
          </a:bodyPr>
          <a:lstStyle/>
          <a:p>
            <a:endParaRPr lang="en-GB" dirty="0"/>
          </a:p>
        </p:txBody>
      </p:sp>
      <p:pic>
        <p:nvPicPr>
          <p:cNvPr id="4" name="Picture 3"/>
          <p:cNvPicPr>
            <a:picLocks noChangeAspect="1"/>
          </p:cNvPicPr>
          <p:nvPr/>
        </p:nvPicPr>
        <p:blipFill rotWithShape="1">
          <a:blip r:embed="rId2"/>
          <a:srcRect l="7748" t="24609" r="7022" b="6486"/>
          <a:stretch/>
        </p:blipFill>
        <p:spPr>
          <a:xfrm>
            <a:off x="421459" y="3789040"/>
            <a:ext cx="4090784" cy="2904051"/>
          </a:xfrm>
          <a:prstGeom prst="rect">
            <a:avLst/>
          </a:prstGeom>
        </p:spPr>
      </p:pic>
      <p:pic>
        <p:nvPicPr>
          <p:cNvPr id="7" name="Picture 6"/>
          <p:cNvPicPr>
            <a:picLocks noChangeAspect="1"/>
          </p:cNvPicPr>
          <p:nvPr/>
        </p:nvPicPr>
        <p:blipFill rotWithShape="1">
          <a:blip r:embed="rId3"/>
          <a:srcRect l="3321" t="25594" r="4808" b="5502"/>
          <a:stretch/>
        </p:blipFill>
        <p:spPr>
          <a:xfrm>
            <a:off x="5040052" y="3971122"/>
            <a:ext cx="3888432" cy="2884891"/>
          </a:xfrm>
          <a:prstGeom prst="rect">
            <a:avLst/>
          </a:prstGeom>
        </p:spPr>
      </p:pic>
      <p:sp>
        <p:nvSpPr>
          <p:cNvPr id="9" name="Title 2"/>
          <p:cNvSpPr>
            <a:spLocks noGrp="1"/>
          </p:cNvSpPr>
          <p:nvPr>
            <p:ph type="title"/>
          </p:nvPr>
        </p:nvSpPr>
        <p:spPr/>
        <p:txBody>
          <a:bodyPr/>
          <a:lstStyle/>
          <a:p>
            <a:r>
              <a:rPr lang="en-GB" dirty="0" smtClean="0">
                <a:latin typeface="Comic Sans MS" panose="030F0702030302020204" pitchFamily="66" charset="0"/>
              </a:rPr>
              <a:t>Phonics Activities   </a:t>
            </a:r>
            <a:endParaRPr lang="en-GB" dirty="0">
              <a:latin typeface="Comic Sans MS" panose="030F0702030302020204" pitchFamily="66" charset="0"/>
            </a:endParaRPr>
          </a:p>
        </p:txBody>
      </p:sp>
    </p:spTree>
    <p:extLst>
      <p:ext uri="{BB962C8B-B14F-4D97-AF65-F5344CB8AC3E}">
        <p14:creationId xmlns:p14="http://schemas.microsoft.com/office/powerpoint/2010/main" val="4169163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488265"/>
          </a:xfrm>
        </p:spPr>
        <p:txBody>
          <a:bodyPr>
            <a:normAutofit fontScale="90000"/>
          </a:bodyPr>
          <a:lstStyle/>
          <a:p>
            <a:r>
              <a:rPr lang="en-GB" dirty="0" smtClean="0">
                <a:latin typeface="Comic Sans MS" panose="030F0702030302020204" pitchFamily="66" charset="0"/>
              </a:rPr>
              <a:t>Reading Book</a:t>
            </a:r>
            <a:endParaRPr lang="en-GB" dirty="0">
              <a:latin typeface="Comic Sans MS" panose="030F0702030302020204" pitchFamily="66" charset="0"/>
            </a:endParaRPr>
          </a:p>
        </p:txBody>
      </p:sp>
      <p:sp>
        <p:nvSpPr>
          <p:cNvPr id="4" name="Content Placeholder 3"/>
          <p:cNvSpPr>
            <a:spLocks noGrp="1"/>
          </p:cNvSpPr>
          <p:nvPr>
            <p:ph idx="1"/>
          </p:nvPr>
        </p:nvSpPr>
        <p:spPr>
          <a:xfrm>
            <a:off x="5833349" y="2675467"/>
            <a:ext cx="2447051" cy="3450696"/>
          </a:xfrm>
        </p:spPr>
        <p:txBody>
          <a:bodyPr/>
          <a:lstStyle/>
          <a:p>
            <a:endParaRPr lang="en-GB" dirty="0" smtClean="0"/>
          </a:p>
          <a:p>
            <a:endParaRPr lang="en-GB" dirty="0"/>
          </a:p>
          <a:p>
            <a:endParaRPr lang="en-GB" dirty="0" smtClean="0"/>
          </a:p>
          <a:p>
            <a:endParaRPr lang="en-GB"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 y="3681884"/>
            <a:ext cx="91630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01748" y="1628800"/>
            <a:ext cx="5106556" cy="646331"/>
          </a:xfrm>
          <a:prstGeom prst="rect">
            <a:avLst/>
          </a:prstGeom>
          <a:noFill/>
        </p:spPr>
        <p:txBody>
          <a:bodyPr wrap="square" rtlCol="0">
            <a:spAutoFit/>
          </a:bodyPr>
          <a:lstStyle/>
          <a:p>
            <a:r>
              <a:rPr lang="en-GB" dirty="0" smtClean="0">
                <a:latin typeface="Comic Sans MS" panose="030F0702030302020204" pitchFamily="66" charset="0"/>
              </a:rPr>
              <a:t>Read the e-book which has been set for you and self-assess using the targets below?</a:t>
            </a:r>
            <a:endParaRPr lang="en-GB" dirty="0">
              <a:latin typeface="Comic Sans MS" panose="030F0702030302020204" pitchFamily="66"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6593"/>
            <a:ext cx="1116013"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85735" y="1055723"/>
            <a:ext cx="7590721" cy="646331"/>
          </a:xfrm>
          <a:prstGeom prst="rect">
            <a:avLst/>
          </a:prstGeom>
          <a:noFill/>
        </p:spPr>
        <p:txBody>
          <a:bodyPr wrap="square" rtlCol="0">
            <a:spAutoFit/>
          </a:bodyPr>
          <a:lstStyle/>
          <a:p>
            <a:r>
              <a:rPr lang="en-GB" dirty="0" smtClean="0">
                <a:latin typeface="Comic Sans MS" panose="030F0702030302020204" pitchFamily="66" charset="0"/>
              </a:rPr>
              <a:t>I can use my knowledge of sounds, letters and patterns  to read words.</a:t>
            </a:r>
            <a:endParaRPr lang="en-GB" dirty="0">
              <a:latin typeface="Comic Sans MS" panose="030F0702030302020204" pitchFamily="66" charset="0"/>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90" y="368188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d2o3wn66umuzgh.cloudfront.net/ebooks/0e7add027936bfb35fe9009f/image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738" y="1952660"/>
            <a:ext cx="1143456" cy="13063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g in the fo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6659" y="2793702"/>
            <a:ext cx="1051245" cy="10512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g the r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112" y="2811406"/>
            <a:ext cx="1103634" cy="11036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kateboard Sid and the ha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0272" y="1406093"/>
            <a:ext cx="1285875"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igh on a hi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7782" y="2806423"/>
            <a:ext cx="1041173" cy="110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612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55060"/>
            <a:ext cx="8507288" cy="4082252"/>
          </a:xfrm>
        </p:spPr>
        <p:txBody>
          <a:bodyPr>
            <a:normAutofit lnSpcReduction="10000"/>
          </a:bodyPr>
          <a:lstStyle/>
          <a:p>
            <a:pPr marL="0" indent="0">
              <a:buNone/>
            </a:pPr>
            <a:endParaRPr lang="en-GB" u="sng" dirty="0" smtClean="0">
              <a:latin typeface="Comic Sans MS" panose="030F0702030302020204" pitchFamily="66" charset="0"/>
            </a:endParaRPr>
          </a:p>
          <a:p>
            <a:pPr marL="0" indent="0">
              <a:buNone/>
            </a:pPr>
            <a:endParaRPr lang="en-GB" u="sng" dirty="0">
              <a:latin typeface="Comic Sans MS" panose="030F0702030302020204" pitchFamily="66" charset="0"/>
            </a:endParaRPr>
          </a:p>
          <a:p>
            <a:pPr marL="0" indent="0">
              <a:buNone/>
            </a:pPr>
            <a:endParaRPr lang="en-GB" u="sng"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u="sng" dirty="0">
              <a:latin typeface="Comic Sans MS" panose="030F0702030302020204" pitchFamily="66" charset="0"/>
            </a:endParaRPr>
          </a:p>
          <a:p>
            <a:pPr marL="0" indent="0">
              <a:buNone/>
            </a:pPr>
            <a:endParaRPr lang="en-GB" u="sng" dirty="0">
              <a:latin typeface="Comic Sans MS" panose="030F0702030302020204" pitchFamily="66" charset="0"/>
            </a:endParaRPr>
          </a:p>
          <a:p>
            <a:pPr marL="0" indent="0">
              <a:buNone/>
            </a:pPr>
            <a:r>
              <a:rPr lang="en-GB" u="sng" dirty="0" smtClean="0">
                <a:latin typeface="Comic Sans MS" panose="030F0702030302020204" pitchFamily="66" charset="0"/>
              </a:rPr>
              <a:t>Activity</a:t>
            </a:r>
          </a:p>
          <a:p>
            <a:pPr>
              <a:buFont typeface="Wingdings" panose="05000000000000000000" pitchFamily="2" charset="2"/>
              <a:buChar char="§"/>
            </a:pPr>
            <a:r>
              <a:rPr lang="en-GB" dirty="0" smtClean="0">
                <a:latin typeface="Comic Sans MS" panose="030F0702030302020204" pitchFamily="66" charset="0"/>
              </a:rPr>
              <a:t>Spelling – Can you use a paintbrush and water to paint 4 ‘</a:t>
            </a:r>
            <a:r>
              <a:rPr lang="en-GB" dirty="0" err="1" smtClean="0">
                <a:latin typeface="Comic Sans MS" panose="030F0702030302020204" pitchFamily="66" charset="0"/>
              </a:rPr>
              <a:t>oo</a:t>
            </a:r>
            <a:r>
              <a:rPr lang="en-GB" dirty="0" smtClean="0">
                <a:latin typeface="Comic Sans MS" panose="030F0702030302020204" pitchFamily="66" charset="0"/>
              </a:rPr>
              <a:t>’ words outside?  Or can you use Lego/Duplo to word-build with. </a:t>
            </a: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a:buFont typeface="Wingdings" panose="05000000000000000000" pitchFamily="2" charset="2"/>
              <a:buChar char="§"/>
            </a:pPr>
            <a:endParaRPr lang="en-GB" dirty="0">
              <a:latin typeface="Comic Sans MS" panose="030F0702030302020204" pitchFamily="66" charset="0"/>
            </a:endParaRPr>
          </a:p>
        </p:txBody>
      </p:sp>
      <p:sp>
        <p:nvSpPr>
          <p:cNvPr id="3" name="Title 2"/>
          <p:cNvSpPr>
            <a:spLocks noGrp="1"/>
          </p:cNvSpPr>
          <p:nvPr>
            <p:ph type="title"/>
          </p:nvPr>
        </p:nvSpPr>
        <p:spPr/>
        <p:txBody>
          <a:bodyPr/>
          <a:lstStyle/>
          <a:p>
            <a:r>
              <a:rPr lang="en-GB" dirty="0" smtClean="0"/>
              <a:t>Phonics Activities   </a:t>
            </a:r>
            <a:endParaRPr lang="en-GB" dirty="0"/>
          </a:p>
        </p:txBody>
      </p:sp>
      <p:sp>
        <p:nvSpPr>
          <p:cNvPr id="5" name="TextBox 4"/>
          <p:cNvSpPr txBox="1"/>
          <p:nvPr/>
        </p:nvSpPr>
        <p:spPr>
          <a:xfrm>
            <a:off x="7826968" y="692696"/>
            <a:ext cx="184731" cy="369332"/>
          </a:xfrm>
          <a:prstGeom prst="rect">
            <a:avLst/>
          </a:prstGeom>
          <a:noFill/>
        </p:spPr>
        <p:txBody>
          <a:bodyPr wrap="none" rtlCol="0">
            <a:spAutoFit/>
          </a:bodyPr>
          <a:lstStyle/>
          <a:p>
            <a:endParaRPr lang="en-GB" dirty="0"/>
          </a:p>
        </p:txBody>
      </p:sp>
      <p:sp>
        <p:nvSpPr>
          <p:cNvPr id="6" name="TextBox 5"/>
          <p:cNvSpPr txBox="1"/>
          <p:nvPr/>
        </p:nvSpPr>
        <p:spPr>
          <a:xfrm>
            <a:off x="4211960" y="1431360"/>
            <a:ext cx="1656184" cy="369332"/>
          </a:xfrm>
          <a:prstGeom prst="rect">
            <a:avLst/>
          </a:prstGeom>
          <a:noFill/>
        </p:spPr>
        <p:txBody>
          <a:bodyPr wrap="square" rtlCol="0">
            <a:spAutoFit/>
          </a:bodyPr>
          <a:lstStyle/>
          <a:p>
            <a:endParaRPr lang="en-GB" dirty="0"/>
          </a:p>
        </p:txBody>
      </p:sp>
      <p:pic>
        <p:nvPicPr>
          <p:cNvPr id="8" name="Picture 2" descr="Painting Letters With Water - a Fun Pre-Writing Activity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52446"/>
            <a:ext cx="3455255" cy="24283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ight word practice with Mega Blocks / Duplo / Legos. From www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459" y="1800692"/>
            <a:ext cx="3456384" cy="250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306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2754</TotalTime>
  <Words>1428</Words>
  <Application>Microsoft Office PowerPoint</Application>
  <PresentationFormat>On-screen Show (4:3)</PresentationFormat>
  <Paragraphs>238</Paragraphs>
  <Slides>31</Slides>
  <Notes>2</Notes>
  <HiddenSlides>0</HiddenSlides>
  <MMClips>6</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Waveform</vt:lpstr>
      <vt:lpstr>Monday 25th May Lundi 25 Mai </vt:lpstr>
      <vt:lpstr>PowerPoint Presentation</vt:lpstr>
      <vt:lpstr>New Sound</vt:lpstr>
      <vt:lpstr> New Sound</vt:lpstr>
      <vt:lpstr>Sentences of the day</vt:lpstr>
      <vt:lpstr>Phonics Activities   </vt:lpstr>
      <vt:lpstr>Phonics Activities   </vt:lpstr>
      <vt:lpstr>Reading Book</vt:lpstr>
      <vt:lpstr>Phonics Activities   </vt:lpstr>
      <vt:lpstr>Revision Tricky Words Block 2</vt:lpstr>
      <vt:lpstr>Tricky Word Activities   </vt:lpstr>
      <vt:lpstr>Story Time</vt:lpstr>
      <vt:lpstr>PowerPoint Presentation</vt:lpstr>
      <vt:lpstr>PowerPoint Presentation</vt:lpstr>
      <vt:lpstr>PowerPoint Presentation</vt:lpstr>
      <vt:lpstr>PowerPoint Presentation</vt:lpstr>
      <vt:lpstr>Number Rhyme Time </vt:lpstr>
      <vt:lpstr>Measure - Weight </vt:lpstr>
      <vt:lpstr>Measure - Weight</vt:lpstr>
      <vt:lpstr>Measure - Weight </vt:lpstr>
      <vt:lpstr>Measure - Weight</vt:lpstr>
      <vt:lpstr>Measure - Weight </vt:lpstr>
      <vt:lpstr>Measure - Weight </vt:lpstr>
      <vt:lpstr>Measure - Weight </vt:lpstr>
      <vt:lpstr>Measure - Weight </vt:lpstr>
      <vt:lpstr>Measure - Weight </vt:lpstr>
      <vt:lpstr>Measure - Weight </vt:lpstr>
      <vt:lpstr>IDL</vt:lpstr>
      <vt:lpstr>IDL</vt:lpstr>
      <vt:lpstr>Mindfulness</vt:lpstr>
      <vt:lpstr>Smile Mile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Alison Taylor</cp:lastModifiedBy>
  <cp:revision>200</cp:revision>
  <dcterms:created xsi:type="dcterms:W3CDTF">2020-03-21T18:06:53Z</dcterms:created>
  <dcterms:modified xsi:type="dcterms:W3CDTF">2020-05-24T18:51:57Z</dcterms:modified>
</cp:coreProperties>
</file>