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2" r:id="rId2"/>
    <p:sldId id="276" r:id="rId3"/>
    <p:sldId id="257" r:id="rId4"/>
    <p:sldId id="273" r:id="rId5"/>
    <p:sldId id="281" r:id="rId6"/>
    <p:sldId id="274" r:id="rId7"/>
    <p:sldId id="266" r:id="rId8"/>
    <p:sldId id="263" r:id="rId9"/>
    <p:sldId id="277" r:id="rId10"/>
    <p:sldId id="268" r:id="rId11"/>
    <p:sldId id="287" r:id="rId12"/>
    <p:sldId id="286" r:id="rId13"/>
    <p:sldId id="259" r:id="rId14"/>
    <p:sldId id="258" r:id="rId15"/>
    <p:sldId id="282" r:id="rId16"/>
    <p:sldId id="283" r:id="rId17"/>
    <p:sldId id="284" r:id="rId18"/>
    <p:sldId id="285" r:id="rId19"/>
    <p:sldId id="275" r:id="rId20"/>
    <p:sldId id="261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FB79-DE22-4469-8050-65F89C3C4AE9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F15-0230-45B2-A919-AA0B48D8E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1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different caterpillars on smart board (caterpillar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 Which is longer, longest etc.  How many pieces does each caterpillar have?  Which has the most, least?  Which is the biggest, smallest? Etc  Hold up a piece of string.  Give each of the children another piece of string.  Do they think there piece is longer or shorter than my piece?  Check with  a partner.  Compare.  Discuss how to make a measurement fair.  Hold string straight, not crumpled and start from the same point.  How do we know it is longer/shorter?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9D6-92E4-4545-AFC1-ABF0F7455731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 2.  Look at slide 2 on PP.  How do we know which is longest? Give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lengths of string 1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btwn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 Find out which is the longest/shortest.  Can they cut a piece that is in-between?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9D6-92E4-4545-AFC1-ABF0F7455731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3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the rest of the slides and order 3 caterpillars.  Give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lengths of string 1btwn 2.  Order them short to long/long to short.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9D6-92E4-4545-AFC1-ABF0F7455731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6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cbeebies/watch/presenters-daysoftheweektuesday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www.youtube.com/watch?v=RL_5PvOMRdw" TargetMode="External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5BIP3s7SjI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bbc.co.uk/teach/supermovers/ks1-maths-length-height/zdrx92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city.com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tickykids.podbean.com/e/sticky-kids-workout-4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ww.youtube.com/watch?v=Lrd0TiER_J0" TargetMode="External"/><Relationship Id="rId7" Type="http://schemas.openxmlformats.org/officeDocument/2006/relationships/hyperlink" Target="https://www.youtube.com/watch?v=71hqRT9U0w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s://www.bbc.co.uk/bitesize/topics/zvq9bdm/articles/zh4j47h" TargetMode="External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R087lYrRpgY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://www.communication4all.co.uk/http/LiteracyNe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PpcG5UMSn8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ictgames.com/mobilePage/forestPhonics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09" y="692696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Tuesday 19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May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Mardi 19 Mai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5301208"/>
            <a:ext cx="7018942" cy="337592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0108" y="1616247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8251" y="56705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rainbow to listen to our Tuesday song.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10" y="2521621"/>
            <a:ext cx="194123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</a:t>
            </a:r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isten to the days of the week in French.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43" y="1785068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227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865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082" y="1275061"/>
            <a:ext cx="77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enjoy engaging with and listening to  a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84656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95" y="2708920"/>
            <a:ext cx="3741762" cy="37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Number Talks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187" y="1628800"/>
            <a:ext cx="7128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Instead of saying how may dots there are, find as many ways as you can to show how you know what the total is.</a:t>
            </a:r>
            <a:br>
              <a:rPr lang="en-US" b="1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3358" y="2582841"/>
            <a:ext cx="648072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5" y="2552130"/>
            <a:ext cx="670618" cy="59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2566768"/>
            <a:ext cx="6699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7" y="3413525"/>
            <a:ext cx="6699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99" y="3423472"/>
            <a:ext cx="6699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57" y="2552130"/>
            <a:ext cx="6699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13524"/>
            <a:ext cx="6699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751" y="439646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Here are some examples: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C:\Users\Alison.Taylor\Desktop\Work Packs P1\Term 4 Home Learning\PowerPoints Term 4\PPTs 18th to the 22nd of May\Tuesday 19th of May\Number Talks exampl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9" y="4870425"/>
            <a:ext cx="1618382" cy="19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ison.Taylor\Desktop\Work Packs P1\Term 4 Home Learning\PowerPoints Term 4\PPTs 18th to the 22nd of May\Tuesday 19th of May\Number Talks exampl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15" y="4790517"/>
            <a:ext cx="1575989" cy="19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493011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your turn.  How many ways can you find to make the total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5636" y="3692351"/>
            <a:ext cx="1682624" cy="164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644351"/>
            <a:ext cx="1557866" cy="1335314"/>
            <a:chOff x="2286000" y="2590800"/>
            <a:chExt cx="3200400" cy="2743200"/>
          </a:xfrm>
        </p:grpSpPr>
        <p:sp>
          <p:nvSpPr>
            <p:cNvPr id="9728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1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8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0" y="644351"/>
            <a:ext cx="1557866" cy="1335314"/>
            <a:chOff x="2286000" y="2590800"/>
            <a:chExt cx="3200400" cy="274320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05134" y="644351"/>
            <a:ext cx="1557866" cy="1335314"/>
            <a:chOff x="2286000" y="2590800"/>
            <a:chExt cx="3200400" cy="2743200"/>
          </a:xfrm>
        </p:grpSpPr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10000" y="3846286"/>
            <a:ext cx="1557866" cy="1335314"/>
            <a:chOff x="2286000" y="2590800"/>
            <a:chExt cx="3200400" cy="2743200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05134" y="3846286"/>
            <a:ext cx="1557866" cy="1335314"/>
            <a:chOff x="2286000" y="2590800"/>
            <a:chExt cx="3200400" cy="2743200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7200" y="3846286"/>
            <a:ext cx="1557866" cy="1335314"/>
            <a:chOff x="2286000" y="2590800"/>
            <a:chExt cx="3200400" cy="2743200"/>
          </a:xfrm>
        </p:grpSpPr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162800" y="5687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81000" y="1121508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990600" y="1640797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3" name="Rounded Rectangle 92"/>
          <p:cNvSpPr/>
          <p:nvPr/>
        </p:nvSpPr>
        <p:spPr>
          <a:xfrm rot="2423851">
            <a:off x="4280750" y="856212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 rot="2423851">
            <a:off x="3536340" y="1111705"/>
            <a:ext cx="2052734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 rot="2423851">
            <a:off x="3648495" y="1403617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886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381000" y="603873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788935" y="11021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15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+ 4 – 1 = 7</a:t>
            </a:r>
            <a:endParaRPr lang="en-US" b="1" dirty="0"/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1696107" y="3846286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457200" y="4884864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5800" y="53456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– 2 = 7</a:t>
            </a:r>
            <a:endParaRPr lang="en-US" b="1" dirty="0"/>
          </a:p>
        </p:txBody>
      </p:sp>
      <p:cxnSp>
        <p:nvCxnSpPr>
          <p:cNvPr id="6" name="Straight Connector 5"/>
          <p:cNvCxnSpPr>
            <a:stCxn id="45" idx="2"/>
            <a:endCxn id="44" idx="6"/>
          </p:cNvCxnSpPr>
          <p:nvPr/>
        </p:nvCxnSpPr>
        <p:spPr>
          <a:xfrm>
            <a:off x="3810000" y="4513943"/>
            <a:ext cx="15578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43" idx="0"/>
          </p:cNvCxnSpPr>
          <p:nvPr/>
        </p:nvCxnSpPr>
        <p:spPr>
          <a:xfrm flipV="1">
            <a:off x="4588933" y="3846286"/>
            <a:ext cx="0" cy="13389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127247" y="533762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+ 2 = 7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7359307" y="3951112"/>
            <a:ext cx="778933" cy="704748"/>
            <a:chOff x="7353502" y="3957563"/>
            <a:chExt cx="778933" cy="704748"/>
          </a:xfrm>
        </p:grpSpPr>
        <p:cxnSp>
          <p:nvCxnSpPr>
            <p:cNvPr id="108" name="Straight Connector 107"/>
            <p:cNvCxnSpPr>
              <a:endCxn id="51" idx="6"/>
            </p:cNvCxnSpPr>
            <p:nvPr/>
          </p:nvCxnSpPr>
          <p:spPr>
            <a:xfrm>
              <a:off x="7391400" y="3994654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53" idx="4"/>
            </p:cNvCxnSpPr>
            <p:nvPr/>
          </p:nvCxnSpPr>
          <p:spPr>
            <a:xfrm flipV="1">
              <a:off x="7353502" y="3957563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991872" y="4474721"/>
            <a:ext cx="778933" cy="704748"/>
            <a:chOff x="7353502" y="2810935"/>
            <a:chExt cx="778933" cy="704748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7391400" y="2848026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353502" y="2810935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7480047" y="533762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+ 3 + 1 = 7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0041" y="2852936"/>
            <a:ext cx="403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Number Talks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317468"/>
            <a:ext cx="651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Did you come up with any of above ways to find the total 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91" grpId="0" animBg="1"/>
      <p:bldP spid="92" grpId="0" animBg="1"/>
      <p:bldP spid="4" grpId="0"/>
      <p:bldP spid="93" grpId="0" animBg="1"/>
      <p:bldP spid="96" grpId="0" animBg="1"/>
      <p:bldP spid="97" grpId="0" animBg="1"/>
      <p:bldP spid="98" grpId="0"/>
      <p:bldP spid="99" grpId="0" animBg="1"/>
      <p:bldP spid="101" grpId="0" animBg="1"/>
      <p:bldP spid="102" grpId="0"/>
      <p:bldP spid="105" grpId="0" animBg="1"/>
      <p:bldP spid="106" grpId="0" animBg="1"/>
      <p:bldP spid="107" grpId="0"/>
      <p:bldP spid="100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776"/>
            <a:ext cx="64801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934325" cy="79216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12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286321" cy="29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749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2027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bc nursery rhymes 10 fat sausage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61316" y="6134231"/>
            <a:ext cx="76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can compare lengths using shortest and longest.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255" y="1166998"/>
            <a:ext cx="79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compare and describe length using non-standard units 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" y="6086026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lison.Taylor\Desktop\Work Packs P1\Term 4 Home Learning\PowerPoints Term 4\PPTs 18th to the 22nd of May\Tuesday 19th of May\boy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9" y="2717239"/>
            <a:ext cx="818507" cy="130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ison.Taylor\Desktop\Work Packs P1\Term 4 Home Learning\PowerPoints Term 4\PPTs 18th to the 22nd of May\Tuesday 19th of May\Writing penci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42" y="3805002"/>
            <a:ext cx="3246156" cy="11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lison.Taylor\Desktop\Work Packs P1\Term 4 Home Learning\PowerPoints Term 4\PPTs 18th to the 22nd of May\Tuesday 19th of May\cray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8" y="5160898"/>
            <a:ext cx="28956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lison.Taylor\Desktop\Work Packs P1\Term 4 Home Learning\PowerPoints Term 4\PPTs 18th to the 22nd of May\Tuesday 19th of May\rul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17" y="5160898"/>
            <a:ext cx="28860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lison.Taylor\Desktop\Work Packs P1\Term 4 Home Learning\PowerPoints Term 4\PPTs 18th to the 22nd of May\Tuesday 19th of May\boo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17" y="3739271"/>
            <a:ext cx="2714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1272375" y="1779973"/>
            <a:ext cx="3135727" cy="1959298"/>
          </a:xfrm>
          <a:prstGeom prst="wedgeEllipseCallout">
            <a:avLst>
              <a:gd name="adj1" fmla="val -55963"/>
              <a:gd name="adj2" fmla="val 8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Collect these items from around your house.  Order them from shortest to longest.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43608" y="90872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19672" y="69269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95736" y="90872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43808" y="83671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91880" y="83671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71600" y="2564904"/>
            <a:ext cx="648072" cy="64807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619672" y="2636912"/>
            <a:ext cx="648072" cy="64807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95736" y="2348880"/>
            <a:ext cx="648072" cy="64807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843808" y="2348880"/>
            <a:ext cx="648072" cy="64807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419872" y="2636912"/>
            <a:ext cx="648072" cy="64807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067944" y="2780928"/>
            <a:ext cx="648072" cy="64807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71600" y="4725144"/>
            <a:ext cx="648072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547664" y="4725144"/>
            <a:ext cx="648072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123728" y="4797152"/>
            <a:ext cx="648072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539552" y="404664"/>
            <a:ext cx="656456" cy="936104"/>
            <a:chOff x="539552" y="404664"/>
            <a:chExt cx="656456" cy="936104"/>
          </a:xfrm>
        </p:grpSpPr>
        <p:sp>
          <p:nvSpPr>
            <p:cNvPr id="4" name="Oval 3"/>
            <p:cNvSpPr/>
            <p:nvPr/>
          </p:nvSpPr>
          <p:spPr>
            <a:xfrm>
              <a:off x="539552" y="692696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11560" y="908720"/>
              <a:ext cx="432048" cy="360040"/>
              <a:chOff x="6372200" y="908720"/>
              <a:chExt cx="504056" cy="4320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44208" y="90872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660232" y="90872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Block Arc 28"/>
              <p:cNvSpPr/>
              <p:nvPr/>
            </p:nvSpPr>
            <p:spPr>
              <a:xfrm flipV="1">
                <a:off x="6372200" y="1052736"/>
                <a:ext cx="504056" cy="288032"/>
              </a:xfrm>
              <a:prstGeom prst="blockArc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83568" y="404664"/>
              <a:ext cx="512440" cy="288032"/>
              <a:chOff x="6084168" y="1412776"/>
              <a:chExt cx="512440" cy="288032"/>
            </a:xfrm>
          </p:grpSpPr>
          <p:sp>
            <p:nvSpPr>
              <p:cNvPr id="37" name="Lightning Bolt 36"/>
              <p:cNvSpPr/>
              <p:nvPr/>
            </p:nvSpPr>
            <p:spPr>
              <a:xfrm>
                <a:off x="6084168" y="1412776"/>
                <a:ext cx="144016" cy="288032"/>
              </a:xfrm>
              <a:prstGeom prst="lightningBol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Lightning Bolt 37"/>
              <p:cNvSpPr/>
              <p:nvPr/>
            </p:nvSpPr>
            <p:spPr>
              <a:xfrm flipH="1">
                <a:off x="6372200" y="1412776"/>
                <a:ext cx="224408" cy="279648"/>
              </a:xfrm>
              <a:prstGeom prst="lightningBol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95536" y="4365104"/>
            <a:ext cx="648072" cy="936104"/>
            <a:chOff x="395536" y="4365104"/>
            <a:chExt cx="648072" cy="936104"/>
          </a:xfrm>
        </p:grpSpPr>
        <p:sp>
          <p:nvSpPr>
            <p:cNvPr id="17" name="Oval 16"/>
            <p:cNvSpPr/>
            <p:nvPr/>
          </p:nvSpPr>
          <p:spPr>
            <a:xfrm>
              <a:off x="395536" y="4653136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67544" y="4869160"/>
              <a:ext cx="432048" cy="360040"/>
              <a:chOff x="6372200" y="908720"/>
              <a:chExt cx="504056" cy="4320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444208" y="90872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60232" y="90872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Block Arc 22"/>
              <p:cNvSpPr/>
              <p:nvPr/>
            </p:nvSpPr>
            <p:spPr>
              <a:xfrm flipV="1">
                <a:off x="6372200" y="1052736"/>
                <a:ext cx="504056" cy="288032"/>
              </a:xfrm>
              <a:prstGeom prst="blockArc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7544" y="4365104"/>
              <a:ext cx="512440" cy="288032"/>
              <a:chOff x="6084168" y="1412776"/>
              <a:chExt cx="512440" cy="288032"/>
            </a:xfrm>
            <a:solidFill>
              <a:srgbClr val="00B050"/>
            </a:solidFill>
          </p:grpSpPr>
          <p:sp>
            <p:nvSpPr>
              <p:cNvPr id="41" name="Lightning Bolt 40"/>
              <p:cNvSpPr/>
              <p:nvPr/>
            </p:nvSpPr>
            <p:spPr>
              <a:xfrm>
                <a:off x="6084168" y="1412776"/>
                <a:ext cx="144016" cy="288032"/>
              </a:xfrm>
              <a:prstGeom prst="lightningBol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ightning Bolt 41"/>
              <p:cNvSpPr/>
              <p:nvPr/>
            </p:nvSpPr>
            <p:spPr>
              <a:xfrm flipH="1">
                <a:off x="6372200" y="1412776"/>
                <a:ext cx="224408" cy="279648"/>
              </a:xfrm>
              <a:prstGeom prst="lightningBol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23528" y="2204864"/>
            <a:ext cx="648072" cy="936104"/>
            <a:chOff x="323528" y="2204864"/>
            <a:chExt cx="648072" cy="936104"/>
          </a:xfrm>
        </p:grpSpPr>
        <p:sp>
          <p:nvSpPr>
            <p:cNvPr id="10" name="Oval 9"/>
            <p:cNvSpPr/>
            <p:nvPr/>
          </p:nvSpPr>
          <p:spPr>
            <a:xfrm>
              <a:off x="323528" y="2492896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67544" y="2636912"/>
              <a:ext cx="432048" cy="360040"/>
              <a:chOff x="6372200" y="908720"/>
              <a:chExt cx="504056" cy="43204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444208" y="90872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60232" y="90872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Block Arc 32"/>
              <p:cNvSpPr/>
              <p:nvPr/>
            </p:nvSpPr>
            <p:spPr>
              <a:xfrm flipV="1">
                <a:off x="6372200" y="1052736"/>
                <a:ext cx="504056" cy="288032"/>
              </a:xfrm>
              <a:prstGeom prst="blockArc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95536" y="2204864"/>
              <a:ext cx="512440" cy="288032"/>
              <a:chOff x="6084168" y="1412776"/>
              <a:chExt cx="512440" cy="288032"/>
            </a:xfrm>
            <a:solidFill>
              <a:srgbClr val="FF0000"/>
            </a:solidFill>
          </p:grpSpPr>
          <p:sp>
            <p:nvSpPr>
              <p:cNvPr id="44" name="Lightning Bolt 43"/>
              <p:cNvSpPr/>
              <p:nvPr/>
            </p:nvSpPr>
            <p:spPr>
              <a:xfrm>
                <a:off x="6084168" y="1412776"/>
                <a:ext cx="144016" cy="288032"/>
              </a:xfrm>
              <a:prstGeom prst="lightningBolt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Lightning Bolt 44"/>
              <p:cNvSpPr/>
              <p:nvPr/>
            </p:nvSpPr>
            <p:spPr>
              <a:xfrm flipH="1">
                <a:off x="6372200" y="1412776"/>
                <a:ext cx="224408" cy="279648"/>
              </a:xfrm>
              <a:prstGeom prst="lightningBolt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5292080" y="29969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Which is longer?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92080" y="36450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Which is shorter?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2080" y="43651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Which is the longest?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2080" y="50131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Which is the shortest?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9992" y="476672"/>
            <a:ext cx="46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Count the pieces...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rchive/1/17/20100901235331!Measuring-tap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3F3"/>
              </a:clrFrom>
              <a:clrTo>
                <a:srgbClr val="F6F3F3">
                  <a:alpha val="0"/>
                </a:srgbClr>
              </a:clrTo>
            </a:clrChange>
          </a:blip>
          <a:srcRect t="9630" b="11721"/>
          <a:stretch>
            <a:fillRect/>
          </a:stretch>
        </p:blipFill>
        <p:spPr bwMode="auto">
          <a:xfrm rot="963929">
            <a:off x="122709" y="2719170"/>
            <a:ext cx="8788091" cy="4992968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/>
        </p:nvGrpSpPr>
        <p:grpSpPr>
          <a:xfrm>
            <a:off x="4860032" y="476672"/>
            <a:ext cx="3672408" cy="1152128"/>
            <a:chOff x="4860032" y="404664"/>
            <a:chExt cx="3672408" cy="1152128"/>
          </a:xfrm>
        </p:grpSpPr>
        <p:sp>
          <p:nvSpPr>
            <p:cNvPr id="5" name="Oval 4"/>
            <p:cNvSpPr/>
            <p:nvPr/>
          </p:nvSpPr>
          <p:spPr>
            <a:xfrm>
              <a:off x="5364088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012160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88224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7236296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884368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45"/>
            <p:cNvGrpSpPr/>
            <p:nvPr/>
          </p:nvGrpSpPr>
          <p:grpSpPr>
            <a:xfrm>
              <a:off x="4860032" y="404664"/>
              <a:ext cx="656456" cy="936104"/>
              <a:chOff x="539552" y="404664"/>
              <a:chExt cx="656456" cy="93610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9552" y="692696"/>
                <a:ext cx="648072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" name="Group 25"/>
              <p:cNvGrpSpPr/>
              <p:nvPr/>
            </p:nvGrpSpPr>
            <p:grpSpPr>
              <a:xfrm>
                <a:off x="611560" y="908720"/>
                <a:ext cx="432048" cy="360040"/>
                <a:chOff x="6372200" y="908720"/>
                <a:chExt cx="504056" cy="432048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Block Arc 28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38"/>
              <p:cNvGrpSpPr/>
              <p:nvPr/>
            </p:nvGrpSpPr>
            <p:grpSpPr>
              <a:xfrm>
                <a:off x="683568" y="404664"/>
                <a:ext cx="512440" cy="288032"/>
                <a:chOff x="6084168" y="1412776"/>
                <a:chExt cx="512440" cy="288032"/>
              </a:xfrm>
            </p:grpSpPr>
            <p:sp>
              <p:nvSpPr>
                <p:cNvPr id="37" name="Lightning Bolt 36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Lightning Bolt 37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48" name="Group 47"/>
          <p:cNvGrpSpPr/>
          <p:nvPr/>
        </p:nvGrpSpPr>
        <p:grpSpPr>
          <a:xfrm>
            <a:off x="3491880" y="4437112"/>
            <a:ext cx="2448272" cy="1008112"/>
            <a:chOff x="395536" y="4365104"/>
            <a:chExt cx="2448272" cy="1008112"/>
          </a:xfrm>
        </p:grpSpPr>
        <p:sp>
          <p:nvSpPr>
            <p:cNvPr id="18" name="Oval 17"/>
            <p:cNvSpPr/>
            <p:nvPr/>
          </p:nvSpPr>
          <p:spPr>
            <a:xfrm>
              <a:off x="971600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547664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195736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47"/>
            <p:cNvGrpSpPr/>
            <p:nvPr/>
          </p:nvGrpSpPr>
          <p:grpSpPr>
            <a:xfrm>
              <a:off x="395536" y="4365104"/>
              <a:ext cx="648072" cy="936104"/>
              <a:chOff x="395536" y="4365104"/>
              <a:chExt cx="648072" cy="93610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95536" y="4653136"/>
                <a:ext cx="648072" cy="6480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" name="Group 23"/>
              <p:cNvGrpSpPr/>
              <p:nvPr/>
            </p:nvGrpSpPr>
            <p:grpSpPr>
              <a:xfrm>
                <a:off x="467544" y="4869160"/>
                <a:ext cx="432048" cy="360040"/>
                <a:chOff x="6372200" y="908720"/>
                <a:chExt cx="504056" cy="432048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Block Arc 22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39"/>
              <p:cNvGrpSpPr/>
              <p:nvPr/>
            </p:nvGrpSpPr>
            <p:grpSpPr>
              <a:xfrm>
                <a:off x="467544" y="4365104"/>
                <a:ext cx="512440" cy="288032"/>
                <a:chOff x="6084168" y="1412776"/>
                <a:chExt cx="512440" cy="288032"/>
              </a:xfrm>
              <a:solidFill>
                <a:srgbClr val="00B050"/>
              </a:solidFill>
            </p:grpSpPr>
            <p:sp>
              <p:nvSpPr>
                <p:cNvPr id="41" name="Lightning Bolt 40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  <a:grp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Lightning Bolt 41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  <a:grp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47" name="Group 46"/>
          <p:cNvGrpSpPr/>
          <p:nvPr/>
        </p:nvGrpSpPr>
        <p:grpSpPr>
          <a:xfrm>
            <a:off x="323528" y="1772816"/>
            <a:ext cx="3600400" cy="1584176"/>
            <a:chOff x="323528" y="1772816"/>
            <a:chExt cx="3600400" cy="1584176"/>
          </a:xfrm>
        </p:grpSpPr>
        <p:sp>
          <p:nvSpPr>
            <p:cNvPr id="11" name="Oval 10"/>
            <p:cNvSpPr/>
            <p:nvPr/>
          </p:nvSpPr>
          <p:spPr>
            <a:xfrm>
              <a:off x="971600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403648" y="2132856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907704" y="1772816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411760" y="2060848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2699792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275856" y="2708920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323528" y="2204864"/>
              <a:ext cx="648072" cy="936104"/>
              <a:chOff x="323528" y="2204864"/>
              <a:chExt cx="648072" cy="93610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23528" y="2492896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oup 29"/>
              <p:cNvGrpSpPr/>
              <p:nvPr/>
            </p:nvGrpSpPr>
            <p:grpSpPr>
              <a:xfrm>
                <a:off x="467544" y="2636912"/>
                <a:ext cx="432048" cy="360040"/>
                <a:chOff x="6372200" y="908720"/>
                <a:chExt cx="504056" cy="43204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Block Arc 32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Group 42"/>
              <p:cNvGrpSpPr/>
              <p:nvPr/>
            </p:nvGrpSpPr>
            <p:grpSpPr>
              <a:xfrm>
                <a:off x="395536" y="2204864"/>
                <a:ext cx="512440" cy="288032"/>
                <a:chOff x="6084168" y="1412776"/>
                <a:chExt cx="512440" cy="288032"/>
              </a:xfrm>
              <a:solidFill>
                <a:srgbClr val="FF0000"/>
              </a:solidFill>
            </p:grpSpPr>
            <p:sp>
              <p:nvSpPr>
                <p:cNvPr id="44" name="Lightning Bolt 43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Lightning Bolt 44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49" name="Group 48"/>
          <p:cNvGrpSpPr/>
          <p:nvPr/>
        </p:nvGrpSpPr>
        <p:grpSpPr>
          <a:xfrm>
            <a:off x="323528" y="2204864"/>
            <a:ext cx="4536504" cy="1008112"/>
            <a:chOff x="323528" y="2204864"/>
            <a:chExt cx="4536504" cy="1008112"/>
          </a:xfrm>
        </p:grpSpPr>
        <p:sp>
          <p:nvSpPr>
            <p:cNvPr id="50" name="Oval 49"/>
            <p:cNvSpPr/>
            <p:nvPr/>
          </p:nvSpPr>
          <p:spPr>
            <a:xfrm>
              <a:off x="971600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1619672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267744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2915816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563888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4211960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46"/>
            <p:cNvGrpSpPr/>
            <p:nvPr/>
          </p:nvGrpSpPr>
          <p:grpSpPr>
            <a:xfrm>
              <a:off x="323528" y="2204864"/>
              <a:ext cx="648072" cy="936104"/>
              <a:chOff x="323528" y="2204864"/>
              <a:chExt cx="648072" cy="93610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23528" y="2492896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467531" y="2636910"/>
                <a:ext cx="432047" cy="360039"/>
                <a:chOff x="6372200" y="908720"/>
                <a:chExt cx="504056" cy="432048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Block Arc 63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Group 42"/>
              <p:cNvGrpSpPr/>
              <p:nvPr/>
            </p:nvGrpSpPr>
            <p:grpSpPr>
              <a:xfrm>
                <a:off x="395536" y="2204864"/>
                <a:ext cx="512440" cy="288032"/>
                <a:chOff x="6084168" y="1412776"/>
                <a:chExt cx="512440" cy="288032"/>
              </a:xfrm>
              <a:solidFill>
                <a:srgbClr val="FF0000"/>
              </a:solidFill>
            </p:grpSpPr>
            <p:sp>
              <p:nvSpPr>
                <p:cNvPr id="60" name="Lightning Bolt 59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Lightning Bolt 60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1979712" y="1886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Time to measure...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52120" y="19888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Something is not right?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24128" y="278092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Something is still not right?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7 -0.00509 L -0.34254 -0.0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4.44444E-6 L -0.49601 -0.010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6" grpId="1"/>
      <p:bldP spid="68" grpId="0"/>
      <p:bldP spid="6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95936" y="764704"/>
            <a:ext cx="3672408" cy="1152128"/>
            <a:chOff x="4860032" y="404664"/>
            <a:chExt cx="3672408" cy="1152128"/>
          </a:xfrm>
        </p:grpSpPr>
        <p:sp>
          <p:nvSpPr>
            <p:cNvPr id="3" name="Oval 2"/>
            <p:cNvSpPr/>
            <p:nvPr/>
          </p:nvSpPr>
          <p:spPr>
            <a:xfrm>
              <a:off x="5364088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6012160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588224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7236296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7884368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4860032" y="404664"/>
              <a:ext cx="656456" cy="936104"/>
              <a:chOff x="539552" y="404664"/>
              <a:chExt cx="656456" cy="93610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39552" y="692696"/>
                <a:ext cx="648072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25"/>
              <p:cNvGrpSpPr/>
              <p:nvPr/>
            </p:nvGrpSpPr>
            <p:grpSpPr>
              <a:xfrm>
                <a:off x="611547" y="908718"/>
                <a:ext cx="432047" cy="360039"/>
                <a:chOff x="6372200" y="908720"/>
                <a:chExt cx="504056" cy="432048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Block Arc 15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38"/>
              <p:cNvGrpSpPr/>
              <p:nvPr/>
            </p:nvGrpSpPr>
            <p:grpSpPr>
              <a:xfrm>
                <a:off x="683568" y="404664"/>
                <a:ext cx="512440" cy="288032"/>
                <a:chOff x="6084168" y="1412776"/>
                <a:chExt cx="512440" cy="288032"/>
              </a:xfrm>
            </p:grpSpPr>
            <p:sp>
              <p:nvSpPr>
                <p:cNvPr id="12" name="Lightning Bolt 11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Lightning Bolt 12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5724128" y="4437112"/>
            <a:ext cx="2448272" cy="1008112"/>
            <a:chOff x="395536" y="4365104"/>
            <a:chExt cx="2448272" cy="1008112"/>
          </a:xfrm>
        </p:grpSpPr>
        <p:sp>
          <p:nvSpPr>
            <p:cNvPr id="34" name="Oval 33"/>
            <p:cNvSpPr/>
            <p:nvPr/>
          </p:nvSpPr>
          <p:spPr>
            <a:xfrm>
              <a:off x="971600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1547664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2195736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47"/>
            <p:cNvGrpSpPr/>
            <p:nvPr/>
          </p:nvGrpSpPr>
          <p:grpSpPr>
            <a:xfrm>
              <a:off x="395536" y="4365104"/>
              <a:ext cx="648072" cy="936104"/>
              <a:chOff x="395536" y="4365104"/>
              <a:chExt cx="648072" cy="93610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95536" y="4653136"/>
                <a:ext cx="648072" cy="6480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23"/>
              <p:cNvGrpSpPr/>
              <p:nvPr/>
            </p:nvGrpSpPr>
            <p:grpSpPr>
              <a:xfrm>
                <a:off x="467531" y="4869158"/>
                <a:ext cx="432047" cy="360039"/>
                <a:chOff x="6372200" y="908720"/>
                <a:chExt cx="504056" cy="4320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Block Arc 44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67544" y="4365104"/>
                <a:ext cx="512440" cy="288032"/>
                <a:chOff x="6084168" y="1412776"/>
                <a:chExt cx="512440" cy="288032"/>
              </a:xfrm>
              <a:solidFill>
                <a:srgbClr val="00B050"/>
              </a:solidFill>
            </p:grpSpPr>
            <p:sp>
              <p:nvSpPr>
                <p:cNvPr id="41" name="Lightning Bolt 40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  <a:grp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Lightning Bolt 41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  <a:grp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1043608" y="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Short to long</a:t>
            </a:r>
            <a:endParaRPr lang="en-GB" sz="4800" dirty="0">
              <a:latin typeface="Comic Sans MS" pitchFamily="66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23528" y="2204864"/>
            <a:ext cx="5832648" cy="1008112"/>
            <a:chOff x="323528" y="2204864"/>
            <a:chExt cx="5832648" cy="1008112"/>
          </a:xfrm>
        </p:grpSpPr>
        <p:grpSp>
          <p:nvGrpSpPr>
            <p:cNvPr id="17" name="Group 16"/>
            <p:cNvGrpSpPr/>
            <p:nvPr/>
          </p:nvGrpSpPr>
          <p:grpSpPr>
            <a:xfrm>
              <a:off x="323528" y="2204864"/>
              <a:ext cx="4536504" cy="1008112"/>
              <a:chOff x="323528" y="2204864"/>
              <a:chExt cx="4536504" cy="100811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971600" y="2564904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619672" y="2564904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267744" y="2564904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15816" y="2564904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63888" y="2564904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11960" y="2564904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46"/>
              <p:cNvGrpSpPr/>
              <p:nvPr/>
            </p:nvGrpSpPr>
            <p:grpSpPr>
              <a:xfrm>
                <a:off x="323528" y="2204864"/>
                <a:ext cx="648072" cy="936104"/>
                <a:chOff x="323528" y="2204864"/>
                <a:chExt cx="648072" cy="936104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23528" y="2492896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6" name="Group 29"/>
                <p:cNvGrpSpPr/>
                <p:nvPr/>
              </p:nvGrpSpPr>
              <p:grpSpPr>
                <a:xfrm>
                  <a:off x="467531" y="2636910"/>
                  <a:ext cx="432047" cy="360039"/>
                  <a:chOff x="6372200" y="908720"/>
                  <a:chExt cx="504056" cy="432048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6444208" y="908720"/>
                    <a:ext cx="144016" cy="14401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6660232" y="908720"/>
                    <a:ext cx="144016" cy="14401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Block Arc 31"/>
                  <p:cNvSpPr/>
                  <p:nvPr/>
                </p:nvSpPr>
                <p:spPr>
                  <a:xfrm flipV="1">
                    <a:off x="6372200" y="1052736"/>
                    <a:ext cx="504056" cy="288032"/>
                  </a:xfrm>
                  <a:prstGeom prst="blockArc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7" name="Group 42"/>
                <p:cNvGrpSpPr/>
                <p:nvPr/>
              </p:nvGrpSpPr>
              <p:grpSpPr>
                <a:xfrm>
                  <a:off x="395536" y="2204864"/>
                  <a:ext cx="512440" cy="288032"/>
                  <a:chOff x="6084168" y="1412776"/>
                  <a:chExt cx="512440" cy="288032"/>
                </a:xfrm>
                <a:solidFill>
                  <a:srgbClr val="FF0000"/>
                </a:solidFill>
              </p:grpSpPr>
              <p:sp>
                <p:nvSpPr>
                  <p:cNvPr id="28" name="Lightning Bolt 27"/>
                  <p:cNvSpPr/>
                  <p:nvPr/>
                </p:nvSpPr>
                <p:spPr>
                  <a:xfrm>
                    <a:off x="6084168" y="1412776"/>
                    <a:ext cx="144016" cy="288032"/>
                  </a:xfrm>
                  <a:prstGeom prst="lightningBolt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Lightning Bolt 28"/>
                  <p:cNvSpPr/>
                  <p:nvPr/>
                </p:nvSpPr>
                <p:spPr>
                  <a:xfrm flipH="1">
                    <a:off x="6372200" y="1412776"/>
                    <a:ext cx="224408" cy="279648"/>
                  </a:xfrm>
                  <a:prstGeom prst="lightningBolt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47" name="Oval 46"/>
            <p:cNvSpPr/>
            <p:nvPr/>
          </p:nvSpPr>
          <p:spPr>
            <a:xfrm>
              <a:off x="4860032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5508104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8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0023 L -0.38958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59063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9592" y="692696"/>
            <a:ext cx="2448272" cy="1008112"/>
            <a:chOff x="395536" y="4365104"/>
            <a:chExt cx="2448272" cy="1008112"/>
          </a:xfrm>
        </p:grpSpPr>
        <p:sp>
          <p:nvSpPr>
            <p:cNvPr id="3" name="Oval 2"/>
            <p:cNvSpPr/>
            <p:nvPr/>
          </p:nvSpPr>
          <p:spPr>
            <a:xfrm>
              <a:off x="971600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1547664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195736" y="4725144"/>
              <a:ext cx="648072" cy="6480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47"/>
            <p:cNvGrpSpPr/>
            <p:nvPr/>
          </p:nvGrpSpPr>
          <p:grpSpPr>
            <a:xfrm>
              <a:off x="395536" y="4365104"/>
              <a:ext cx="648072" cy="936104"/>
              <a:chOff x="395536" y="4365104"/>
              <a:chExt cx="648072" cy="93610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95536" y="4653136"/>
                <a:ext cx="648072" cy="6480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23"/>
              <p:cNvGrpSpPr/>
              <p:nvPr/>
            </p:nvGrpSpPr>
            <p:grpSpPr>
              <a:xfrm>
                <a:off x="467531" y="4869158"/>
                <a:ext cx="432047" cy="360039"/>
                <a:chOff x="6372200" y="908720"/>
                <a:chExt cx="504056" cy="432048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Block Arc 13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467544" y="4365104"/>
                <a:ext cx="512440" cy="288032"/>
                <a:chOff x="6084168" y="1412776"/>
                <a:chExt cx="512440" cy="288032"/>
              </a:xfrm>
              <a:solidFill>
                <a:srgbClr val="00B050"/>
              </a:solidFill>
            </p:grpSpPr>
            <p:sp>
              <p:nvSpPr>
                <p:cNvPr id="10" name="Lightning Bolt 9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  <a:grp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Lightning Bolt 10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  <a:grp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15" name="TextBox 14"/>
          <p:cNvSpPr txBox="1"/>
          <p:nvPr/>
        </p:nvSpPr>
        <p:spPr>
          <a:xfrm>
            <a:off x="5004048" y="90872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Shortest</a:t>
            </a:r>
            <a:endParaRPr lang="en-GB" sz="4000" dirty="0"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7584" y="2708920"/>
            <a:ext cx="3672408" cy="1152128"/>
            <a:chOff x="4860032" y="404664"/>
            <a:chExt cx="3672408" cy="1152128"/>
          </a:xfrm>
        </p:grpSpPr>
        <p:sp>
          <p:nvSpPr>
            <p:cNvPr id="17" name="Oval 16"/>
            <p:cNvSpPr/>
            <p:nvPr/>
          </p:nvSpPr>
          <p:spPr>
            <a:xfrm>
              <a:off x="5364088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012160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588224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236296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884368" y="90872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45"/>
            <p:cNvGrpSpPr/>
            <p:nvPr/>
          </p:nvGrpSpPr>
          <p:grpSpPr>
            <a:xfrm>
              <a:off x="4860032" y="404664"/>
              <a:ext cx="656456" cy="936104"/>
              <a:chOff x="539552" y="404664"/>
              <a:chExt cx="656456" cy="93610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39552" y="692696"/>
                <a:ext cx="648072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25"/>
              <p:cNvGrpSpPr/>
              <p:nvPr/>
            </p:nvGrpSpPr>
            <p:grpSpPr>
              <a:xfrm>
                <a:off x="611547" y="908718"/>
                <a:ext cx="432047" cy="360039"/>
                <a:chOff x="6372200" y="908720"/>
                <a:chExt cx="504056" cy="43204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Block Arc 29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38"/>
              <p:cNvGrpSpPr/>
              <p:nvPr/>
            </p:nvGrpSpPr>
            <p:grpSpPr>
              <a:xfrm>
                <a:off x="683568" y="404664"/>
                <a:ext cx="512440" cy="288032"/>
                <a:chOff x="6084168" y="1412776"/>
                <a:chExt cx="512440" cy="288032"/>
              </a:xfrm>
            </p:grpSpPr>
            <p:sp>
              <p:nvSpPr>
                <p:cNvPr id="26" name="Lightning Bolt 25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Lightning Bolt 26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1" name="Group 30"/>
          <p:cNvGrpSpPr/>
          <p:nvPr/>
        </p:nvGrpSpPr>
        <p:grpSpPr>
          <a:xfrm>
            <a:off x="611560" y="4869160"/>
            <a:ext cx="4536504" cy="1008112"/>
            <a:chOff x="323528" y="2204864"/>
            <a:chExt cx="4536504" cy="1008112"/>
          </a:xfrm>
        </p:grpSpPr>
        <p:sp>
          <p:nvSpPr>
            <p:cNvPr id="32" name="Oval 31"/>
            <p:cNvSpPr/>
            <p:nvPr/>
          </p:nvSpPr>
          <p:spPr>
            <a:xfrm>
              <a:off x="971600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619672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267744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915816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563888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211960" y="256490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46"/>
            <p:cNvGrpSpPr/>
            <p:nvPr/>
          </p:nvGrpSpPr>
          <p:grpSpPr>
            <a:xfrm>
              <a:off x="323528" y="2204864"/>
              <a:ext cx="648072" cy="936104"/>
              <a:chOff x="323528" y="2204864"/>
              <a:chExt cx="648072" cy="93610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23528" y="2492896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" name="Group 29"/>
              <p:cNvGrpSpPr/>
              <p:nvPr/>
            </p:nvGrpSpPr>
            <p:grpSpPr>
              <a:xfrm>
                <a:off x="467531" y="2636910"/>
                <a:ext cx="432047" cy="360039"/>
                <a:chOff x="6372200" y="908720"/>
                <a:chExt cx="504056" cy="432048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444208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66023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Block Arc 45"/>
                <p:cNvSpPr/>
                <p:nvPr/>
              </p:nvSpPr>
              <p:spPr>
                <a:xfrm flipV="1">
                  <a:off x="6372200" y="1052736"/>
                  <a:ext cx="504056" cy="288032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" name="Group 42"/>
              <p:cNvGrpSpPr/>
              <p:nvPr/>
            </p:nvGrpSpPr>
            <p:grpSpPr>
              <a:xfrm>
                <a:off x="395536" y="2204864"/>
                <a:ext cx="512440" cy="288032"/>
                <a:chOff x="6084168" y="1412776"/>
                <a:chExt cx="512440" cy="288032"/>
              </a:xfrm>
              <a:solidFill>
                <a:srgbClr val="FF0000"/>
              </a:solidFill>
            </p:grpSpPr>
            <p:sp>
              <p:nvSpPr>
                <p:cNvPr id="42" name="Lightning Bolt 41"/>
                <p:cNvSpPr/>
                <p:nvPr/>
              </p:nvSpPr>
              <p:spPr>
                <a:xfrm>
                  <a:off x="6084168" y="1412776"/>
                  <a:ext cx="144016" cy="288032"/>
                </a:xfrm>
                <a:prstGeom prst="lightningBol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Lightning Bolt 42"/>
                <p:cNvSpPr/>
                <p:nvPr/>
              </p:nvSpPr>
              <p:spPr>
                <a:xfrm flipH="1">
                  <a:off x="6372200" y="1412776"/>
                  <a:ext cx="224408" cy="279648"/>
                </a:xfrm>
                <a:prstGeom prst="lightningBol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5580112" y="515719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Longest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Measure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4145" y="2535011"/>
            <a:ext cx="1403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‘Education City’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to take you to the game.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728" y="5841910"/>
            <a:ext cx="747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everyday language </a:t>
            </a:r>
            <a:r>
              <a:rPr lang="en-GB" dirty="0" err="1" smtClean="0">
                <a:latin typeface="Comic Sans MS" panose="030F0702030302020204" pitchFamily="66" charset="0"/>
              </a:rPr>
              <a:t>e.g</a:t>
            </a:r>
            <a:r>
              <a:rPr lang="en-GB" dirty="0" smtClean="0">
                <a:latin typeface="Comic Sans MS" panose="030F0702030302020204" pitchFamily="66" charset="0"/>
              </a:rPr>
              <a:t> longer, shorter, taller, heavier, lighter, larger to compare and describe objects and people.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5561141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0415" y="1351664"/>
            <a:ext cx="661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can compare and describe length 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8961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80" y="2686902"/>
            <a:ext cx="1633682" cy="17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67" y="2784564"/>
            <a:ext cx="1440160" cy="1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66" y="1823343"/>
            <a:ext cx="4213824" cy="71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3488" y="4623931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After playing the </a:t>
            </a:r>
            <a:r>
              <a:rPr lang="en-GB" dirty="0" smtClean="0">
                <a:latin typeface="Comic Sans MS" panose="030F0702030302020204" pitchFamily="66" charset="0"/>
              </a:rPr>
              <a:t>game, </a:t>
            </a:r>
            <a:r>
              <a:rPr lang="en-GB" dirty="0" smtClean="0">
                <a:latin typeface="Comic Sans MS" panose="030F0702030302020204" pitchFamily="66" charset="0"/>
              </a:rPr>
              <a:t>complete the ‘Measure Up’ worksheet either by downloading the worksheet or drawing the item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Sticky Kids Warm up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45309" cy="35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4362" y="134490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move my body well, exploring how to manage and control it.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8511" y="849342"/>
            <a:ext cx="6277325" cy="60232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You’re Happy and You know it!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3" y="903188"/>
            <a:ext cx="1247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5232" y="141277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enjoy</a:t>
            </a:r>
            <a:r>
              <a:rPr lang="en-GB" dirty="0" smtClean="0">
                <a:latin typeface="Comic Sans MS" panose="030F0702030302020204" pitchFamily="66" charset="0"/>
              </a:rPr>
              <a:t> singing along to music of different styles.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7" y="6093974"/>
            <a:ext cx="929434" cy="7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8034" y="612031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 can participate actively and use my voice to join in with the song.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music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1" y="327362"/>
            <a:ext cx="1005762" cy="5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4988" y="1268760"/>
            <a:ext cx="5507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‘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073" y="160337"/>
            <a:ext cx="473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Music Time</a:t>
            </a:r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11" y="2204864"/>
            <a:ext cx="3367777" cy="32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1488" y="3212976"/>
            <a:ext cx="262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332446"/>
            <a:ext cx="7524824" cy="44973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Take part in Mrs McMaster’s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Tuesday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activity.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P.E</a:t>
            </a:r>
            <a:endParaRPr lang="en-GB" dirty="0"/>
          </a:p>
        </p:txBody>
      </p:sp>
      <p:pic>
        <p:nvPicPr>
          <p:cNvPr id="3074" name="Picture 2" descr="Image result for P.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857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lly.bell\AppData\Local\Microsoft\Windows\INetCache\IE\P4W2TT83\exercise-clip-art-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30425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700628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OLI - I can use knowledge of sounds, letters and patterns to read words.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Sounds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62262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5430821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4911" y="5708415"/>
            <a:ext cx="5182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sound out </a:t>
            </a:r>
            <a:r>
              <a:rPr lang="en-GB" dirty="0" err="1">
                <a:latin typeface="Comic Sans MS" panose="030F0702030302020204" pitchFamily="66" charset="0"/>
              </a:rPr>
              <a:t>out</a:t>
            </a:r>
            <a:r>
              <a:rPr lang="en-GB" dirty="0">
                <a:latin typeface="Comic Sans MS" panose="030F0702030302020204" pitchFamily="66" charset="0"/>
              </a:rPr>
              <a:t> words </a:t>
            </a:r>
            <a:r>
              <a:rPr lang="en-GB" dirty="0" smtClean="0">
                <a:latin typeface="Comic Sans MS" panose="030F0702030302020204" pitchFamily="66" charset="0"/>
              </a:rPr>
              <a:t> containing the ‘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’ sounds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>
                <a:latin typeface="Comic Sans MS" panose="030F0702030302020204" pitchFamily="66" charset="0"/>
              </a:rPr>
              <a:t>our 'Fred  </a:t>
            </a:r>
            <a:r>
              <a:rPr lang="en-GB" dirty="0" smtClean="0">
                <a:latin typeface="Comic Sans MS" panose="030F0702030302020204" pitchFamily="66" charset="0"/>
              </a:rPr>
              <a:t>Fingers’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699" y="3539696"/>
            <a:ext cx="2013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boat 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1091" y="3539696"/>
            <a:ext cx="17411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coat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3327" y="3501008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6000" dirty="0" smtClean="0">
                <a:latin typeface="Comic Sans MS" panose="030F0702030302020204" pitchFamily="66" charset="0"/>
              </a:rPr>
              <a:t>road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" name="TextBox 1023"/>
          <p:cNvSpPr txBox="1"/>
          <p:nvPr/>
        </p:nvSpPr>
        <p:spPr>
          <a:xfrm>
            <a:off x="6109194" y="4671627"/>
            <a:ext cx="278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below to take you to the ‘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’ clip.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4" y="3474784"/>
            <a:ext cx="219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soap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1" y="1858478"/>
            <a:ext cx="1434953" cy="175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91" y="1896401"/>
            <a:ext cx="1596986" cy="16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18" y="1980171"/>
            <a:ext cx="2285411" cy="15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92631"/>
            <a:ext cx="1575426" cy="12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2" y="4391403"/>
            <a:ext cx="2408399" cy="115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1" cy="488811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       we   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       some    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       one              you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Revison</a:t>
            </a:r>
            <a:r>
              <a:rPr lang="en-GB" dirty="0" smtClean="0">
                <a:latin typeface="Comic Sans MS" panose="030F0702030302020204" pitchFamily="66" charset="0"/>
              </a:rPr>
              <a:t>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9608" y="1268760"/>
            <a:ext cx="609600" cy="609600"/>
          </a:xfrm>
          <a:prstGeom prst="rect">
            <a:avLst/>
          </a:prstGeom>
        </p:spPr>
      </p:pic>
      <p:pic>
        <p:nvPicPr>
          <p:cNvPr id="717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5" y="967076"/>
            <a:ext cx="2160240" cy="12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96648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558" y="1412776"/>
            <a:ext cx="7486077" cy="330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Common Word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84" y="4915200"/>
            <a:ext cx="8275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Air Writing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Write the word in the air saying each sound as you form it.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Carpet Writing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Write the word on the carpet/floor saying each sound as your form it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64502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tricky part of the word?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sounds can you hear?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use my knowledge of sounds, letters and patterns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6176" y="2513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Speedy Sounds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44000" cy="63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sound and the word.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1316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46598"/>
            <a:ext cx="8964488" cy="2376264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saw 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ship on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sea. It had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red sail.</a:t>
            </a:r>
          </a:p>
          <a:p>
            <a:endParaRPr lang="en-GB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any tricky words?</a:t>
            </a: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any words with long vowel sounds?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Sentence of the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Image result for sho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2220" y="1432806"/>
            <a:ext cx="70062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OLI - I can use knowledge of sounds, letters and patterns to read words.</a:t>
            </a:r>
          </a:p>
          <a:p>
            <a:pPr marL="0" indent="0">
              <a:buFont typeface="Symbol" pitchFamily="18" charset="2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4168" y="2671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00692"/>
            <a:ext cx="9144000" cy="494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draw and label a picture with 4 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 words.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ICT – Forest Phonics ‘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’ word building.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 smtClean="0">
                <a:latin typeface="Comic Sans MS" panose="030F0702030302020204" pitchFamily="66" charset="0"/>
              </a:rPr>
              <a:t>Letter formation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practise making the  ‘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’ sound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the air, on the floor, in flour/salt.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’ letter formation page (home learning pack)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4693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04" y="5698416"/>
            <a:ext cx="1880458" cy="10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3136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watch an episode of </a:t>
            </a:r>
            <a:r>
              <a:rPr lang="en-GB" dirty="0" err="1" smtClean="0">
                <a:latin typeface="Comic Sans MS" panose="030F0702030302020204" pitchFamily="66" charset="0"/>
              </a:rPr>
              <a:t>alphablocks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51" y="2708920"/>
            <a:ext cx="1824233" cy="10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2201" y="4005064"/>
            <a:ext cx="2664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link below to take you to the letter formation.  Follow the magic pencil to form o and a.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23" y="1183849"/>
            <a:ext cx="1872248" cy="104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4472"/>
            <a:ext cx="1423343" cy="9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" y="3249488"/>
            <a:ext cx="9163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4022" y="2060848"/>
            <a:ext cx="413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735" y="1055723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485" y="6165304"/>
            <a:ext cx="858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Draw a new front cover for your book.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2523</TotalTime>
  <Words>913</Words>
  <Application>Microsoft Office PowerPoint</Application>
  <PresentationFormat>On-screen Show (4:3)</PresentationFormat>
  <Paragraphs>132</Paragraphs>
  <Slides>21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   Tuesday 19th of May  Mardi 19 Mai </vt:lpstr>
      <vt:lpstr>Sticky Kids Warm up</vt:lpstr>
      <vt:lpstr>Sounds</vt:lpstr>
      <vt:lpstr>Revison Tricky Words Block 2</vt:lpstr>
      <vt:lpstr>New Common Word</vt:lpstr>
      <vt:lpstr>Speedy Sounds</vt:lpstr>
      <vt:lpstr>Sentence of the day</vt:lpstr>
      <vt:lpstr>Phonics Activities   </vt:lpstr>
      <vt:lpstr>Reading Book</vt:lpstr>
      <vt:lpstr>Story Time</vt:lpstr>
      <vt:lpstr>Number Talks </vt:lpstr>
      <vt:lpstr>PowerPoint Presentation</vt:lpstr>
      <vt:lpstr>Number Rhyme Time </vt:lpstr>
      <vt:lpstr>Measure  </vt:lpstr>
      <vt:lpstr>PowerPoint Presentation</vt:lpstr>
      <vt:lpstr>PowerPoint Presentation</vt:lpstr>
      <vt:lpstr>PowerPoint Presentation</vt:lpstr>
      <vt:lpstr>PowerPoint Presentation</vt:lpstr>
      <vt:lpstr>Measure </vt:lpstr>
      <vt:lpstr>If You’re Happy and You know it!</vt:lpstr>
      <vt:lpstr>P.E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166</cp:revision>
  <dcterms:created xsi:type="dcterms:W3CDTF">2020-03-21T18:06:53Z</dcterms:created>
  <dcterms:modified xsi:type="dcterms:W3CDTF">2020-05-18T14:40:03Z</dcterms:modified>
</cp:coreProperties>
</file>