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80" r:id="rId6"/>
    <p:sldId id="304" r:id="rId7"/>
    <p:sldId id="302" r:id="rId8"/>
    <p:sldId id="305" r:id="rId9"/>
    <p:sldId id="327" r:id="rId10"/>
    <p:sldId id="266" r:id="rId11"/>
    <p:sldId id="281" r:id="rId12"/>
    <p:sldId id="309" r:id="rId13"/>
    <p:sldId id="328" r:id="rId14"/>
    <p:sldId id="323" r:id="rId15"/>
    <p:sldId id="268" r:id="rId16"/>
    <p:sldId id="282" r:id="rId17"/>
    <p:sldId id="298" r:id="rId18"/>
    <p:sldId id="325" r:id="rId19"/>
    <p:sldId id="329" r:id="rId20"/>
    <p:sldId id="330" r:id="rId21"/>
    <p:sldId id="32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16A07B-2E02-4BDF-9C79-9A6B11E9975D}" v="1130" dt="2019-06-20T20:17:53.703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712" autoAdjust="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5/13/2020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MirC-hi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MirC-hi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MirC-hi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xYnlstFYcd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MirC-hi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MirC-hi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assoonCRInfant" panose="02010503020300020003" pitchFamily="2" charset="0"/>
              </a:rPr>
              <a:t>18</a:t>
            </a:r>
            <a:r>
              <a:rPr lang="en-US" sz="2400" dirty="0" smtClean="0">
                <a:latin typeface="SassoonCRInfant" panose="02010503020300020003" pitchFamily="2" charset="0"/>
              </a:rPr>
              <a:t>.5.20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SassoonCRInfant" panose="02010503020300020003" pitchFamily="2" charset="0"/>
              </a:rPr>
              <a:t>Thursday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assoonCRInfant" panose="02010503020300020003" pitchFamily="2" charset="0"/>
              </a:rPr>
              <a:t>Daily Plan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4" name="Picture Placeholder 8" descr="Painting and Drawing Tools Set">
            <a:extLst>
              <a:ext uri="{FF2B5EF4-FFF2-40B4-BE49-F238E27FC236}">
                <a16:creationId xmlns:a16="http://schemas.microsoft.com/office/drawing/2014/main" id="{071F34E4-4C09-4C3D-9844-4E147BD7CAD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10922" r="10922"/>
          <a:stretch/>
        </p:blipFill>
        <p:spPr>
          <a:xfrm>
            <a:off x="0" y="1114425"/>
            <a:ext cx="6230938" cy="5314950"/>
          </a:xfr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463856" y="1003757"/>
            <a:ext cx="4065084" cy="700842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What have you learned?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1588" y="2898836"/>
            <a:ext cx="83079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Today I would like you to complete the two measure activities on the blog. </a:t>
            </a: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They have a range of questions, try to complete them independently if you can.</a:t>
            </a: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Extension – Create a poster all about measure for a younger pupil. Be sure to include all the information they need. </a:t>
            </a:r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pic>
        <p:nvPicPr>
          <p:cNvPr id="7" name="Picture 6" descr="Active Learning | Center for Teaching | Vanderbilt Univer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28" y="4936461"/>
            <a:ext cx="1921539" cy="192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96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Extension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012917" y="3082834"/>
            <a:ext cx="7471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Now that you know how to weigh and measure different materials ask an adult if you can, with their help, follow a recipe to make something delicious. </a:t>
            </a:r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702" y="4585165"/>
            <a:ext cx="2804807" cy="21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88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397CCF-DD35-4673-8551-90CB413F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11379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smtClean="0">
                <a:latin typeface="SassoonCRInfant" panose="02010503020300020003" pitchFamily="2" charset="0"/>
              </a:rPr>
              <a:t>Lunch</a:t>
            </a:r>
            <a:r>
              <a:rPr lang="en-US" sz="44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 </a:t>
            </a:r>
            <a:r>
              <a:rPr lang="en-US" sz="4400" dirty="0">
                <a:latin typeface="SassoonCRInfant" panose="02010503020300020003" pitchFamily="2" charset="0"/>
              </a:rPr>
              <a:t>Time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6DF4815-F51C-4985-B1DC-EC3FA06649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901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CCB94-D08E-4DDF-B590-4FF4BFB5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8C0CDE5-970C-4CC4-BF43-0DA127E73E82}" type="slidenum">
              <a:rPr lang="en-US" sz="1200" b="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12</a:t>
            </a:fld>
            <a:endParaRPr lang="en-US" sz="1200" b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7E900-C5C0-455F-8891-39F8FB7388DC}"/>
              </a:ext>
            </a:extLst>
          </p:cNvPr>
          <p:cNvSpPr txBox="1"/>
          <p:nvPr/>
        </p:nvSpPr>
        <p:spPr>
          <a:xfrm>
            <a:off x="9559549" y="6657945"/>
            <a:ext cx="26324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en.wikipedia.org/wiki/File:SMirC-hi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397CCF-DD35-4673-8551-90CB413F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11379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smtClean="0">
                <a:latin typeface="SassoonCRInfant" panose="02010503020300020003" pitchFamily="2" charset="0"/>
              </a:rPr>
              <a:t>Afternoon</a:t>
            </a:r>
            <a:endParaRPr lang="en-US" sz="4400" dirty="0">
              <a:latin typeface="SassoonCRInfant" panose="02010503020300020003" pitchFamily="2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6DF4815-F51C-4985-B1DC-EC3FA06649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901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CCB94-D08E-4DDF-B590-4FF4BFB5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8C0CDE5-970C-4CC4-BF43-0DA127E73E82}" type="slidenum">
              <a:rPr lang="en-US" sz="1200" b="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13</a:t>
            </a:fld>
            <a:endParaRPr lang="en-US" sz="1200" b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7E900-C5C0-455F-8891-39F8FB7388DC}"/>
              </a:ext>
            </a:extLst>
          </p:cNvPr>
          <p:cNvSpPr txBox="1"/>
          <p:nvPr/>
        </p:nvSpPr>
        <p:spPr>
          <a:xfrm>
            <a:off x="9559549" y="6657945"/>
            <a:ext cx="26324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en.wikipedia.org/wiki/File:SMirC-hi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ssoonCRInfant" panose="02010503020300020003" pitchFamily="2" charset="0"/>
              </a:rPr>
              <a:t>RE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71950" y="2880361"/>
            <a:ext cx="76340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LI – I am learning </a:t>
            </a:r>
            <a:r>
              <a:rPr lang="en-GB" sz="32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to pray The Rosary </a:t>
            </a:r>
            <a:endParaRPr lang="en-GB" sz="3200" dirty="0" smtClean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endParaRPr lang="en-GB" sz="32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As we continue to honour Our Lady during the month of May it is important to learn about The Rosary. </a:t>
            </a:r>
          </a:p>
          <a:p>
            <a:endParaRPr lang="en-GB" sz="20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SassoonCRInfant" panose="02010503020300020003" pitchFamily="2" charset="0"/>
              </a:rPr>
              <a:t>The Rosary is a special prayer to Mary. </a:t>
            </a:r>
            <a:r>
              <a:rPr lang="en-GB" sz="20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When </a:t>
            </a:r>
            <a:r>
              <a:rPr lang="en-GB" sz="2000" dirty="0">
                <a:solidFill>
                  <a:schemeClr val="bg1"/>
                </a:solidFill>
                <a:latin typeface="SassoonCRInfant" panose="02010503020300020003" pitchFamily="2" charset="0"/>
              </a:rPr>
              <a:t>we pray The Rosary we pray an Our father, ten Hail Marys </a:t>
            </a:r>
            <a:r>
              <a:rPr lang="en-GB" sz="20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and </a:t>
            </a:r>
            <a:r>
              <a:rPr lang="en-GB" sz="2000" dirty="0">
                <a:solidFill>
                  <a:schemeClr val="bg1"/>
                </a:solidFill>
                <a:latin typeface="SassoonCRInfant" panose="02010503020300020003" pitchFamily="2" charset="0"/>
              </a:rPr>
              <a:t>a Glory be to the </a:t>
            </a:r>
            <a:r>
              <a:rPr lang="en-GB" sz="20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Father, we repeat this for each of the mysteries we have chosen to dedicate the Rosary too. </a:t>
            </a:r>
            <a:endParaRPr lang="en-GB" sz="2000" dirty="0" smtClean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endParaRPr lang="en-GB" sz="2000" dirty="0" smtClean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We will learn about the Joyful Mysteries next week.</a:t>
            </a:r>
            <a:endParaRPr lang="en-GB" sz="2000" dirty="0" smtClean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endParaRPr lang="en-GB" sz="36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726"/>
            <a:ext cx="3214531" cy="314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450794" y="1105993"/>
            <a:ext cx="4065084" cy="700842"/>
          </a:xfrm>
        </p:spPr>
        <p:txBody>
          <a:bodyPr>
            <a:noAutofit/>
          </a:bodyPr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The Rosary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0640" y="3200399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If you have Rosary beads at home ask an adult to show you them and explain which prayer each bead represents. </a:t>
            </a: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You may want to pray a decade of the Rosary together.</a:t>
            </a:r>
            <a:endParaRPr lang="en-GB" sz="2400" dirty="0" smtClean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5550"/>
            <a:ext cx="45720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45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Activity 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2050" name="Picture 2" descr="https://www.catholicicing.com/wp-content/uploads/2011/03/rosary-craft-for-preschool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88" y="3796289"/>
            <a:ext cx="3721463" cy="292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83726" y="3043646"/>
            <a:ext cx="8294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If you happen to have these resources at home you could create your own decade of The Rosary. I have also put a stained glass colouring sheet on the blog. </a:t>
            </a:r>
            <a:endParaRPr lang="en-GB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91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17</a:t>
            </a:fld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519" y="0"/>
            <a:ext cx="6904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88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18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-73897" y="1193926"/>
            <a:ext cx="5199497" cy="608171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PE with Mrs McMaster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226526"/>
            <a:ext cx="76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See the blog for you PE activities from Mrs McMaster, have fun!</a:t>
            </a:r>
            <a:endParaRPr lang="en-GB" sz="20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pic>
        <p:nvPicPr>
          <p:cNvPr id="7" name="Picture 6" descr="Physical education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08" y="3916815"/>
            <a:ext cx="3782243" cy="28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7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397CCF-DD35-4673-8551-90CB413F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11379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smtClean="0">
                <a:latin typeface="SassoonCRInfant" panose="02010503020300020003" pitchFamily="2" charset="0"/>
              </a:rPr>
              <a:t>Morning</a:t>
            </a:r>
            <a:endParaRPr lang="en-US" sz="4400" dirty="0">
              <a:latin typeface="SassoonCRInfant" panose="02010503020300020003" pitchFamily="2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6DF4815-F51C-4985-B1DC-EC3FA06649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901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CCB94-D08E-4DDF-B590-4FF4BFB5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8C0CDE5-970C-4CC4-BF43-0DA127E73E82}" type="slidenum">
              <a:rPr lang="en-US" sz="1200" b="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2</a:t>
            </a:fld>
            <a:endParaRPr lang="en-US" sz="1200" b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7E900-C5C0-455F-8891-39F8FB7388DC}"/>
              </a:ext>
            </a:extLst>
          </p:cNvPr>
          <p:cNvSpPr txBox="1"/>
          <p:nvPr/>
        </p:nvSpPr>
        <p:spPr>
          <a:xfrm>
            <a:off x="9559549" y="6657945"/>
            <a:ext cx="26324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en.wikipedia.org/wiki/File:SMirC-hi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SassoonCRInfant" panose="02010503020300020003" pitchFamily="2" charset="0"/>
              </a:rPr>
              <a:t>Spelling Starter</a:t>
            </a:r>
            <a:endParaRPr lang="en-GB" sz="3600" dirty="0">
              <a:latin typeface="SassoonCRInfant" panose="020105030203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3097" y="2939143"/>
            <a:ext cx="8638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LI – I am learning the </a:t>
            </a:r>
            <a:r>
              <a:rPr lang="en-GB" sz="2400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‘</a:t>
            </a:r>
            <a:r>
              <a:rPr lang="en-GB" sz="2400" dirty="0" err="1" smtClean="0">
                <a:solidFill>
                  <a:srgbClr val="FF0000"/>
                </a:solidFill>
                <a:latin typeface="SassoonCRInfant" panose="02010503020300020003" pitchFamily="2" charset="0"/>
              </a:rPr>
              <a:t>oo</a:t>
            </a:r>
            <a:r>
              <a:rPr lang="en-GB" sz="2400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’ </a:t>
            </a:r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sound</a:t>
            </a: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Complete one of the activities below to practise your spelling words.</a:t>
            </a:r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101" y="4359634"/>
            <a:ext cx="6925642" cy="2438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92035" y="2485969"/>
            <a:ext cx="6096000" cy="43720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mood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pool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stool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spoon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cook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fool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moon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look</a:t>
            </a:r>
            <a:endParaRPr lang="en-GB" sz="24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112982" y="994343"/>
            <a:ext cx="4900453" cy="91893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Matilda Chapter </a:t>
            </a:r>
            <a:r>
              <a:rPr lang="en-GB" dirty="0" smtClean="0">
                <a:latin typeface="SassoonCRInfant" panose="02010503020300020003" pitchFamily="2" charset="0"/>
              </a:rPr>
              <a:t>11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0298" y="2664823"/>
            <a:ext cx="7795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Listen to or read Chapter </a:t>
            </a:r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11 </a:t>
            </a:r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of Matilda.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See the next slide for your activity. </a:t>
            </a:r>
            <a:endParaRPr lang="en-GB" sz="28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pic>
        <p:nvPicPr>
          <p:cNvPr id="7" name="Picture 6" descr="Libro: Matilda, de Roald Dahl.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236" y="4493623"/>
            <a:ext cx="1646169" cy="21948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85508" y="5221736"/>
            <a:ext cx="3209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SassoonCRInfant" panose="02010503020300020003" pitchFamily="2" charset="0"/>
              </a:rPr>
              <a:t>Click on the picture </a:t>
            </a:r>
            <a:r>
              <a:rPr lang="en-GB" b="1" dirty="0" smtClean="0">
                <a:latin typeface="SassoonCRInfant" panose="02010503020300020003" pitchFamily="2" charset="0"/>
              </a:rPr>
              <a:t>to listen</a:t>
            </a:r>
            <a:endParaRPr lang="en-GB" b="1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516350" y="1021708"/>
            <a:ext cx="4701893" cy="700842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SassoonCRInfant" panose="02010503020300020003" pitchFamily="2" charset="0"/>
              </a:rPr>
              <a:t>Chocolate Cake</a:t>
            </a:r>
            <a:endParaRPr lang="en-GB" sz="3200" dirty="0">
              <a:latin typeface="SassoonCRInfant" panose="02010503020300020003" pitchFamily="2" charset="0"/>
            </a:endParaRPr>
          </a:p>
        </p:txBody>
      </p:sp>
      <p:pic>
        <p:nvPicPr>
          <p:cNvPr id="1026" name="Picture 2" descr="Our Virtual English Classroom: Matilda, Chapter 11: Bruc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5" y="5378788"/>
            <a:ext cx="2261052" cy="147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88676" y="2738192"/>
            <a:ext cx="79655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Before we finished school we completed a block of instructional writing. We spent time learning about the key features of good instructions. </a:t>
            </a: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I have managed to get my hands on the instructions used to make The Trunchbull’s chocolate cake. (Can you believe it?!)</a:t>
            </a: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I just can’t help thinking that there are some key features missing.</a:t>
            </a: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Key Features 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175" y="2795349"/>
            <a:ext cx="792633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SassoonCRInfant" panose="02010503020300020003" pitchFamily="2" charset="0"/>
              </a:rPr>
              <a:t>Can you use the instructions checklist to help me get to the bottom of it</a:t>
            </a:r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?</a:t>
            </a: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Remember you can highlight or colour </a:t>
            </a:r>
            <a:r>
              <a:rPr lang="en-GB" sz="2400" dirty="0" smtClean="0">
                <a:solidFill>
                  <a:srgbClr val="FFFF00"/>
                </a:solidFill>
                <a:latin typeface="SassoonCRInfant" panose="02010503020300020003" pitchFamily="2" charset="0"/>
              </a:rPr>
              <a:t>yellow for yes or 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assoonCRInfant" panose="02010503020300020003" pitchFamily="2" charset="0"/>
              </a:rPr>
              <a:t>green for growth. </a:t>
            </a:r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You can even write two stars and a wish if you like.</a:t>
            </a:r>
          </a:p>
          <a:p>
            <a:endParaRPr lang="en-GB" sz="2400" dirty="0">
              <a:solidFill>
                <a:schemeClr val="accent6">
                  <a:lumMod val="60000"/>
                  <a:lumOff val="4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Once you have identified the missing features re-write the instructions. Make sure you have included all of the important features that we identified in the best instructions. </a:t>
            </a:r>
            <a:endParaRPr lang="en-GB" sz="20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70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397CCF-DD35-4673-8551-90CB413F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11379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smtClean="0">
                <a:latin typeface="SassoonCRInfant" panose="02010503020300020003" pitchFamily="2" charset="0"/>
              </a:rPr>
              <a:t>Break Time </a:t>
            </a:r>
            <a:endParaRPr lang="en-US" sz="4400" dirty="0">
              <a:latin typeface="SassoonCRInfant" panose="02010503020300020003" pitchFamily="2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6DF4815-F51C-4985-B1DC-EC3FA06649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901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CCB94-D08E-4DDF-B590-4FF4BFB5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8C0CDE5-970C-4CC4-BF43-0DA127E73E82}" type="slidenum">
              <a:rPr lang="en-US" sz="1200" b="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7</a:t>
            </a:fld>
            <a:endParaRPr lang="en-US" sz="1200" b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7E900-C5C0-455F-8891-39F8FB7388DC}"/>
              </a:ext>
            </a:extLst>
          </p:cNvPr>
          <p:cNvSpPr txBox="1"/>
          <p:nvPr/>
        </p:nvSpPr>
        <p:spPr>
          <a:xfrm>
            <a:off x="9559549" y="6657945"/>
            <a:ext cx="26324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en.wikipedia.org/wiki/File:SMirC-hi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397CCF-DD35-4673-8551-90CB413F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1137919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 smtClean="0">
                <a:latin typeface="SassoonCRInfant" panose="02010503020300020003" pitchFamily="2" charset="0"/>
              </a:rPr>
              <a:t>Mid Morning </a:t>
            </a:r>
            <a:endParaRPr lang="en-US" sz="4400" dirty="0">
              <a:latin typeface="SassoonCRInfant" panose="02010503020300020003" pitchFamily="2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6DF4815-F51C-4985-B1DC-EC3FA06649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901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CCB94-D08E-4DDF-B590-4FF4BFB5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8C0CDE5-970C-4CC4-BF43-0DA127E73E82}" type="slidenum">
              <a:rPr lang="en-US" sz="1200" b="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8</a:t>
            </a:fld>
            <a:endParaRPr lang="en-US" sz="1200" b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7E900-C5C0-455F-8891-39F8FB7388DC}"/>
              </a:ext>
            </a:extLst>
          </p:cNvPr>
          <p:cNvSpPr txBox="1"/>
          <p:nvPr/>
        </p:nvSpPr>
        <p:spPr>
          <a:xfrm>
            <a:off x="9559549" y="6657945"/>
            <a:ext cx="26324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en.wikipedia.org/wiki/File:SMirC-hi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Maths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9669" y="2863477"/>
            <a:ext cx="86780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We have came to the end of our Measure topic in Maths.</a:t>
            </a:r>
          </a:p>
          <a:p>
            <a:endParaRPr lang="en-GB" sz="28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You should now know that we can measure: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Weight – kg and g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Height – cm and m 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Volume – ml and l</a:t>
            </a:r>
          </a:p>
          <a:p>
            <a:endParaRPr lang="en-GB" sz="28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You have also learned how to read scales and 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order items based on their size. </a:t>
            </a:r>
            <a:endParaRPr lang="en-GB" sz="2800" dirty="0" smtClean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endParaRPr lang="en-GB" sz="28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endParaRPr lang="en-GB" sz="2800" dirty="0" smtClean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endParaRPr lang="en-GB" sz="28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endParaRPr lang="en-GB" sz="28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pic>
        <p:nvPicPr>
          <p:cNvPr id="2" name="Picture 1" descr="arduino - Hardware required for measuring small weigh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54" y="5194709"/>
            <a:ext cx="1502229" cy="1502229"/>
          </a:xfrm>
          <a:prstGeom prst="rect">
            <a:avLst/>
          </a:prstGeom>
        </p:spPr>
      </p:pic>
      <p:pic>
        <p:nvPicPr>
          <p:cNvPr id="3" name="Picture 2" descr="File:Measuring-tape.jpg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8" y="3200400"/>
            <a:ext cx="1922901" cy="1228836"/>
          </a:xfrm>
          <a:prstGeom prst="rect">
            <a:avLst/>
          </a:prstGeom>
        </p:spPr>
      </p:pic>
      <p:pic>
        <p:nvPicPr>
          <p:cNvPr id="7" name="Picture 6" descr="Displacement (fluid)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3976" y="0"/>
            <a:ext cx="176802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9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Microsoft Office PowerPoint</Application>
  <PresentationFormat>Widescreen</PresentationFormat>
  <Paragraphs>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Franklin Gothic Book</vt:lpstr>
      <vt:lpstr>SassoonCRInfant</vt:lpstr>
      <vt:lpstr>Times New Roman</vt:lpstr>
      <vt:lpstr>Office Theme</vt:lpstr>
      <vt:lpstr>Thursday</vt:lpstr>
      <vt:lpstr>Morning</vt:lpstr>
      <vt:lpstr>Spelling Starter</vt:lpstr>
      <vt:lpstr>Matilda Chapter 11</vt:lpstr>
      <vt:lpstr>Chocolate Cake</vt:lpstr>
      <vt:lpstr>Key Features </vt:lpstr>
      <vt:lpstr>Break Time </vt:lpstr>
      <vt:lpstr>Mid Morning </vt:lpstr>
      <vt:lpstr>Maths</vt:lpstr>
      <vt:lpstr>What have you learned?</vt:lpstr>
      <vt:lpstr>Extension </vt:lpstr>
      <vt:lpstr>Lunch Time</vt:lpstr>
      <vt:lpstr>Afternoon</vt:lpstr>
      <vt:lpstr>RE</vt:lpstr>
      <vt:lpstr>The Rosary</vt:lpstr>
      <vt:lpstr>Activity </vt:lpstr>
      <vt:lpstr>PowerPoint Presentation</vt:lpstr>
      <vt:lpstr>PE with Mrs McMaster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2019-06-20T20:00:00Z</dcterms:created>
  <dcterms:modified xsi:type="dcterms:W3CDTF">2020-05-13T18:39:09Z</dcterms:modified>
</cp:coreProperties>
</file>