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256" r:id="rId5"/>
    <p:sldId id="280" r:id="rId6"/>
    <p:sldId id="292" r:id="rId7"/>
    <p:sldId id="299" r:id="rId8"/>
    <p:sldId id="293" r:id="rId9"/>
    <p:sldId id="266" r:id="rId10"/>
    <p:sldId id="281" r:id="rId11"/>
    <p:sldId id="295" r:id="rId12"/>
    <p:sldId id="294" r:id="rId13"/>
    <p:sldId id="300" r:id="rId14"/>
    <p:sldId id="301" r:id="rId15"/>
    <p:sldId id="268" r:id="rId16"/>
    <p:sldId id="282" r:id="rId17"/>
    <p:sldId id="297" r:id="rId18"/>
    <p:sldId id="305" r:id="rId19"/>
    <p:sldId id="303" r:id="rId20"/>
    <p:sldId id="304"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16A07B-2E02-4BDF-9C79-9A6B11E9975D}" v="1130" dt="2019-06-20T20:17:53.703"/>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712" autoAdjust="0"/>
  </p:normalViewPr>
  <p:slideViewPr>
    <p:cSldViewPr snapToGrid="0">
      <p:cViewPr varScale="1">
        <p:scale>
          <a:sx n="73" d="100"/>
          <a:sy n="73" d="100"/>
        </p:scale>
        <p:origin x="498" y="72"/>
      </p:cViewPr>
      <p:guideLst>
        <p:guide orient="horz" pos="2160"/>
        <p:guide pos="3840"/>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63"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4/28/2020</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4/28/2020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SMirC-hi.sv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SMirC-hi.sv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rimaryhomeworkhelp.co.uk/Romans.html" TargetMode="External"/><Relationship Id="rId2" Type="http://schemas.openxmlformats.org/officeDocument/2006/relationships/hyperlink" Target="https://www.bbc.co.uk/bitesize/topics/zwmpfg8/articles/z2sm6s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SMirC-hi.sv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bc.co.uk/bitesize/topics/zrqqtfr/articles/zpxhdx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hewordsearch.com/mak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SMirC-hi.sv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File:SMirC-hi.sv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wA1D9wd29j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a:bodyPr>
          <a:lstStyle/>
          <a:p>
            <a:r>
              <a:rPr lang="en-US" sz="2400" dirty="0" smtClean="0">
                <a:latin typeface="SassoonCRInfant" panose="02010503020300020003" pitchFamily="2" charset="0"/>
              </a:rPr>
              <a:t>29.4.20</a:t>
            </a:r>
            <a:endParaRPr lang="ru-RU" sz="2400" dirty="0">
              <a:latin typeface="Comic Sans MS" panose="030F0702030302020204" pitchFamily="66" charset="0"/>
            </a:endParaRPr>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rmAutofit/>
          </a:bodyPr>
          <a:lstStyle/>
          <a:p>
            <a:pPr algn="ctr"/>
            <a:r>
              <a:rPr lang="en-US" sz="5400" dirty="0" smtClean="0">
                <a:latin typeface="SassoonCRInfant" panose="02010503020300020003" pitchFamily="2" charset="0"/>
              </a:rPr>
              <a:t>Wednesday</a:t>
            </a:r>
            <a:endParaRPr lang="ru-RU" sz="5400" dirty="0">
              <a:latin typeface="Comic Sans MS" panose="030F0702030302020204" pitchFamily="66" charset="0"/>
            </a:endParaRPr>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pPr algn="ctr"/>
            <a:r>
              <a:rPr lang="en-US" dirty="0" smtClean="0">
                <a:latin typeface="SassoonCRInfant" panose="02010503020300020003" pitchFamily="2" charset="0"/>
              </a:rPr>
              <a:t>Daily Plan</a:t>
            </a:r>
            <a:endParaRPr lang="ru-RU" dirty="0">
              <a:latin typeface="Comic Sans MS" panose="030F0702030302020204" pitchFamily="66" charset="0"/>
            </a:endParaRPr>
          </a:p>
        </p:txBody>
      </p:sp>
      <p:pic>
        <p:nvPicPr>
          <p:cNvPr id="14" name="Picture Placeholder 8" descr="Painting and Drawing Tools Set">
            <a:extLst>
              <a:ext uri="{FF2B5EF4-FFF2-40B4-BE49-F238E27FC236}">
                <a16:creationId xmlns:a16="http://schemas.microsoft.com/office/drawing/2014/main" id="{071F34E4-4C09-4C3D-9844-4E147BD7CAD8}"/>
              </a:ext>
            </a:extLst>
          </p:cNvPr>
          <p:cNvPicPr>
            <a:picLocks noGrp="1" noChangeAspect="1"/>
          </p:cNvPicPr>
          <p:nvPr>
            <p:ph type="pic" sz="quarter" idx="15"/>
          </p:nvPr>
        </p:nvPicPr>
        <p:blipFill rotWithShape="1">
          <a:blip r:embed="rId2"/>
          <a:srcRect l="10922" r="10922"/>
          <a:stretch/>
        </p:blipFill>
        <p:spPr>
          <a:xfrm>
            <a:off x="0" y="1114425"/>
            <a:ext cx="6230938" cy="5314950"/>
          </a:xfrm>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10</a:t>
            </a:fld>
            <a:endParaRPr lang="en-US" noProof="0" dirty="0"/>
          </a:p>
        </p:txBody>
      </p:sp>
      <p:sp>
        <p:nvSpPr>
          <p:cNvPr id="5" name="Title 4"/>
          <p:cNvSpPr>
            <a:spLocks noGrp="1"/>
          </p:cNvSpPr>
          <p:nvPr>
            <p:ph type="title"/>
          </p:nvPr>
        </p:nvSpPr>
        <p:spPr>
          <a:xfrm rot="-360000">
            <a:off x="476920" y="1027617"/>
            <a:ext cx="4065084" cy="700842"/>
          </a:xfrm>
        </p:spPr>
        <p:txBody>
          <a:bodyPr/>
          <a:lstStyle/>
          <a:p>
            <a:r>
              <a:rPr lang="en-GB" dirty="0" smtClean="0">
                <a:latin typeface="SassoonCRInfant" panose="02010503020300020003" pitchFamily="2" charset="0"/>
              </a:rPr>
              <a:t>Maths - Length</a:t>
            </a:r>
            <a:endParaRPr lang="en-GB" dirty="0">
              <a:latin typeface="SassoonCRInfant" panose="02010503020300020003" pitchFamily="2" charset="0"/>
            </a:endParaRPr>
          </a:p>
        </p:txBody>
      </p:sp>
      <p:sp>
        <p:nvSpPr>
          <p:cNvPr id="6" name="TextBox 5"/>
          <p:cNvSpPr txBox="1"/>
          <p:nvPr/>
        </p:nvSpPr>
        <p:spPr>
          <a:xfrm>
            <a:off x="4376057" y="2756263"/>
            <a:ext cx="7108814" cy="5262979"/>
          </a:xfrm>
          <a:prstGeom prst="rect">
            <a:avLst/>
          </a:prstGeom>
          <a:noFill/>
        </p:spPr>
        <p:txBody>
          <a:bodyPr wrap="square" rtlCol="0">
            <a:spAutoFit/>
          </a:bodyPr>
          <a:lstStyle/>
          <a:p>
            <a:r>
              <a:rPr lang="en-GB" sz="2000" dirty="0">
                <a:solidFill>
                  <a:schemeClr val="bg1"/>
                </a:solidFill>
                <a:latin typeface="SassoonCRInfant" panose="02010503020300020003" pitchFamily="2" charset="0"/>
              </a:rPr>
              <a:t>Today you are going to use this knowledge to estimate the length of different objects then check your answer. </a:t>
            </a:r>
            <a:endParaRPr lang="en-GB" sz="2000" dirty="0"/>
          </a:p>
          <a:p>
            <a:endParaRPr lang="en-GB" sz="2000" dirty="0">
              <a:solidFill>
                <a:schemeClr val="bg1"/>
              </a:solidFill>
              <a:latin typeface="SassoonCRInfant" panose="02010503020300020003" pitchFamily="2" charset="0"/>
            </a:endParaRPr>
          </a:p>
          <a:p>
            <a:r>
              <a:rPr lang="en-GB" sz="2000" dirty="0" smtClean="0">
                <a:solidFill>
                  <a:srgbClr val="FF0000"/>
                </a:solidFill>
                <a:latin typeface="SassoonCRInfant" panose="02010503020300020003" pitchFamily="2" charset="0"/>
              </a:rPr>
              <a:t>Task 1 - </a:t>
            </a:r>
            <a:r>
              <a:rPr lang="en-GB" sz="2000" dirty="0" smtClean="0">
                <a:solidFill>
                  <a:schemeClr val="bg1"/>
                </a:solidFill>
                <a:latin typeface="SassoonCRInfant" panose="02010503020300020003" pitchFamily="2" charset="0"/>
              </a:rPr>
              <a:t>Without using your metre strip estimate</a:t>
            </a:r>
          </a:p>
          <a:p>
            <a:r>
              <a:rPr lang="en-GB" sz="2000" dirty="0" smtClean="0">
                <a:solidFill>
                  <a:schemeClr val="bg1"/>
                </a:solidFill>
                <a:latin typeface="SassoonCRInfant" panose="02010503020300020003" pitchFamily="2" charset="0"/>
              </a:rPr>
              <a:t>A- the height of your kitchen unit</a:t>
            </a:r>
          </a:p>
          <a:p>
            <a:r>
              <a:rPr lang="en-GB" sz="2000" dirty="0" smtClean="0">
                <a:solidFill>
                  <a:schemeClr val="bg1"/>
                </a:solidFill>
                <a:latin typeface="SassoonCRInfant" panose="02010503020300020003" pitchFamily="2" charset="0"/>
              </a:rPr>
              <a:t>B- the height of your bedroom door</a:t>
            </a:r>
          </a:p>
          <a:p>
            <a:r>
              <a:rPr lang="en-GB" sz="2000" dirty="0" smtClean="0">
                <a:solidFill>
                  <a:schemeClr val="bg1"/>
                </a:solidFill>
                <a:latin typeface="SassoonCRInfant" panose="02010503020300020003" pitchFamily="2" charset="0"/>
              </a:rPr>
              <a:t>C- the length of your television</a:t>
            </a:r>
          </a:p>
          <a:p>
            <a:r>
              <a:rPr lang="en-GB" sz="2000" dirty="0" smtClean="0">
                <a:solidFill>
                  <a:schemeClr val="bg1"/>
                </a:solidFill>
                <a:latin typeface="SassoonCRInfant" panose="02010503020300020003" pitchFamily="2" charset="0"/>
              </a:rPr>
              <a:t>D- the height of your parents</a:t>
            </a:r>
          </a:p>
          <a:p>
            <a:endParaRPr lang="en-GB" sz="2000" dirty="0">
              <a:solidFill>
                <a:schemeClr val="bg1"/>
              </a:solidFill>
              <a:latin typeface="SassoonCRInfant" panose="02010503020300020003" pitchFamily="2" charset="0"/>
            </a:endParaRPr>
          </a:p>
          <a:p>
            <a:r>
              <a:rPr lang="en-GB" sz="2000" dirty="0" smtClean="0">
                <a:solidFill>
                  <a:srgbClr val="FF0000"/>
                </a:solidFill>
                <a:latin typeface="SassoonCRInfant" panose="02010503020300020003" pitchFamily="2" charset="0"/>
              </a:rPr>
              <a:t>Task 2 -</a:t>
            </a:r>
            <a:r>
              <a:rPr lang="en-GB" sz="2000" dirty="0" smtClean="0">
                <a:solidFill>
                  <a:schemeClr val="bg1"/>
                </a:solidFill>
                <a:latin typeface="SassoonCRInfant" panose="02010503020300020003" pitchFamily="2" charset="0"/>
              </a:rPr>
              <a:t> Use your metre strip (made yesterday) to measure all the above in task 1. </a:t>
            </a:r>
          </a:p>
          <a:p>
            <a:r>
              <a:rPr lang="en-GB" sz="2000" dirty="0">
                <a:solidFill>
                  <a:srgbClr val="FF0000"/>
                </a:solidFill>
                <a:latin typeface="SassoonCRInfant" panose="02010503020300020003" pitchFamily="2" charset="0"/>
              </a:rPr>
              <a:t>Extension-</a:t>
            </a:r>
            <a:r>
              <a:rPr lang="en-GB" sz="2000" dirty="0">
                <a:solidFill>
                  <a:schemeClr val="bg1"/>
                </a:solidFill>
                <a:latin typeface="SassoonCRInfant" panose="02010503020300020003" pitchFamily="2" charset="0"/>
              </a:rPr>
              <a:t> More measure challenge cards on the blog. </a:t>
            </a:r>
          </a:p>
          <a:p>
            <a:r>
              <a:rPr lang="en-GB" sz="2000" dirty="0">
                <a:solidFill>
                  <a:schemeClr val="bg1"/>
                </a:solidFill>
                <a:latin typeface="SassoonCRInfant" panose="02010503020300020003" pitchFamily="2" charset="0"/>
              </a:rPr>
              <a:t>Decide which tool would be the best to use for each challenge, your ruler or your metre strip.</a:t>
            </a:r>
          </a:p>
          <a:p>
            <a:endParaRPr lang="en-GB" sz="2000" dirty="0"/>
          </a:p>
          <a:p>
            <a:endParaRPr lang="en-GB" sz="2000" dirty="0">
              <a:solidFill>
                <a:schemeClr val="bg1"/>
              </a:solidFill>
              <a:latin typeface="SassoonCRInfant" panose="02010503020300020003" pitchFamily="2" charset="0"/>
            </a:endParaRPr>
          </a:p>
          <a:p>
            <a:endParaRPr lang="en-GB" dirty="0"/>
          </a:p>
        </p:txBody>
      </p:sp>
    </p:spTree>
    <p:extLst>
      <p:ext uri="{BB962C8B-B14F-4D97-AF65-F5344CB8AC3E}">
        <p14:creationId xmlns:p14="http://schemas.microsoft.com/office/powerpoint/2010/main" val="78669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5" name="Title 4"/>
          <p:cNvSpPr>
            <a:spLocks noGrp="1"/>
          </p:cNvSpPr>
          <p:nvPr>
            <p:ph type="title"/>
          </p:nvPr>
        </p:nvSpPr>
        <p:spPr>
          <a:xfrm rot="-360000">
            <a:off x="476920" y="1027617"/>
            <a:ext cx="4065084" cy="700842"/>
          </a:xfrm>
        </p:spPr>
        <p:txBody>
          <a:bodyPr/>
          <a:lstStyle/>
          <a:p>
            <a:r>
              <a:rPr lang="en-GB" dirty="0">
                <a:latin typeface="SassoonCRInfant" panose="02010503020300020003" pitchFamily="2" charset="0"/>
              </a:rPr>
              <a:t>Extension</a:t>
            </a:r>
          </a:p>
        </p:txBody>
      </p:sp>
      <p:sp>
        <p:nvSpPr>
          <p:cNvPr id="6" name="TextBox 5"/>
          <p:cNvSpPr txBox="1"/>
          <p:nvPr/>
        </p:nvSpPr>
        <p:spPr>
          <a:xfrm>
            <a:off x="3991792" y="2756263"/>
            <a:ext cx="7814208" cy="2523768"/>
          </a:xfrm>
          <a:prstGeom prst="rect">
            <a:avLst/>
          </a:prstGeom>
          <a:noFill/>
        </p:spPr>
        <p:txBody>
          <a:bodyPr wrap="square" rtlCol="0">
            <a:spAutoFit/>
          </a:bodyPr>
          <a:lstStyle/>
          <a:p>
            <a:r>
              <a:rPr lang="en-GB" sz="2000" dirty="0" smtClean="0">
                <a:solidFill>
                  <a:schemeClr val="bg1"/>
                </a:solidFill>
                <a:latin typeface="SassoonCRInfant" panose="02010503020300020003" pitchFamily="2" charset="0"/>
              </a:rPr>
              <a:t>If you would like to continue practising measuring length I have popped some challenge </a:t>
            </a:r>
            <a:r>
              <a:rPr lang="en-GB" sz="2000" dirty="0">
                <a:solidFill>
                  <a:schemeClr val="bg1"/>
                </a:solidFill>
                <a:latin typeface="SassoonCRInfant" panose="02010503020300020003" pitchFamily="2" charset="0"/>
              </a:rPr>
              <a:t>cards on the blog. </a:t>
            </a:r>
            <a:endParaRPr lang="en-GB" sz="2000" dirty="0" smtClean="0">
              <a:solidFill>
                <a:schemeClr val="bg1"/>
              </a:solidFill>
              <a:latin typeface="SassoonCRInfant" panose="02010503020300020003" pitchFamily="2" charset="0"/>
            </a:endParaRPr>
          </a:p>
          <a:p>
            <a:endParaRPr lang="en-GB" sz="2000" dirty="0">
              <a:solidFill>
                <a:schemeClr val="bg1"/>
              </a:solidFill>
              <a:latin typeface="SassoonCRInfant" panose="02010503020300020003" pitchFamily="2" charset="0"/>
            </a:endParaRPr>
          </a:p>
          <a:p>
            <a:r>
              <a:rPr lang="en-GB" sz="2000" dirty="0">
                <a:solidFill>
                  <a:schemeClr val="bg1"/>
                </a:solidFill>
                <a:latin typeface="SassoonCRInfant" panose="02010503020300020003" pitchFamily="2" charset="0"/>
              </a:rPr>
              <a:t>Decide which tool would be the best to use for each challenge, your ruler or your metre strip.</a:t>
            </a:r>
          </a:p>
          <a:p>
            <a:endParaRPr lang="en-GB" sz="2000" dirty="0"/>
          </a:p>
          <a:p>
            <a:endParaRPr lang="en-GB" sz="2000" dirty="0">
              <a:solidFill>
                <a:schemeClr val="bg1"/>
              </a:solidFill>
              <a:latin typeface="SassoonCRInfant" panose="02010503020300020003" pitchFamily="2" charset="0"/>
            </a:endParaRPr>
          </a:p>
          <a:p>
            <a:endParaRPr lang="en-GB" dirty="0"/>
          </a:p>
        </p:txBody>
      </p:sp>
      <p:pic>
        <p:nvPicPr>
          <p:cNvPr id="2" name="Picture 1"/>
          <p:cNvPicPr>
            <a:picLocks noChangeAspect="1"/>
          </p:cNvPicPr>
          <p:nvPr/>
        </p:nvPicPr>
        <p:blipFill>
          <a:blip r:embed="rId2"/>
          <a:stretch>
            <a:fillRect/>
          </a:stretch>
        </p:blipFill>
        <p:spPr>
          <a:xfrm>
            <a:off x="6751938" y="4371073"/>
            <a:ext cx="1826685" cy="2366555"/>
          </a:xfrm>
          <a:prstGeom prst="rect">
            <a:avLst/>
          </a:prstGeom>
        </p:spPr>
      </p:pic>
    </p:spTree>
    <p:extLst>
      <p:ext uri="{BB962C8B-B14F-4D97-AF65-F5344CB8AC3E}">
        <p14:creationId xmlns:p14="http://schemas.microsoft.com/office/powerpoint/2010/main" val="1081876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397CCF-DD35-4673-8551-90CB413F0D5A}"/>
              </a:ext>
            </a:extLst>
          </p:cNvPr>
          <p:cNvSpPr>
            <a:spLocks noGrp="1"/>
          </p:cNvSpPr>
          <p:nvPr>
            <p:ph type="title"/>
          </p:nvPr>
        </p:nvSpPr>
        <p:spPr>
          <a:xfrm>
            <a:off x="651307" y="640081"/>
            <a:ext cx="3377183" cy="1137919"/>
          </a:xfrm>
          <a:noFill/>
        </p:spPr>
        <p:txBody>
          <a:bodyPr vert="horz" lIns="91440" tIns="45720" rIns="91440" bIns="45720" rtlCol="0" anchor="b">
            <a:normAutofit/>
          </a:bodyPr>
          <a:lstStyle/>
          <a:p>
            <a:r>
              <a:rPr lang="en-US" sz="4400" dirty="0" smtClean="0">
                <a:latin typeface="SassoonCRInfant" panose="02010503020300020003" pitchFamily="2" charset="0"/>
              </a:rPr>
              <a:t>Lunch</a:t>
            </a:r>
            <a:r>
              <a:rPr lang="en-US" sz="4400" dirty="0" smtClean="0">
                <a:solidFill>
                  <a:schemeClr val="tx1"/>
                </a:solidFill>
                <a:latin typeface="SassoonCRInfant" panose="02010503020300020003" pitchFamily="2" charset="0"/>
              </a:rPr>
              <a:t> </a:t>
            </a:r>
            <a:r>
              <a:rPr lang="en-US" sz="4400" dirty="0">
                <a:latin typeface="SassoonCRInfant" panose="02010503020300020003" pitchFamily="2" charset="0"/>
              </a:rPr>
              <a:t>Time</a:t>
            </a:r>
          </a:p>
        </p:txBody>
      </p:sp>
      <p:pic>
        <p:nvPicPr>
          <p:cNvPr id="7" name="Picture Placeholder 6">
            <a:extLst>
              <a:ext uri="{FF2B5EF4-FFF2-40B4-BE49-F238E27FC236}">
                <a16:creationId xmlns:a16="http://schemas.microsoft.com/office/drawing/2014/main" id="{F6DF4815-F51C-4985-B1DC-EC3FA066493A}"/>
              </a:ext>
            </a:extLst>
          </p:cNvPr>
          <p:cNvPicPr>
            <a:picLocks noGrp="1" noChangeAspect="1"/>
          </p:cNvPicPr>
          <p:nvPr>
            <p:ph type="pic" sz="quarter" idx="13"/>
          </p:nvPr>
        </p:nvPicPr>
        <p:blipFill rotWithShape="1">
          <a:blip r:embed="rId2">
            <a:extLst>
              <a:ext uri="{837473B0-CC2E-450A-ABE3-18F120FF3D39}">
                <a1611:picAttrSrcUrl xmlns="" xmlns:a1611="http://schemas.microsoft.com/office/drawing/2016/11/main" r:id="rId3"/>
              </a:ext>
            </a:extLst>
          </a:blip>
          <a:srcRect r="-1" b="9016"/>
          <a:stretch/>
        </p:blipFill>
        <p:spPr>
          <a:xfrm>
            <a:off x="4654297" y="10"/>
            <a:ext cx="7537704" cy="6857990"/>
          </a:xfrm>
          <a:prstGeom prst="rect">
            <a:avLst/>
          </a:prstGeom>
        </p:spPr>
      </p:pic>
      <p:sp>
        <p:nvSpPr>
          <p:cNvPr id="4" name="Slide Number Placeholder 3">
            <a:extLst>
              <a:ext uri="{FF2B5EF4-FFF2-40B4-BE49-F238E27FC236}">
                <a16:creationId xmlns:a16="http://schemas.microsoft.com/office/drawing/2014/main" id="{D71CCB94-D08E-4DDF-B590-4FF4BFB5C487}"/>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r">
              <a:spcAft>
                <a:spcPts val="600"/>
              </a:spcAft>
              <a:defRPr/>
            </a:pPr>
            <a:fld id="{98C0CDE5-970C-4CC4-BF43-0DA127E73E82}" type="slidenum">
              <a:rPr lang="en-US" sz="1200" b="0">
                <a:solidFill>
                  <a:srgbClr val="FFFFFF"/>
                </a:solidFill>
                <a:latin typeface="Calibri" panose="020F0502020204030204"/>
              </a:rPr>
              <a:pPr algn="r">
                <a:spcAft>
                  <a:spcPts val="600"/>
                </a:spcAft>
                <a:defRPr/>
              </a:pPr>
              <a:t>12</a:t>
            </a:fld>
            <a:endParaRPr lang="en-US" sz="1200" b="0">
              <a:solidFill>
                <a:srgbClr val="FFFFFF"/>
              </a:solidFill>
              <a:latin typeface="Calibri" panose="020F0502020204030204"/>
            </a:endParaRPr>
          </a:p>
        </p:txBody>
      </p:sp>
      <p:sp>
        <p:nvSpPr>
          <p:cNvPr id="8" name="TextBox 7">
            <a:extLst>
              <a:ext uri="{FF2B5EF4-FFF2-40B4-BE49-F238E27FC236}">
                <a16:creationId xmlns:a16="http://schemas.microsoft.com/office/drawing/2014/main" id="{ECA7E900-C5C0-455F-8891-39F8FB7388DC}"/>
              </a:ext>
            </a:extLst>
          </p:cNvPr>
          <p:cNvSpPr txBox="1"/>
          <p:nvPr/>
        </p:nvSpPr>
        <p:spPr>
          <a:xfrm>
            <a:off x="9559549" y="6657945"/>
            <a:ext cx="263245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en.wikipedia.org/wiki/File:SMirC-hi.svg">
                  <a:extLst>
                    <a:ext uri="{A12FA001-AC4F-418D-AE19-62706E023703}">
                      <ahyp:hlinkClr xmlns=""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702060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397CCF-DD35-4673-8551-90CB413F0D5A}"/>
              </a:ext>
            </a:extLst>
          </p:cNvPr>
          <p:cNvSpPr>
            <a:spLocks noGrp="1"/>
          </p:cNvSpPr>
          <p:nvPr>
            <p:ph type="title"/>
          </p:nvPr>
        </p:nvSpPr>
        <p:spPr>
          <a:xfrm>
            <a:off x="651307" y="640081"/>
            <a:ext cx="3377183" cy="1137919"/>
          </a:xfrm>
          <a:noFill/>
        </p:spPr>
        <p:txBody>
          <a:bodyPr vert="horz" lIns="91440" tIns="45720" rIns="91440" bIns="45720" rtlCol="0" anchor="b">
            <a:normAutofit/>
          </a:bodyPr>
          <a:lstStyle/>
          <a:p>
            <a:r>
              <a:rPr lang="en-US" sz="4400" dirty="0" smtClean="0">
                <a:latin typeface="SassoonCRInfant" panose="02010503020300020003" pitchFamily="2" charset="0"/>
              </a:rPr>
              <a:t>Afternoon</a:t>
            </a:r>
            <a:endParaRPr lang="en-US" sz="4400" dirty="0">
              <a:latin typeface="SassoonCRInfant" panose="02010503020300020003" pitchFamily="2" charset="0"/>
            </a:endParaRPr>
          </a:p>
        </p:txBody>
      </p:sp>
      <p:pic>
        <p:nvPicPr>
          <p:cNvPr id="7" name="Picture Placeholder 6">
            <a:extLst>
              <a:ext uri="{FF2B5EF4-FFF2-40B4-BE49-F238E27FC236}">
                <a16:creationId xmlns:a16="http://schemas.microsoft.com/office/drawing/2014/main" id="{F6DF4815-F51C-4985-B1DC-EC3FA066493A}"/>
              </a:ext>
            </a:extLst>
          </p:cNvPr>
          <p:cNvPicPr>
            <a:picLocks noGrp="1" noChangeAspect="1"/>
          </p:cNvPicPr>
          <p:nvPr>
            <p:ph type="pic" sz="quarter" idx="13"/>
          </p:nvPr>
        </p:nvPicPr>
        <p:blipFill rotWithShape="1">
          <a:blip r:embed="rId2">
            <a:extLst>
              <a:ext uri="{837473B0-CC2E-450A-ABE3-18F120FF3D39}">
                <a1611:picAttrSrcUrl xmlns="" xmlns:a1611="http://schemas.microsoft.com/office/drawing/2016/11/main" r:id="rId3"/>
              </a:ext>
            </a:extLst>
          </a:blip>
          <a:srcRect r="-1" b="9016"/>
          <a:stretch/>
        </p:blipFill>
        <p:spPr>
          <a:xfrm>
            <a:off x="4654297" y="10"/>
            <a:ext cx="7537704" cy="6857990"/>
          </a:xfrm>
          <a:prstGeom prst="rect">
            <a:avLst/>
          </a:prstGeom>
        </p:spPr>
      </p:pic>
      <p:sp>
        <p:nvSpPr>
          <p:cNvPr id="4" name="Slide Number Placeholder 3">
            <a:extLst>
              <a:ext uri="{FF2B5EF4-FFF2-40B4-BE49-F238E27FC236}">
                <a16:creationId xmlns:a16="http://schemas.microsoft.com/office/drawing/2014/main" id="{D71CCB94-D08E-4DDF-B590-4FF4BFB5C487}"/>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r">
              <a:spcAft>
                <a:spcPts val="600"/>
              </a:spcAft>
              <a:defRPr/>
            </a:pPr>
            <a:fld id="{98C0CDE5-970C-4CC4-BF43-0DA127E73E82}" type="slidenum">
              <a:rPr lang="en-US" sz="1200" b="0">
                <a:solidFill>
                  <a:srgbClr val="FFFFFF"/>
                </a:solidFill>
                <a:latin typeface="Calibri" panose="020F0502020204030204"/>
              </a:rPr>
              <a:pPr algn="r">
                <a:spcAft>
                  <a:spcPts val="600"/>
                </a:spcAft>
                <a:defRPr/>
              </a:pPr>
              <a:t>13</a:t>
            </a:fld>
            <a:endParaRPr lang="en-US" sz="1200" b="0">
              <a:solidFill>
                <a:srgbClr val="FFFFFF"/>
              </a:solidFill>
              <a:latin typeface="Calibri" panose="020F0502020204030204"/>
            </a:endParaRPr>
          </a:p>
        </p:txBody>
      </p:sp>
      <p:sp>
        <p:nvSpPr>
          <p:cNvPr id="8" name="TextBox 7">
            <a:extLst>
              <a:ext uri="{FF2B5EF4-FFF2-40B4-BE49-F238E27FC236}">
                <a16:creationId xmlns:a16="http://schemas.microsoft.com/office/drawing/2014/main" id="{ECA7E900-C5C0-455F-8891-39F8FB7388DC}"/>
              </a:ext>
            </a:extLst>
          </p:cNvPr>
          <p:cNvSpPr txBox="1"/>
          <p:nvPr/>
        </p:nvSpPr>
        <p:spPr>
          <a:xfrm>
            <a:off x="9559549" y="6657945"/>
            <a:ext cx="263245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en.wikipedia.org/wiki/File:SMirC-hi.svg">
                  <a:extLst>
                    <a:ext uri="{A12FA001-AC4F-418D-AE19-62706E023703}">
                      <ahyp:hlinkClr xmlns=""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3781084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14</a:t>
            </a:fld>
            <a:endParaRPr lang="en-US" noProof="0" dirty="0"/>
          </a:p>
        </p:txBody>
      </p:sp>
      <p:sp>
        <p:nvSpPr>
          <p:cNvPr id="5" name="Title 4"/>
          <p:cNvSpPr>
            <a:spLocks noGrp="1"/>
          </p:cNvSpPr>
          <p:nvPr>
            <p:ph type="title"/>
          </p:nvPr>
        </p:nvSpPr>
        <p:spPr>
          <a:xfrm rot="-360000">
            <a:off x="198233" y="1058022"/>
            <a:ext cx="4396928" cy="700842"/>
          </a:xfrm>
        </p:spPr>
        <p:txBody>
          <a:bodyPr>
            <a:normAutofit fontScale="90000"/>
          </a:bodyPr>
          <a:lstStyle/>
          <a:p>
            <a:r>
              <a:rPr lang="en-GB" dirty="0" smtClean="0">
                <a:latin typeface="SassoonCRInfant" panose="02010503020300020003" pitchFamily="2" charset="0"/>
              </a:rPr>
              <a:t>The Roman Empire</a:t>
            </a:r>
            <a:endParaRPr lang="en-GB" dirty="0">
              <a:latin typeface="SassoonCRInfant" panose="02010503020300020003" pitchFamily="2" charset="0"/>
            </a:endParaRPr>
          </a:p>
        </p:txBody>
      </p:sp>
      <p:sp>
        <p:nvSpPr>
          <p:cNvPr id="6" name="TextBox 5"/>
          <p:cNvSpPr txBox="1"/>
          <p:nvPr/>
        </p:nvSpPr>
        <p:spPr>
          <a:xfrm>
            <a:off x="3859428" y="2918075"/>
            <a:ext cx="8077200" cy="4339650"/>
          </a:xfrm>
          <a:prstGeom prst="rect">
            <a:avLst/>
          </a:prstGeom>
          <a:noFill/>
        </p:spPr>
        <p:txBody>
          <a:bodyPr wrap="square" rtlCol="0">
            <a:spAutoFit/>
          </a:bodyPr>
          <a:lstStyle/>
          <a:p>
            <a:r>
              <a:rPr lang="en-GB" sz="2800" dirty="0" smtClean="0">
                <a:solidFill>
                  <a:schemeClr val="bg1"/>
                </a:solidFill>
                <a:latin typeface="SassoonCRInfant" panose="02010503020300020003" pitchFamily="2" charset="0"/>
              </a:rPr>
              <a:t>LI – I am learning where the Roman Empire began and where it spread to. </a:t>
            </a:r>
          </a:p>
          <a:p>
            <a:endParaRPr lang="en-GB" sz="2800" dirty="0">
              <a:solidFill>
                <a:schemeClr val="bg1"/>
              </a:solidFill>
              <a:latin typeface="SassoonCRInfant" panose="02010503020300020003" pitchFamily="2" charset="0"/>
            </a:endParaRPr>
          </a:p>
          <a:p>
            <a:r>
              <a:rPr lang="en-GB" sz="2800" dirty="0" smtClean="0">
                <a:solidFill>
                  <a:schemeClr val="bg1"/>
                </a:solidFill>
                <a:latin typeface="SassoonCRInfant" panose="02010503020300020003" pitchFamily="2" charset="0"/>
              </a:rPr>
              <a:t>Task 1 – Read </a:t>
            </a:r>
            <a:r>
              <a:rPr lang="en-GB" sz="2800" dirty="0" smtClean="0">
                <a:solidFill>
                  <a:schemeClr val="bg1"/>
                </a:solidFill>
                <a:latin typeface="SassoonCRInfant" panose="02010503020300020003" pitchFamily="2" charset="0"/>
              </a:rPr>
              <a:t>the information on th</a:t>
            </a:r>
            <a:r>
              <a:rPr lang="en-GB" sz="2800" dirty="0" smtClean="0">
                <a:solidFill>
                  <a:schemeClr val="bg1"/>
                </a:solidFill>
                <a:latin typeface="SassoonCRInfant" panose="02010503020300020003" pitchFamily="2" charset="0"/>
              </a:rPr>
              <a:t>e next slide</a:t>
            </a:r>
            <a:r>
              <a:rPr lang="en-GB" sz="2800" dirty="0" smtClean="0">
                <a:solidFill>
                  <a:schemeClr val="bg1"/>
                </a:solidFill>
                <a:latin typeface="SassoonCRInfant" panose="02010503020300020003" pitchFamily="2" charset="0"/>
              </a:rPr>
              <a:t>.</a:t>
            </a:r>
            <a:endParaRPr lang="en-GB" sz="2800" dirty="0" smtClean="0">
              <a:solidFill>
                <a:schemeClr val="bg1"/>
              </a:solidFill>
              <a:latin typeface="SassoonCRInfant" panose="02010503020300020003" pitchFamily="2" charset="0"/>
            </a:endParaRPr>
          </a:p>
          <a:p>
            <a:endParaRPr lang="en-GB" sz="2800" dirty="0">
              <a:solidFill>
                <a:schemeClr val="bg1"/>
              </a:solidFill>
              <a:latin typeface="SassoonCRInfant" panose="02010503020300020003" pitchFamily="2" charset="0"/>
            </a:endParaRPr>
          </a:p>
          <a:p>
            <a:r>
              <a:rPr lang="en-GB" sz="2800" dirty="0" smtClean="0">
                <a:solidFill>
                  <a:schemeClr val="bg1"/>
                </a:solidFill>
                <a:latin typeface="SassoonCRInfant" panose="02010503020300020003" pitchFamily="2" charset="0"/>
              </a:rPr>
              <a:t>Task 2 – Complete the Roman Empire sheet.</a:t>
            </a:r>
          </a:p>
          <a:p>
            <a:endParaRPr lang="en-GB" sz="2800" dirty="0">
              <a:solidFill>
                <a:schemeClr val="bg1"/>
              </a:solidFill>
              <a:latin typeface="SassoonCRInfant" panose="02010503020300020003" pitchFamily="2" charset="0"/>
            </a:endParaRPr>
          </a:p>
          <a:p>
            <a:endParaRPr lang="en-GB" sz="2800" dirty="0" smtClean="0">
              <a:solidFill>
                <a:schemeClr val="bg1"/>
              </a:solidFill>
              <a:latin typeface="SassoonCRInfant" panose="02010503020300020003" pitchFamily="2" charset="0"/>
            </a:endParaRPr>
          </a:p>
          <a:p>
            <a:endParaRPr lang="en-GB" sz="2800" dirty="0">
              <a:solidFill>
                <a:schemeClr val="bg1"/>
              </a:solidFill>
              <a:latin typeface="SassoonCRInfant" panose="02010503020300020003" pitchFamily="2" charset="0"/>
            </a:endParaRPr>
          </a:p>
          <a:p>
            <a:endParaRPr lang="en-GB" sz="2400" dirty="0" smtClean="0">
              <a:latin typeface="SassoonCRInfant" panose="02010503020300020003" pitchFamily="2"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336868"/>
            <a:ext cx="3361509" cy="2521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825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15</a:t>
            </a:fld>
            <a:endParaRPr lang="en-US" noProof="0" dirty="0"/>
          </a:p>
        </p:txBody>
      </p:sp>
      <p:sp>
        <p:nvSpPr>
          <p:cNvPr id="5" name="Title 4"/>
          <p:cNvSpPr>
            <a:spLocks noGrp="1"/>
          </p:cNvSpPr>
          <p:nvPr>
            <p:ph type="title"/>
          </p:nvPr>
        </p:nvSpPr>
        <p:spPr>
          <a:xfrm rot="-360000">
            <a:off x="198233" y="1058022"/>
            <a:ext cx="4396928" cy="700842"/>
          </a:xfrm>
        </p:spPr>
        <p:txBody>
          <a:bodyPr>
            <a:normAutofit/>
          </a:bodyPr>
          <a:lstStyle/>
          <a:p>
            <a:r>
              <a:rPr lang="en-GB" dirty="0" smtClean="0">
                <a:latin typeface="SassoonCRInfant" panose="02010503020300020003" pitchFamily="2" charset="0"/>
              </a:rPr>
              <a:t>Facts - </a:t>
            </a:r>
            <a:endParaRPr lang="en-GB" dirty="0">
              <a:latin typeface="SassoonCRInfant" panose="02010503020300020003" pitchFamily="2" charset="0"/>
            </a:endParaRPr>
          </a:p>
        </p:txBody>
      </p:sp>
      <p:sp>
        <p:nvSpPr>
          <p:cNvPr id="6" name="TextBox 5"/>
          <p:cNvSpPr txBox="1"/>
          <p:nvPr/>
        </p:nvSpPr>
        <p:spPr>
          <a:xfrm>
            <a:off x="3859428" y="2918075"/>
            <a:ext cx="8077200" cy="4339650"/>
          </a:xfrm>
          <a:prstGeom prst="rect">
            <a:avLst/>
          </a:prstGeom>
          <a:noFill/>
        </p:spPr>
        <p:txBody>
          <a:bodyPr wrap="square" rtlCol="0">
            <a:spAutoFit/>
          </a:bodyPr>
          <a:lstStyle/>
          <a:p>
            <a:r>
              <a:rPr lang="en-GB" sz="2800" dirty="0" smtClean="0">
                <a:solidFill>
                  <a:schemeClr val="bg1"/>
                </a:solidFill>
                <a:latin typeface="SassoonCRInfant" panose="02010503020300020003" pitchFamily="2" charset="0"/>
              </a:rPr>
              <a:t>LI – I am learning where the Roman Empire began and where it spread to. </a:t>
            </a:r>
          </a:p>
          <a:p>
            <a:endParaRPr lang="en-GB" sz="2800" dirty="0">
              <a:solidFill>
                <a:schemeClr val="bg1"/>
              </a:solidFill>
              <a:latin typeface="SassoonCRInfant" panose="02010503020300020003" pitchFamily="2" charset="0"/>
            </a:endParaRPr>
          </a:p>
          <a:p>
            <a:r>
              <a:rPr lang="en-GB" sz="2800" dirty="0" smtClean="0">
                <a:solidFill>
                  <a:schemeClr val="bg1"/>
                </a:solidFill>
                <a:latin typeface="SassoonCRInfant" panose="02010503020300020003" pitchFamily="2" charset="0"/>
              </a:rPr>
              <a:t>Task 1 – Read page 1 of the Roman Empire booklet.</a:t>
            </a:r>
          </a:p>
          <a:p>
            <a:endParaRPr lang="en-GB" sz="2800" dirty="0">
              <a:solidFill>
                <a:schemeClr val="bg1"/>
              </a:solidFill>
              <a:latin typeface="SassoonCRInfant" panose="02010503020300020003" pitchFamily="2" charset="0"/>
            </a:endParaRPr>
          </a:p>
          <a:p>
            <a:r>
              <a:rPr lang="en-GB" sz="2800" dirty="0" smtClean="0">
                <a:solidFill>
                  <a:schemeClr val="bg1"/>
                </a:solidFill>
                <a:latin typeface="SassoonCRInfant" panose="02010503020300020003" pitchFamily="2" charset="0"/>
              </a:rPr>
              <a:t>Task 2 – Complete the Roman Empire sheet.</a:t>
            </a:r>
          </a:p>
          <a:p>
            <a:endParaRPr lang="en-GB" sz="2800" dirty="0">
              <a:solidFill>
                <a:schemeClr val="bg1"/>
              </a:solidFill>
              <a:latin typeface="SassoonCRInfant" panose="02010503020300020003" pitchFamily="2" charset="0"/>
            </a:endParaRPr>
          </a:p>
          <a:p>
            <a:endParaRPr lang="en-GB" sz="2800" dirty="0" smtClean="0">
              <a:solidFill>
                <a:schemeClr val="bg1"/>
              </a:solidFill>
              <a:latin typeface="SassoonCRInfant" panose="02010503020300020003" pitchFamily="2" charset="0"/>
            </a:endParaRPr>
          </a:p>
          <a:p>
            <a:endParaRPr lang="en-GB" sz="2800" dirty="0">
              <a:solidFill>
                <a:schemeClr val="bg1"/>
              </a:solidFill>
              <a:latin typeface="SassoonCRInfant" panose="02010503020300020003" pitchFamily="2" charset="0"/>
            </a:endParaRPr>
          </a:p>
          <a:p>
            <a:endParaRPr lang="en-GB" sz="2400" dirty="0" smtClean="0">
              <a:latin typeface="SassoonCRInfant" panose="02010503020300020003" pitchFamily="2"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93" r="22280"/>
          <a:stretch/>
        </p:blipFill>
        <p:spPr bwMode="auto">
          <a:xfrm>
            <a:off x="0" y="4336869"/>
            <a:ext cx="1802674" cy="2521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2460172" y="46860"/>
            <a:ext cx="9731828" cy="6811139"/>
          </a:xfrm>
          <a:prstGeom prst="rect">
            <a:avLst/>
          </a:prstGeom>
        </p:spPr>
      </p:pic>
    </p:spTree>
    <p:extLst>
      <p:ext uri="{BB962C8B-B14F-4D97-AF65-F5344CB8AC3E}">
        <p14:creationId xmlns:p14="http://schemas.microsoft.com/office/powerpoint/2010/main" val="1947666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16</a:t>
            </a:fld>
            <a:endParaRPr lang="en-US" noProof="0" dirty="0"/>
          </a:p>
        </p:txBody>
      </p:sp>
      <p:sp>
        <p:nvSpPr>
          <p:cNvPr id="5" name="Title 4"/>
          <p:cNvSpPr>
            <a:spLocks noGrp="1"/>
          </p:cNvSpPr>
          <p:nvPr>
            <p:ph type="title"/>
          </p:nvPr>
        </p:nvSpPr>
        <p:spPr>
          <a:xfrm rot="-360000">
            <a:off x="424667" y="1040679"/>
            <a:ext cx="4065084" cy="700842"/>
          </a:xfrm>
        </p:spPr>
        <p:txBody>
          <a:bodyPr/>
          <a:lstStyle/>
          <a:p>
            <a:r>
              <a:rPr lang="en-GB" dirty="0" smtClean="0">
                <a:latin typeface="SassoonCRInfant" panose="02010503020300020003" pitchFamily="2" charset="0"/>
              </a:rPr>
              <a:t>Roman Research</a:t>
            </a:r>
            <a:endParaRPr lang="en-GB" dirty="0">
              <a:latin typeface="SassoonCRInfant" panose="02010503020300020003" pitchFamily="2" charset="0"/>
            </a:endParaRPr>
          </a:p>
        </p:txBody>
      </p:sp>
      <p:sp>
        <p:nvSpPr>
          <p:cNvPr id="6" name="TextBox 5"/>
          <p:cNvSpPr txBox="1"/>
          <p:nvPr/>
        </p:nvSpPr>
        <p:spPr>
          <a:xfrm>
            <a:off x="4114800" y="2617630"/>
            <a:ext cx="8077200" cy="4093428"/>
          </a:xfrm>
          <a:prstGeom prst="rect">
            <a:avLst/>
          </a:prstGeom>
          <a:noFill/>
        </p:spPr>
        <p:txBody>
          <a:bodyPr wrap="square" rtlCol="0">
            <a:spAutoFit/>
          </a:bodyPr>
          <a:lstStyle/>
          <a:p>
            <a:r>
              <a:rPr lang="en-GB" sz="2800" dirty="0" smtClean="0">
                <a:solidFill>
                  <a:schemeClr val="bg1"/>
                </a:solidFill>
                <a:latin typeface="SassoonCRInfant" panose="02010503020300020003" pitchFamily="2" charset="0"/>
              </a:rPr>
              <a:t>You may want to continue your research, use </a:t>
            </a:r>
            <a:r>
              <a:rPr lang="en-GB" sz="2800" dirty="0">
                <a:solidFill>
                  <a:schemeClr val="bg1"/>
                </a:solidFill>
                <a:latin typeface="SassoonCRInfant" panose="02010503020300020003" pitchFamily="2" charset="0"/>
              </a:rPr>
              <a:t>the internet or any non-fiction books you may have access to, to find out </a:t>
            </a:r>
            <a:r>
              <a:rPr lang="en-GB" sz="2800" dirty="0" smtClean="0">
                <a:solidFill>
                  <a:schemeClr val="bg1"/>
                </a:solidFill>
                <a:latin typeface="SassoonCRInfant" panose="02010503020300020003" pitchFamily="2" charset="0"/>
              </a:rPr>
              <a:t>more about </a:t>
            </a:r>
            <a:r>
              <a:rPr lang="en-GB" sz="2800" dirty="0">
                <a:solidFill>
                  <a:schemeClr val="bg1"/>
                </a:solidFill>
                <a:latin typeface="SassoonCRInfant" panose="02010503020300020003" pitchFamily="2" charset="0"/>
              </a:rPr>
              <a:t>the Roman Empire. </a:t>
            </a:r>
          </a:p>
          <a:p>
            <a:endParaRPr lang="en-GB" sz="2400" dirty="0" smtClean="0">
              <a:latin typeface="SassoonCRInfant" panose="02010503020300020003" pitchFamily="2" charset="0"/>
            </a:endParaRPr>
          </a:p>
          <a:p>
            <a:r>
              <a:rPr lang="en-GB" sz="2800" dirty="0">
                <a:solidFill>
                  <a:schemeClr val="bg1"/>
                </a:solidFill>
                <a:latin typeface="SassoonCRInfant" panose="02010503020300020003" pitchFamily="2" charset="0"/>
              </a:rPr>
              <a:t>You </a:t>
            </a:r>
            <a:r>
              <a:rPr lang="en-GB" sz="2800" dirty="0" smtClean="0">
                <a:solidFill>
                  <a:schemeClr val="bg1"/>
                </a:solidFill>
                <a:latin typeface="SassoonCRInfant" panose="02010503020300020003" pitchFamily="2" charset="0"/>
              </a:rPr>
              <a:t>may like to begin by listening </a:t>
            </a:r>
            <a:r>
              <a:rPr lang="en-GB" sz="2800" dirty="0">
                <a:solidFill>
                  <a:schemeClr val="bg1"/>
                </a:solidFill>
                <a:latin typeface="SassoonCRInfant" panose="02010503020300020003" pitchFamily="2" charset="0"/>
              </a:rPr>
              <a:t>to this video:</a:t>
            </a:r>
          </a:p>
          <a:p>
            <a:r>
              <a:rPr lang="en-GB" sz="2400" dirty="0">
                <a:hlinkClick r:id="rId2"/>
              </a:rPr>
              <a:t>https://www.bbc.co.uk/bitesize/topics/zwmpfg8/articles/z2sm6sg</a:t>
            </a:r>
            <a:endParaRPr lang="en-GB" sz="2400" dirty="0">
              <a:latin typeface="SassoonCRInfant" panose="02010503020300020003" pitchFamily="2" charset="0"/>
            </a:endParaRPr>
          </a:p>
          <a:p>
            <a:r>
              <a:rPr lang="en-GB" sz="2800" dirty="0" smtClean="0">
                <a:solidFill>
                  <a:schemeClr val="bg1"/>
                </a:solidFill>
                <a:latin typeface="SassoonCRInfant" panose="02010503020300020003" pitchFamily="2" charset="0"/>
              </a:rPr>
              <a:t>You can also read some facts on this </a:t>
            </a:r>
            <a:r>
              <a:rPr lang="en-GB" sz="2800" dirty="0">
                <a:solidFill>
                  <a:schemeClr val="bg1"/>
                </a:solidFill>
                <a:latin typeface="SassoonCRInfant" panose="02010503020300020003" pitchFamily="2" charset="0"/>
              </a:rPr>
              <a:t>website:</a:t>
            </a:r>
          </a:p>
          <a:p>
            <a:r>
              <a:rPr lang="en-GB" sz="2400" dirty="0">
                <a:latin typeface="SassoonCRInfant" panose="02010503020300020003" pitchFamily="2" charset="0"/>
                <a:hlinkClick r:id="rId3"/>
              </a:rPr>
              <a:t>http://www.primaryhomeworkhelp.co.uk/Romans.html</a:t>
            </a:r>
            <a:endParaRPr lang="en-GB" sz="2400" dirty="0">
              <a:latin typeface="SassoonCRInfant" panose="02010503020300020003" pitchFamily="2" charset="0"/>
            </a:endParaRPr>
          </a:p>
          <a:p>
            <a:endParaRPr lang="en-GB" sz="2400" dirty="0" smtClean="0">
              <a:latin typeface="SassoonCRInfant" panose="02010503020300020003" pitchFamily="2"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336868"/>
            <a:ext cx="3361509" cy="2521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94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17</a:t>
            </a:fld>
            <a:endParaRPr lang="en-US" noProof="0" dirty="0"/>
          </a:p>
        </p:txBody>
      </p:sp>
      <p:sp>
        <p:nvSpPr>
          <p:cNvPr id="5" name="Title 4"/>
          <p:cNvSpPr>
            <a:spLocks noGrp="1"/>
          </p:cNvSpPr>
          <p:nvPr>
            <p:ph type="title"/>
          </p:nvPr>
        </p:nvSpPr>
        <p:spPr>
          <a:xfrm rot="-360000">
            <a:off x="529171" y="1003757"/>
            <a:ext cx="4065084" cy="700842"/>
          </a:xfrm>
        </p:spPr>
        <p:txBody>
          <a:bodyPr/>
          <a:lstStyle/>
          <a:p>
            <a:r>
              <a:rPr lang="en-GB" dirty="0" smtClean="0">
                <a:latin typeface="SassoonCRInfant" panose="02010503020300020003" pitchFamily="2" charset="0"/>
              </a:rPr>
              <a:t>Topic Afternoon</a:t>
            </a:r>
            <a:endParaRPr lang="en-GB" dirty="0"/>
          </a:p>
        </p:txBody>
      </p:sp>
      <p:sp>
        <p:nvSpPr>
          <p:cNvPr id="6" name="TextBox 5"/>
          <p:cNvSpPr txBox="1"/>
          <p:nvPr/>
        </p:nvSpPr>
        <p:spPr>
          <a:xfrm>
            <a:off x="4261111" y="2775725"/>
            <a:ext cx="7223760" cy="3170099"/>
          </a:xfrm>
          <a:prstGeom prst="rect">
            <a:avLst/>
          </a:prstGeom>
          <a:noFill/>
        </p:spPr>
        <p:txBody>
          <a:bodyPr wrap="square" rtlCol="0">
            <a:spAutoFit/>
          </a:bodyPr>
          <a:lstStyle/>
          <a:p>
            <a:r>
              <a:rPr lang="en-GB" sz="2000" dirty="0" smtClean="0">
                <a:solidFill>
                  <a:schemeClr val="bg1"/>
                </a:solidFill>
                <a:latin typeface="SassoonCRInfant" panose="02010503020300020003" pitchFamily="2" charset="0"/>
              </a:rPr>
              <a:t>Mrs Scott and I would like to thank you for all your interesting ideas of things you would like </a:t>
            </a:r>
            <a:r>
              <a:rPr lang="en-GB" sz="2000" smtClean="0">
                <a:solidFill>
                  <a:schemeClr val="bg1"/>
                </a:solidFill>
                <a:latin typeface="SassoonCRInfant" panose="02010503020300020003" pitchFamily="2" charset="0"/>
              </a:rPr>
              <a:t>to learn during </a:t>
            </a:r>
            <a:r>
              <a:rPr lang="en-GB" sz="2000" dirty="0" smtClean="0">
                <a:solidFill>
                  <a:schemeClr val="bg1"/>
                </a:solidFill>
                <a:latin typeface="SassoonCRInfant" panose="02010503020300020003" pitchFamily="2" charset="0"/>
              </a:rPr>
              <a:t>this topic. We will make sure we cover them all during your topic afternoons this term. </a:t>
            </a:r>
          </a:p>
          <a:p>
            <a:endParaRPr lang="en-GB" sz="2000" dirty="0">
              <a:solidFill>
                <a:schemeClr val="bg1"/>
              </a:solidFill>
              <a:latin typeface="SassoonCRInfant" panose="02010503020300020003" pitchFamily="2" charset="0"/>
            </a:endParaRPr>
          </a:p>
          <a:p>
            <a:r>
              <a:rPr lang="en-GB" sz="2000" dirty="0" smtClean="0">
                <a:solidFill>
                  <a:schemeClr val="bg1"/>
                </a:solidFill>
                <a:latin typeface="SassoonCRInfant" panose="02010503020300020003" pitchFamily="2" charset="0"/>
              </a:rPr>
              <a:t>We have also created an active topic challenges grid which I have posted on the blog today. </a:t>
            </a:r>
          </a:p>
          <a:p>
            <a:endParaRPr lang="en-GB" sz="2000" dirty="0">
              <a:solidFill>
                <a:schemeClr val="bg1"/>
              </a:solidFill>
              <a:latin typeface="SassoonCRInfant" panose="02010503020300020003" pitchFamily="2" charset="0"/>
            </a:endParaRPr>
          </a:p>
          <a:p>
            <a:r>
              <a:rPr lang="en-GB" sz="2000" dirty="0" smtClean="0">
                <a:solidFill>
                  <a:schemeClr val="bg1"/>
                </a:solidFill>
                <a:latin typeface="SassoonCRInfant" panose="02010503020300020003" pitchFamily="2" charset="0"/>
              </a:rPr>
              <a:t>You can choose to complete the activities you are interested in, you will need to do some extra research to find out more information. We look forward to seeing lots of pictures. </a:t>
            </a:r>
            <a:endParaRPr lang="en-GB" sz="2000" dirty="0">
              <a:solidFill>
                <a:schemeClr val="bg1"/>
              </a:solidFill>
              <a:latin typeface="SassoonCRInfant" panose="02010503020300020003" pitchFamily="2" charset="0"/>
            </a:endParaRPr>
          </a:p>
        </p:txBody>
      </p:sp>
    </p:spTree>
    <p:extLst>
      <p:ext uri="{BB962C8B-B14F-4D97-AF65-F5344CB8AC3E}">
        <p14:creationId xmlns:p14="http://schemas.microsoft.com/office/powerpoint/2010/main" val="235366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397CCF-DD35-4673-8551-90CB413F0D5A}"/>
              </a:ext>
            </a:extLst>
          </p:cNvPr>
          <p:cNvSpPr>
            <a:spLocks noGrp="1"/>
          </p:cNvSpPr>
          <p:nvPr>
            <p:ph type="title"/>
          </p:nvPr>
        </p:nvSpPr>
        <p:spPr>
          <a:xfrm>
            <a:off x="651307" y="640081"/>
            <a:ext cx="3377183" cy="1137919"/>
          </a:xfrm>
          <a:noFill/>
        </p:spPr>
        <p:txBody>
          <a:bodyPr vert="horz" lIns="91440" tIns="45720" rIns="91440" bIns="45720" rtlCol="0" anchor="b">
            <a:normAutofit/>
          </a:bodyPr>
          <a:lstStyle/>
          <a:p>
            <a:r>
              <a:rPr lang="en-US" sz="4400" dirty="0" smtClean="0">
                <a:latin typeface="SassoonCRInfant" panose="02010503020300020003" pitchFamily="2" charset="0"/>
              </a:rPr>
              <a:t>Morning</a:t>
            </a:r>
            <a:endParaRPr lang="en-US" sz="4400" dirty="0">
              <a:latin typeface="SassoonCRInfant" panose="02010503020300020003" pitchFamily="2" charset="0"/>
            </a:endParaRPr>
          </a:p>
        </p:txBody>
      </p:sp>
      <p:pic>
        <p:nvPicPr>
          <p:cNvPr id="7" name="Picture Placeholder 6">
            <a:extLst>
              <a:ext uri="{FF2B5EF4-FFF2-40B4-BE49-F238E27FC236}">
                <a16:creationId xmlns:a16="http://schemas.microsoft.com/office/drawing/2014/main" id="{F6DF4815-F51C-4985-B1DC-EC3FA066493A}"/>
              </a:ext>
            </a:extLst>
          </p:cNvPr>
          <p:cNvPicPr>
            <a:picLocks noGrp="1" noChangeAspect="1"/>
          </p:cNvPicPr>
          <p:nvPr>
            <p:ph type="pic" sz="quarter" idx="13"/>
          </p:nvPr>
        </p:nvPicPr>
        <p:blipFill rotWithShape="1">
          <a:blip r:embed="rId2">
            <a:extLst>
              <a:ext uri="{837473B0-CC2E-450A-ABE3-18F120FF3D39}">
                <a1611:picAttrSrcUrl xmlns="" xmlns:a1611="http://schemas.microsoft.com/office/drawing/2016/11/main" r:id="rId3"/>
              </a:ext>
            </a:extLst>
          </a:blip>
          <a:srcRect r="-1" b="9016"/>
          <a:stretch/>
        </p:blipFill>
        <p:spPr>
          <a:xfrm>
            <a:off x="4654297" y="10"/>
            <a:ext cx="7537704" cy="6857990"/>
          </a:xfrm>
          <a:prstGeom prst="rect">
            <a:avLst/>
          </a:prstGeom>
        </p:spPr>
      </p:pic>
      <p:sp>
        <p:nvSpPr>
          <p:cNvPr id="4" name="Slide Number Placeholder 3">
            <a:extLst>
              <a:ext uri="{FF2B5EF4-FFF2-40B4-BE49-F238E27FC236}">
                <a16:creationId xmlns:a16="http://schemas.microsoft.com/office/drawing/2014/main" id="{D71CCB94-D08E-4DDF-B590-4FF4BFB5C487}"/>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r">
              <a:spcAft>
                <a:spcPts val="600"/>
              </a:spcAft>
              <a:defRPr/>
            </a:pPr>
            <a:fld id="{98C0CDE5-970C-4CC4-BF43-0DA127E73E82}" type="slidenum">
              <a:rPr lang="en-US" sz="1200" b="0">
                <a:solidFill>
                  <a:srgbClr val="FFFFFF"/>
                </a:solidFill>
                <a:latin typeface="Calibri" panose="020F0502020204030204"/>
              </a:rPr>
              <a:pPr algn="r">
                <a:spcAft>
                  <a:spcPts val="600"/>
                </a:spcAft>
                <a:defRPr/>
              </a:pPr>
              <a:t>2</a:t>
            </a:fld>
            <a:endParaRPr lang="en-US" sz="1200" b="0">
              <a:solidFill>
                <a:srgbClr val="FFFFFF"/>
              </a:solidFill>
              <a:latin typeface="Calibri" panose="020F0502020204030204"/>
            </a:endParaRPr>
          </a:p>
        </p:txBody>
      </p:sp>
      <p:sp>
        <p:nvSpPr>
          <p:cNvPr id="8" name="TextBox 7">
            <a:extLst>
              <a:ext uri="{FF2B5EF4-FFF2-40B4-BE49-F238E27FC236}">
                <a16:creationId xmlns:a16="http://schemas.microsoft.com/office/drawing/2014/main" id="{ECA7E900-C5C0-455F-8891-39F8FB7388DC}"/>
              </a:ext>
            </a:extLst>
          </p:cNvPr>
          <p:cNvSpPr txBox="1"/>
          <p:nvPr/>
        </p:nvSpPr>
        <p:spPr>
          <a:xfrm>
            <a:off x="9559549" y="6657945"/>
            <a:ext cx="263245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en.wikipedia.org/wiki/File:SMirC-hi.svg">
                  <a:extLst>
                    <a:ext uri="{A12FA001-AC4F-418D-AE19-62706E023703}">
                      <ahyp:hlinkClr xmlns=""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1786806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3</a:t>
            </a:fld>
            <a:endParaRPr lang="en-US" noProof="0" dirty="0"/>
          </a:p>
        </p:txBody>
      </p:sp>
      <p:sp>
        <p:nvSpPr>
          <p:cNvPr id="5" name="Title 4"/>
          <p:cNvSpPr>
            <a:spLocks noGrp="1"/>
          </p:cNvSpPr>
          <p:nvPr>
            <p:ph type="title"/>
          </p:nvPr>
        </p:nvSpPr>
        <p:spPr/>
        <p:txBody>
          <a:bodyPr/>
          <a:lstStyle/>
          <a:p>
            <a:r>
              <a:rPr lang="en-GB" dirty="0" smtClean="0">
                <a:latin typeface="SassoonCRInfant" panose="02010503020300020003" pitchFamily="2" charset="0"/>
              </a:rPr>
              <a:t>Grammar</a:t>
            </a:r>
            <a:endParaRPr lang="en-GB" dirty="0">
              <a:latin typeface="SassoonCRInfant" panose="02010503020300020003" pitchFamily="2" charset="0"/>
            </a:endParaRPr>
          </a:p>
        </p:txBody>
      </p:sp>
      <p:sp>
        <p:nvSpPr>
          <p:cNvPr id="6" name="TextBox 5"/>
          <p:cNvSpPr txBox="1"/>
          <p:nvPr/>
        </p:nvSpPr>
        <p:spPr>
          <a:xfrm>
            <a:off x="3892061" y="3118339"/>
            <a:ext cx="8159262" cy="3323987"/>
          </a:xfrm>
          <a:prstGeom prst="rect">
            <a:avLst/>
          </a:prstGeom>
          <a:noFill/>
        </p:spPr>
        <p:txBody>
          <a:bodyPr wrap="square" rtlCol="0">
            <a:spAutoFit/>
          </a:bodyPr>
          <a:lstStyle/>
          <a:p>
            <a:r>
              <a:rPr lang="en-GB" sz="2400" dirty="0">
                <a:solidFill>
                  <a:schemeClr val="bg1"/>
                </a:solidFill>
                <a:latin typeface="SassoonCRInfant" panose="02010503020300020003" pitchFamily="2" charset="0"/>
              </a:rPr>
              <a:t>LI – I am learning to identify a verb in a sentence</a:t>
            </a:r>
          </a:p>
          <a:p>
            <a:endParaRPr lang="en-GB" sz="2400" dirty="0" smtClean="0">
              <a:latin typeface="SassoonCRInfant" panose="02010503020300020003" pitchFamily="2" charset="0"/>
              <a:hlinkClick r:id="rId2"/>
            </a:endParaRPr>
          </a:p>
          <a:p>
            <a:r>
              <a:rPr lang="en-GB" sz="2400" dirty="0" smtClean="0">
                <a:solidFill>
                  <a:schemeClr val="bg1"/>
                </a:solidFill>
                <a:latin typeface="SassoonCRInfant" panose="02010503020300020003" pitchFamily="2" charset="0"/>
                <a:hlinkClick r:id="rId2"/>
              </a:rPr>
              <a:t>https</a:t>
            </a:r>
            <a:r>
              <a:rPr lang="en-GB" sz="2400" dirty="0">
                <a:solidFill>
                  <a:schemeClr val="bg1"/>
                </a:solidFill>
                <a:latin typeface="SassoonCRInfant" panose="02010503020300020003" pitchFamily="2" charset="0"/>
                <a:hlinkClick r:id="rId2"/>
              </a:rPr>
              <a:t>://</a:t>
            </a:r>
            <a:r>
              <a:rPr lang="en-GB" sz="2400" dirty="0" smtClean="0">
                <a:solidFill>
                  <a:schemeClr val="bg1"/>
                </a:solidFill>
                <a:latin typeface="SassoonCRInfant" panose="02010503020300020003" pitchFamily="2" charset="0"/>
                <a:hlinkClick r:id="rId2"/>
              </a:rPr>
              <a:t>www.bbc.co.uk/bitesize/topics/zrqqtfr/articles/zpxhdxs</a:t>
            </a:r>
            <a:endParaRPr lang="en-GB" sz="2400" dirty="0" smtClean="0">
              <a:solidFill>
                <a:schemeClr val="bg1"/>
              </a:solidFill>
              <a:latin typeface="SassoonCRInfant" panose="02010503020300020003" pitchFamily="2" charset="0"/>
            </a:endParaRPr>
          </a:p>
          <a:p>
            <a:endParaRPr lang="en-GB" sz="2400" dirty="0">
              <a:solidFill>
                <a:schemeClr val="bg1"/>
              </a:solidFill>
              <a:latin typeface="SassoonCRInfant" panose="02010503020300020003" pitchFamily="2" charset="0"/>
            </a:endParaRPr>
          </a:p>
          <a:p>
            <a:r>
              <a:rPr lang="en-GB" sz="2400" b="1" dirty="0">
                <a:solidFill>
                  <a:schemeClr val="bg1"/>
                </a:solidFill>
                <a:latin typeface="SassoonCRInfant" panose="02010503020300020003" pitchFamily="2" charset="0"/>
                <a:hlinkClick r:id="rId2"/>
              </a:rPr>
              <a:t>Task 1- Watch the verb video</a:t>
            </a:r>
            <a:endParaRPr lang="en-GB" sz="2400" dirty="0">
              <a:solidFill>
                <a:schemeClr val="bg1"/>
              </a:solidFill>
              <a:latin typeface="SassoonCRInfant" panose="02010503020300020003" pitchFamily="2" charset="0"/>
              <a:hlinkClick r:id="rId2"/>
            </a:endParaRPr>
          </a:p>
          <a:p>
            <a:r>
              <a:rPr lang="en-GB" sz="2400" dirty="0" smtClean="0">
                <a:solidFill>
                  <a:schemeClr val="bg1"/>
                </a:solidFill>
                <a:latin typeface="SassoonCRInfant" panose="02010503020300020003" pitchFamily="2" charset="0"/>
              </a:rPr>
              <a:t>Task 2 - Highlight the verb in the sentence game below the video.</a:t>
            </a:r>
          </a:p>
          <a:p>
            <a:r>
              <a:rPr lang="en-GB" sz="2400" dirty="0" smtClean="0">
                <a:solidFill>
                  <a:schemeClr val="bg1"/>
                </a:solidFill>
                <a:latin typeface="SassoonCRInfant" panose="02010503020300020003" pitchFamily="2" charset="0"/>
              </a:rPr>
              <a:t>Task 3- Take the verb quiz</a:t>
            </a:r>
            <a:r>
              <a:rPr lang="en-GB" sz="2400" dirty="0" smtClean="0">
                <a:solidFill>
                  <a:schemeClr val="bg1"/>
                </a:solidFill>
              </a:rPr>
              <a:t>. </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636" y="5355771"/>
            <a:ext cx="2670629" cy="150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891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5" name="Title 4"/>
          <p:cNvSpPr>
            <a:spLocks noGrp="1"/>
          </p:cNvSpPr>
          <p:nvPr>
            <p:ph type="title"/>
          </p:nvPr>
        </p:nvSpPr>
        <p:spPr/>
        <p:txBody>
          <a:bodyPr>
            <a:normAutofit/>
          </a:bodyPr>
          <a:lstStyle/>
          <a:p>
            <a:r>
              <a:rPr lang="en-GB" dirty="0">
                <a:latin typeface="SassoonCRInfant" panose="02010503020300020003" pitchFamily="2" charset="0"/>
              </a:rPr>
              <a:t>Task 4 </a:t>
            </a:r>
          </a:p>
        </p:txBody>
      </p:sp>
      <p:sp>
        <p:nvSpPr>
          <p:cNvPr id="6" name="TextBox 5"/>
          <p:cNvSpPr txBox="1"/>
          <p:nvPr/>
        </p:nvSpPr>
        <p:spPr>
          <a:xfrm>
            <a:off x="4153988" y="2860764"/>
            <a:ext cx="7942218" cy="4524315"/>
          </a:xfrm>
          <a:prstGeom prst="rect">
            <a:avLst/>
          </a:prstGeom>
          <a:noFill/>
        </p:spPr>
        <p:txBody>
          <a:bodyPr wrap="square" rtlCol="0">
            <a:spAutoFit/>
          </a:bodyPr>
          <a:lstStyle/>
          <a:p>
            <a:r>
              <a:rPr lang="en-GB" sz="2400" dirty="0" smtClean="0">
                <a:solidFill>
                  <a:schemeClr val="bg1"/>
                </a:solidFill>
                <a:latin typeface="SassoonCRInfant" panose="02010503020300020003" pitchFamily="2" charset="0"/>
              </a:rPr>
              <a:t>Tell an adult, underline or highlight the verb in each of these sentences:</a:t>
            </a:r>
          </a:p>
          <a:p>
            <a:endParaRPr lang="en-GB" sz="2400" dirty="0">
              <a:solidFill>
                <a:schemeClr val="bg1"/>
              </a:solidFill>
              <a:latin typeface="SassoonCRInfant" panose="02010503020300020003" pitchFamily="2" charset="0"/>
            </a:endParaRPr>
          </a:p>
          <a:p>
            <a:pPr marL="457200" indent="-457200">
              <a:buAutoNum type="arabicPeriod"/>
            </a:pPr>
            <a:r>
              <a:rPr lang="en-GB" sz="2400" dirty="0" smtClean="0">
                <a:solidFill>
                  <a:schemeClr val="bg1"/>
                </a:solidFill>
                <a:latin typeface="SassoonCRInfant" panose="02010503020300020003" pitchFamily="2" charset="0"/>
              </a:rPr>
              <a:t>I walk to school.</a:t>
            </a:r>
          </a:p>
          <a:p>
            <a:pPr marL="457200" indent="-457200">
              <a:buAutoNum type="arabicPeriod"/>
            </a:pPr>
            <a:r>
              <a:rPr lang="en-GB" sz="2400" dirty="0" smtClean="0">
                <a:solidFill>
                  <a:schemeClr val="bg1"/>
                </a:solidFill>
                <a:latin typeface="SassoonCRInfant" panose="02010503020300020003" pitchFamily="2" charset="0"/>
              </a:rPr>
              <a:t>Yesterday, they laughed at the clown</a:t>
            </a:r>
          </a:p>
          <a:p>
            <a:pPr marL="457200" indent="-457200">
              <a:buAutoNum type="arabicPeriod"/>
            </a:pPr>
            <a:r>
              <a:rPr lang="en-GB" sz="2400" dirty="0" smtClean="0">
                <a:solidFill>
                  <a:schemeClr val="bg1"/>
                </a:solidFill>
                <a:latin typeface="SassoonCRInfant" panose="02010503020300020003" pitchFamily="2" charset="0"/>
              </a:rPr>
              <a:t>They help the teacher.</a:t>
            </a:r>
          </a:p>
          <a:p>
            <a:pPr marL="457200" indent="-457200">
              <a:buAutoNum type="arabicPeriod"/>
            </a:pPr>
            <a:r>
              <a:rPr lang="en-GB" sz="2400" dirty="0" smtClean="0">
                <a:solidFill>
                  <a:schemeClr val="bg1"/>
                </a:solidFill>
                <a:latin typeface="SassoonCRInfant" panose="02010503020300020003" pitchFamily="2" charset="0"/>
              </a:rPr>
              <a:t>I washed my hands. </a:t>
            </a:r>
          </a:p>
          <a:p>
            <a:pPr marL="457200" indent="-457200">
              <a:buAutoNum type="arabicPeriod"/>
            </a:pPr>
            <a:endParaRPr lang="en-GB" sz="2400" dirty="0">
              <a:solidFill>
                <a:schemeClr val="bg1"/>
              </a:solidFill>
              <a:latin typeface="SassoonCRInfant" panose="02010503020300020003" pitchFamily="2" charset="0"/>
            </a:endParaRPr>
          </a:p>
          <a:p>
            <a:r>
              <a:rPr lang="en-GB" sz="2400" dirty="0" smtClean="0">
                <a:solidFill>
                  <a:schemeClr val="bg1"/>
                </a:solidFill>
                <a:latin typeface="SassoonCRInfant" panose="02010503020300020003" pitchFamily="2" charset="0"/>
              </a:rPr>
              <a:t>Do you know which sentences are present tense and which sentences are past tense? How do you know?</a:t>
            </a:r>
          </a:p>
          <a:p>
            <a:pPr marL="457200" indent="-457200">
              <a:buAutoNum type="arabicPeriod"/>
            </a:pPr>
            <a:endParaRPr lang="en-GB" sz="2400" dirty="0">
              <a:solidFill>
                <a:schemeClr val="bg1"/>
              </a:solidFill>
              <a:latin typeface="SassoonCRInfant" panose="02010503020300020003" pitchFamily="2" charset="0"/>
            </a:endParaRPr>
          </a:p>
          <a:p>
            <a:pPr marL="457200" indent="-457200">
              <a:buAutoNum type="arabicPeriod"/>
            </a:pPr>
            <a:endParaRPr lang="en-GB" sz="2400" dirty="0">
              <a:solidFill>
                <a:schemeClr val="bg1"/>
              </a:solidFill>
              <a:latin typeface="SassoonCRInfant" panose="02010503020300020003" pitchFamily="2" charset="0"/>
            </a:endParaRPr>
          </a:p>
        </p:txBody>
      </p:sp>
    </p:spTree>
    <p:extLst>
      <p:ext uri="{BB962C8B-B14F-4D97-AF65-F5344CB8AC3E}">
        <p14:creationId xmlns:p14="http://schemas.microsoft.com/office/powerpoint/2010/main" val="425092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noProof="0" smtClean="0"/>
              <a:t>ADD A FOOTER</a:t>
            </a:r>
            <a:endParaRPr lang="en-US" noProof="0" dirty="0"/>
          </a:p>
        </p:txBody>
      </p:sp>
      <p:sp>
        <p:nvSpPr>
          <p:cNvPr id="4" name="Slide Number Placeholder 3"/>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5" name="Title 4"/>
          <p:cNvSpPr>
            <a:spLocks noGrp="1"/>
          </p:cNvSpPr>
          <p:nvPr>
            <p:ph type="title"/>
          </p:nvPr>
        </p:nvSpPr>
        <p:spPr>
          <a:xfrm rot="-360000">
            <a:off x="219576" y="1045211"/>
            <a:ext cx="4401727" cy="700842"/>
          </a:xfrm>
        </p:spPr>
        <p:txBody>
          <a:bodyPr>
            <a:normAutofit fontScale="90000"/>
          </a:bodyPr>
          <a:lstStyle/>
          <a:p>
            <a:r>
              <a:rPr lang="en-GB" dirty="0" smtClean="0">
                <a:latin typeface="SassoonCRInfant" panose="02010503020300020003" pitchFamily="2" charset="0"/>
              </a:rPr>
              <a:t>Extension - Spelling</a:t>
            </a:r>
            <a:endParaRPr lang="en-GB" dirty="0">
              <a:latin typeface="SassoonCRInfant" panose="02010503020300020003" pitchFamily="2" charset="0"/>
            </a:endParaRPr>
          </a:p>
        </p:txBody>
      </p:sp>
      <p:sp>
        <p:nvSpPr>
          <p:cNvPr id="6" name="TextBox 5"/>
          <p:cNvSpPr txBox="1"/>
          <p:nvPr/>
        </p:nvSpPr>
        <p:spPr>
          <a:xfrm>
            <a:off x="4383760" y="2790092"/>
            <a:ext cx="6611816" cy="4247317"/>
          </a:xfrm>
          <a:prstGeom prst="rect">
            <a:avLst/>
          </a:prstGeom>
          <a:noFill/>
        </p:spPr>
        <p:txBody>
          <a:bodyPr wrap="square" rtlCol="0">
            <a:spAutoFit/>
          </a:bodyPr>
          <a:lstStyle/>
          <a:p>
            <a:r>
              <a:rPr lang="en-GB" sz="2800" dirty="0" smtClean="0">
                <a:solidFill>
                  <a:schemeClr val="bg1"/>
                </a:solidFill>
                <a:latin typeface="SassoonCRInfant" panose="02010503020300020003" pitchFamily="2" charset="0"/>
              </a:rPr>
              <a:t>Print and complete the ‘</a:t>
            </a:r>
            <a:r>
              <a:rPr lang="en-GB" sz="2800" dirty="0" err="1" smtClean="0">
                <a:solidFill>
                  <a:schemeClr val="bg1"/>
                </a:solidFill>
                <a:latin typeface="SassoonCRInfant" panose="02010503020300020003" pitchFamily="2" charset="0"/>
              </a:rPr>
              <a:t>oa</a:t>
            </a:r>
            <a:r>
              <a:rPr lang="en-GB" sz="2800" dirty="0" smtClean="0">
                <a:solidFill>
                  <a:schemeClr val="bg1"/>
                </a:solidFill>
                <a:latin typeface="SassoonCRInfant" panose="02010503020300020003" pitchFamily="2" charset="0"/>
              </a:rPr>
              <a:t>’ </a:t>
            </a:r>
            <a:r>
              <a:rPr lang="en-GB" sz="2800" dirty="0" err="1" smtClean="0">
                <a:solidFill>
                  <a:schemeClr val="bg1"/>
                </a:solidFill>
                <a:latin typeface="SassoonCRInfant" panose="02010503020300020003" pitchFamily="2" charset="0"/>
              </a:rPr>
              <a:t>wordsearch</a:t>
            </a:r>
            <a:r>
              <a:rPr lang="en-GB" sz="2800" dirty="0" smtClean="0">
                <a:solidFill>
                  <a:schemeClr val="bg1"/>
                </a:solidFill>
                <a:latin typeface="SassoonCRInfant" panose="02010503020300020003" pitchFamily="2" charset="0"/>
              </a:rPr>
              <a:t> on the blog. </a:t>
            </a:r>
          </a:p>
          <a:p>
            <a:endParaRPr lang="en-GB" sz="2800" dirty="0">
              <a:solidFill>
                <a:schemeClr val="bg1"/>
              </a:solidFill>
              <a:latin typeface="SassoonCRInfant" panose="02010503020300020003" pitchFamily="2" charset="0"/>
            </a:endParaRPr>
          </a:p>
          <a:p>
            <a:pPr algn="ctr"/>
            <a:r>
              <a:rPr lang="en-GB" sz="2800" dirty="0" smtClean="0">
                <a:solidFill>
                  <a:schemeClr val="bg1"/>
                </a:solidFill>
                <a:latin typeface="SassoonCRInfant" panose="02010503020300020003" pitchFamily="2" charset="0"/>
              </a:rPr>
              <a:t>or</a:t>
            </a:r>
          </a:p>
          <a:p>
            <a:endParaRPr lang="en-GB" sz="2800" dirty="0">
              <a:solidFill>
                <a:schemeClr val="bg1"/>
              </a:solidFill>
              <a:latin typeface="SassoonCRInfant" panose="02010503020300020003" pitchFamily="2" charset="0"/>
            </a:endParaRPr>
          </a:p>
          <a:p>
            <a:r>
              <a:rPr lang="en-GB" sz="2800" dirty="0" smtClean="0">
                <a:solidFill>
                  <a:schemeClr val="bg1"/>
                </a:solidFill>
                <a:latin typeface="SassoonCRInfant" panose="02010503020300020003" pitchFamily="2" charset="0"/>
              </a:rPr>
              <a:t>Using </a:t>
            </a:r>
            <a:r>
              <a:rPr lang="en-GB" sz="2800" dirty="0">
                <a:solidFill>
                  <a:schemeClr val="bg1"/>
                </a:solidFill>
                <a:latin typeface="SassoonCRInfant" panose="02010503020300020003" pitchFamily="2" charset="0"/>
              </a:rPr>
              <a:t>your </a:t>
            </a:r>
            <a:r>
              <a:rPr lang="en-GB" sz="2800" dirty="0" smtClean="0">
                <a:solidFill>
                  <a:schemeClr val="bg1"/>
                </a:solidFill>
                <a:latin typeface="SassoonCRInfant" panose="02010503020300020003" pitchFamily="2" charset="0"/>
              </a:rPr>
              <a:t>‘</a:t>
            </a:r>
            <a:r>
              <a:rPr lang="en-GB" sz="2800" dirty="0" err="1" smtClean="0">
                <a:solidFill>
                  <a:schemeClr val="bg1"/>
                </a:solidFill>
                <a:latin typeface="SassoonCRInfant" panose="02010503020300020003" pitchFamily="2" charset="0"/>
              </a:rPr>
              <a:t>oa</a:t>
            </a:r>
            <a:r>
              <a:rPr lang="en-GB" sz="2800" dirty="0" smtClean="0">
                <a:solidFill>
                  <a:schemeClr val="bg1"/>
                </a:solidFill>
                <a:latin typeface="SassoonCRInfant" panose="02010503020300020003" pitchFamily="2" charset="0"/>
              </a:rPr>
              <a:t>’ spelling </a:t>
            </a:r>
            <a:r>
              <a:rPr lang="en-GB" sz="2800" dirty="0">
                <a:solidFill>
                  <a:schemeClr val="bg1"/>
                </a:solidFill>
                <a:latin typeface="SassoonCRInfant" panose="02010503020300020003" pitchFamily="2" charset="0"/>
              </a:rPr>
              <a:t>words, create your own word search.</a:t>
            </a:r>
          </a:p>
          <a:p>
            <a:r>
              <a:rPr lang="en-GB" sz="2800" dirty="0">
                <a:latin typeface="SassoonCRInfant" panose="02010503020300020003" pitchFamily="2" charset="0"/>
                <a:hlinkClick r:id="rId2"/>
              </a:rPr>
              <a:t>https://thewordsearch.com/maker</a:t>
            </a:r>
            <a:r>
              <a:rPr lang="en-GB" sz="2800" dirty="0" smtClean="0">
                <a:latin typeface="SassoonCRInfant" panose="02010503020300020003" pitchFamily="2" charset="0"/>
                <a:hlinkClick r:id="rId2"/>
              </a:rPr>
              <a:t>/</a:t>
            </a:r>
            <a:endParaRPr lang="en-GB" sz="2800" dirty="0" smtClean="0">
              <a:latin typeface="SassoonCRInfant" panose="02010503020300020003" pitchFamily="2" charset="0"/>
            </a:endParaRPr>
          </a:p>
          <a:p>
            <a:endParaRPr lang="en-GB" sz="2800" dirty="0"/>
          </a:p>
          <a:p>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92" y="2790092"/>
            <a:ext cx="2709999" cy="3611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438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397CCF-DD35-4673-8551-90CB413F0D5A}"/>
              </a:ext>
            </a:extLst>
          </p:cNvPr>
          <p:cNvSpPr>
            <a:spLocks noGrp="1"/>
          </p:cNvSpPr>
          <p:nvPr>
            <p:ph type="title"/>
          </p:nvPr>
        </p:nvSpPr>
        <p:spPr>
          <a:xfrm>
            <a:off x="651307" y="640081"/>
            <a:ext cx="3377183" cy="1137919"/>
          </a:xfrm>
          <a:noFill/>
        </p:spPr>
        <p:txBody>
          <a:bodyPr vert="horz" lIns="91440" tIns="45720" rIns="91440" bIns="45720" rtlCol="0" anchor="b">
            <a:normAutofit/>
          </a:bodyPr>
          <a:lstStyle/>
          <a:p>
            <a:r>
              <a:rPr lang="en-US" sz="4400" dirty="0" smtClean="0">
                <a:latin typeface="SassoonCRInfant" panose="02010503020300020003" pitchFamily="2" charset="0"/>
              </a:rPr>
              <a:t>Break Time </a:t>
            </a:r>
            <a:endParaRPr lang="en-US" sz="4400" dirty="0">
              <a:latin typeface="SassoonCRInfant" panose="02010503020300020003" pitchFamily="2" charset="0"/>
            </a:endParaRPr>
          </a:p>
        </p:txBody>
      </p:sp>
      <p:pic>
        <p:nvPicPr>
          <p:cNvPr id="7" name="Picture Placeholder 6">
            <a:extLst>
              <a:ext uri="{FF2B5EF4-FFF2-40B4-BE49-F238E27FC236}">
                <a16:creationId xmlns:a16="http://schemas.microsoft.com/office/drawing/2014/main" id="{F6DF4815-F51C-4985-B1DC-EC3FA066493A}"/>
              </a:ext>
            </a:extLst>
          </p:cNvPr>
          <p:cNvPicPr>
            <a:picLocks noGrp="1" noChangeAspect="1"/>
          </p:cNvPicPr>
          <p:nvPr>
            <p:ph type="pic" sz="quarter" idx="13"/>
          </p:nvPr>
        </p:nvPicPr>
        <p:blipFill rotWithShape="1">
          <a:blip r:embed="rId2">
            <a:extLst>
              <a:ext uri="{837473B0-CC2E-450A-ABE3-18F120FF3D39}">
                <a1611:picAttrSrcUrl xmlns="" xmlns:a1611="http://schemas.microsoft.com/office/drawing/2016/11/main" r:id="rId3"/>
              </a:ext>
            </a:extLst>
          </a:blip>
          <a:srcRect r="-1" b="9016"/>
          <a:stretch/>
        </p:blipFill>
        <p:spPr>
          <a:xfrm>
            <a:off x="4654297" y="10"/>
            <a:ext cx="7537704" cy="6857990"/>
          </a:xfrm>
          <a:prstGeom prst="rect">
            <a:avLst/>
          </a:prstGeom>
        </p:spPr>
      </p:pic>
      <p:sp>
        <p:nvSpPr>
          <p:cNvPr id="4" name="Slide Number Placeholder 3">
            <a:extLst>
              <a:ext uri="{FF2B5EF4-FFF2-40B4-BE49-F238E27FC236}">
                <a16:creationId xmlns:a16="http://schemas.microsoft.com/office/drawing/2014/main" id="{D71CCB94-D08E-4DDF-B590-4FF4BFB5C487}"/>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r">
              <a:spcAft>
                <a:spcPts val="600"/>
              </a:spcAft>
              <a:defRPr/>
            </a:pPr>
            <a:fld id="{98C0CDE5-970C-4CC4-BF43-0DA127E73E82}" type="slidenum">
              <a:rPr lang="en-US" sz="1200" b="0">
                <a:solidFill>
                  <a:srgbClr val="FFFFFF"/>
                </a:solidFill>
                <a:latin typeface="Calibri" panose="020F0502020204030204"/>
              </a:rPr>
              <a:pPr algn="r">
                <a:spcAft>
                  <a:spcPts val="600"/>
                </a:spcAft>
                <a:defRPr/>
              </a:pPr>
              <a:t>6</a:t>
            </a:fld>
            <a:endParaRPr lang="en-US" sz="1200" b="0">
              <a:solidFill>
                <a:srgbClr val="FFFFFF"/>
              </a:solidFill>
              <a:latin typeface="Calibri" panose="020F0502020204030204"/>
            </a:endParaRPr>
          </a:p>
        </p:txBody>
      </p:sp>
      <p:sp>
        <p:nvSpPr>
          <p:cNvPr id="8" name="TextBox 7">
            <a:extLst>
              <a:ext uri="{FF2B5EF4-FFF2-40B4-BE49-F238E27FC236}">
                <a16:creationId xmlns:a16="http://schemas.microsoft.com/office/drawing/2014/main" id="{ECA7E900-C5C0-455F-8891-39F8FB7388DC}"/>
              </a:ext>
            </a:extLst>
          </p:cNvPr>
          <p:cNvSpPr txBox="1"/>
          <p:nvPr/>
        </p:nvSpPr>
        <p:spPr>
          <a:xfrm>
            <a:off x="9559549" y="6657945"/>
            <a:ext cx="263245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en.wikipedia.org/wiki/File:SMirC-hi.svg">
                  <a:extLst>
                    <a:ext uri="{A12FA001-AC4F-418D-AE19-62706E023703}">
                      <ahyp:hlinkClr xmlns=""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3756145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397CCF-DD35-4673-8551-90CB413F0D5A}"/>
              </a:ext>
            </a:extLst>
          </p:cNvPr>
          <p:cNvSpPr>
            <a:spLocks noGrp="1"/>
          </p:cNvSpPr>
          <p:nvPr>
            <p:ph type="title"/>
          </p:nvPr>
        </p:nvSpPr>
        <p:spPr>
          <a:xfrm>
            <a:off x="651307" y="640081"/>
            <a:ext cx="3377183" cy="1137919"/>
          </a:xfrm>
          <a:noFill/>
        </p:spPr>
        <p:txBody>
          <a:bodyPr vert="horz" lIns="91440" tIns="45720" rIns="91440" bIns="45720" rtlCol="0" anchor="b">
            <a:normAutofit fontScale="90000"/>
          </a:bodyPr>
          <a:lstStyle/>
          <a:p>
            <a:r>
              <a:rPr lang="en-US" sz="4400" dirty="0" smtClean="0">
                <a:latin typeface="SassoonCRInfant" panose="02010503020300020003" pitchFamily="2" charset="0"/>
              </a:rPr>
              <a:t>Mid Morning </a:t>
            </a:r>
            <a:endParaRPr lang="en-US" sz="4400" dirty="0">
              <a:latin typeface="SassoonCRInfant" panose="02010503020300020003" pitchFamily="2" charset="0"/>
            </a:endParaRPr>
          </a:p>
        </p:txBody>
      </p:sp>
      <p:pic>
        <p:nvPicPr>
          <p:cNvPr id="7" name="Picture Placeholder 6">
            <a:extLst>
              <a:ext uri="{FF2B5EF4-FFF2-40B4-BE49-F238E27FC236}">
                <a16:creationId xmlns:a16="http://schemas.microsoft.com/office/drawing/2014/main" id="{F6DF4815-F51C-4985-B1DC-EC3FA066493A}"/>
              </a:ext>
            </a:extLst>
          </p:cNvPr>
          <p:cNvPicPr>
            <a:picLocks noGrp="1" noChangeAspect="1"/>
          </p:cNvPicPr>
          <p:nvPr>
            <p:ph type="pic" sz="quarter" idx="13"/>
          </p:nvPr>
        </p:nvPicPr>
        <p:blipFill rotWithShape="1">
          <a:blip r:embed="rId2">
            <a:extLst>
              <a:ext uri="{837473B0-CC2E-450A-ABE3-18F120FF3D39}">
                <a1611:picAttrSrcUrl xmlns="" xmlns:a1611="http://schemas.microsoft.com/office/drawing/2016/11/main" r:id="rId3"/>
              </a:ext>
            </a:extLst>
          </a:blip>
          <a:srcRect r="-1" b="9016"/>
          <a:stretch/>
        </p:blipFill>
        <p:spPr>
          <a:xfrm>
            <a:off x="4654297" y="10"/>
            <a:ext cx="7537704" cy="6857990"/>
          </a:xfrm>
          <a:prstGeom prst="rect">
            <a:avLst/>
          </a:prstGeom>
        </p:spPr>
      </p:pic>
      <p:sp>
        <p:nvSpPr>
          <p:cNvPr id="4" name="Slide Number Placeholder 3">
            <a:extLst>
              <a:ext uri="{FF2B5EF4-FFF2-40B4-BE49-F238E27FC236}">
                <a16:creationId xmlns:a16="http://schemas.microsoft.com/office/drawing/2014/main" id="{D71CCB94-D08E-4DDF-B590-4FF4BFB5C487}"/>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r">
              <a:spcAft>
                <a:spcPts val="600"/>
              </a:spcAft>
              <a:defRPr/>
            </a:pPr>
            <a:fld id="{98C0CDE5-970C-4CC4-BF43-0DA127E73E82}" type="slidenum">
              <a:rPr lang="en-US" sz="1200" b="0">
                <a:solidFill>
                  <a:srgbClr val="FFFFFF"/>
                </a:solidFill>
                <a:latin typeface="Calibri" panose="020F0502020204030204"/>
              </a:rPr>
              <a:pPr algn="r">
                <a:spcAft>
                  <a:spcPts val="600"/>
                </a:spcAft>
                <a:defRPr/>
              </a:pPr>
              <a:t>7</a:t>
            </a:fld>
            <a:endParaRPr lang="en-US" sz="1200" b="0">
              <a:solidFill>
                <a:srgbClr val="FFFFFF"/>
              </a:solidFill>
              <a:latin typeface="Calibri" panose="020F0502020204030204"/>
            </a:endParaRPr>
          </a:p>
        </p:txBody>
      </p:sp>
      <p:sp>
        <p:nvSpPr>
          <p:cNvPr id="8" name="TextBox 7">
            <a:extLst>
              <a:ext uri="{FF2B5EF4-FFF2-40B4-BE49-F238E27FC236}">
                <a16:creationId xmlns:a16="http://schemas.microsoft.com/office/drawing/2014/main" id="{ECA7E900-C5C0-455F-8891-39F8FB7388DC}"/>
              </a:ext>
            </a:extLst>
          </p:cNvPr>
          <p:cNvSpPr txBox="1"/>
          <p:nvPr/>
        </p:nvSpPr>
        <p:spPr>
          <a:xfrm>
            <a:off x="9559549" y="6657945"/>
            <a:ext cx="263245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en.wikipedia.org/wiki/File:SMirC-hi.svg">
                  <a:extLst>
                    <a:ext uri="{A12FA001-AC4F-418D-AE19-62706E023703}">
                      <ahyp:hlinkClr xmlns=""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1295156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3BB251-92C3-4219-B70B-1FB4227B89AD}"/>
              </a:ext>
            </a:extLst>
          </p:cNvPr>
          <p:cNvSpPr>
            <a:spLocks noGrp="1"/>
          </p:cNvSpPr>
          <p:nvPr>
            <p:ph type="sldNum" sz="quarter" idx="12"/>
          </p:nvPr>
        </p:nvSpPr>
        <p:spPr/>
        <p:txBody>
          <a:bodyPr/>
          <a:lstStyle/>
          <a:p>
            <a:fld id="{98C0CDE5-970C-4CC4-BF43-0DA127E73E82}" type="slidenum">
              <a:rPr lang="en-US" noProof="0" smtClean="0"/>
              <a:t>8</a:t>
            </a:fld>
            <a:endParaRPr lang="en-US" noProof="0" dirty="0"/>
          </a:p>
        </p:txBody>
      </p:sp>
      <p:sp>
        <p:nvSpPr>
          <p:cNvPr id="5" name="Title 4">
            <a:extLst>
              <a:ext uri="{FF2B5EF4-FFF2-40B4-BE49-F238E27FC236}">
                <a16:creationId xmlns:a16="http://schemas.microsoft.com/office/drawing/2014/main" id="{1C556C6D-1029-4C47-9ABE-088FAA06007D}"/>
              </a:ext>
            </a:extLst>
          </p:cNvPr>
          <p:cNvSpPr>
            <a:spLocks noGrp="1"/>
          </p:cNvSpPr>
          <p:nvPr>
            <p:ph type="title"/>
          </p:nvPr>
        </p:nvSpPr>
        <p:spPr>
          <a:xfrm rot="-360000">
            <a:off x="555297" y="1040680"/>
            <a:ext cx="4065084" cy="700842"/>
          </a:xfrm>
        </p:spPr>
        <p:txBody>
          <a:bodyPr>
            <a:noAutofit/>
          </a:bodyPr>
          <a:lstStyle/>
          <a:p>
            <a:r>
              <a:rPr lang="en-GB" dirty="0" smtClean="0">
                <a:latin typeface="SassoonCRInfant" panose="02010503020300020003" pitchFamily="2" charset="0"/>
              </a:rPr>
              <a:t>Morning Story</a:t>
            </a:r>
            <a:endParaRPr lang="en-GB" dirty="0">
              <a:latin typeface="SassoonCRInfant" panose="02010503020300020003" pitchFamily="2" charset="0"/>
            </a:endParaRPr>
          </a:p>
        </p:txBody>
      </p:sp>
      <p:sp>
        <p:nvSpPr>
          <p:cNvPr id="6" name="TextBox 5">
            <a:extLst>
              <a:ext uri="{FF2B5EF4-FFF2-40B4-BE49-F238E27FC236}">
                <a16:creationId xmlns:a16="http://schemas.microsoft.com/office/drawing/2014/main" id="{AAC4AC70-89A0-41DC-9E95-10F05D1A66BA}"/>
              </a:ext>
            </a:extLst>
          </p:cNvPr>
          <p:cNvSpPr txBox="1"/>
          <p:nvPr/>
        </p:nvSpPr>
        <p:spPr>
          <a:xfrm>
            <a:off x="3994553" y="2834977"/>
            <a:ext cx="7955138" cy="3108543"/>
          </a:xfrm>
          <a:prstGeom prst="rect">
            <a:avLst/>
          </a:prstGeom>
          <a:noFill/>
        </p:spPr>
        <p:txBody>
          <a:bodyPr wrap="square" rtlCol="0">
            <a:spAutoFit/>
          </a:bodyPr>
          <a:lstStyle/>
          <a:p>
            <a:r>
              <a:rPr lang="en-GB" sz="2800" dirty="0" smtClean="0">
                <a:solidFill>
                  <a:schemeClr val="bg1"/>
                </a:solidFill>
                <a:latin typeface="SassoonCRInfant" panose="02010503020300020003" pitchFamily="2" charset="0"/>
              </a:rPr>
              <a:t>Today’s morning story is the legend of Romulus and Remus</a:t>
            </a:r>
            <a:r>
              <a:rPr lang="en-GB" sz="2800" dirty="0">
                <a:solidFill>
                  <a:schemeClr val="bg1"/>
                </a:solidFill>
                <a:latin typeface="SassoonCRInfant" panose="02010503020300020003" pitchFamily="2" charset="0"/>
              </a:rPr>
              <a:t>. The ancient Romans loved myths and legends. </a:t>
            </a:r>
            <a:endParaRPr lang="en-GB" sz="2800" dirty="0" smtClean="0">
              <a:solidFill>
                <a:schemeClr val="bg1"/>
              </a:solidFill>
              <a:latin typeface="SassoonCRInfant" panose="02010503020300020003" pitchFamily="2" charset="0"/>
            </a:endParaRPr>
          </a:p>
          <a:p>
            <a:endParaRPr lang="en-GB" sz="2800" dirty="0">
              <a:solidFill>
                <a:schemeClr val="bg1"/>
              </a:solidFill>
              <a:latin typeface="SassoonCRInfant" panose="02010503020300020003" pitchFamily="2" charset="0"/>
            </a:endParaRPr>
          </a:p>
          <a:p>
            <a:r>
              <a:rPr lang="en-GB" sz="2800" dirty="0" smtClean="0">
                <a:solidFill>
                  <a:schemeClr val="bg1"/>
                </a:solidFill>
                <a:latin typeface="SassoonCRInfant" panose="02010503020300020003" pitchFamily="2" charset="0"/>
              </a:rPr>
              <a:t>This myth was created</a:t>
            </a:r>
            <a:r>
              <a:rPr lang="en-GB" sz="2800" dirty="0">
                <a:solidFill>
                  <a:schemeClr val="bg1"/>
                </a:solidFill>
                <a:latin typeface="SassoonCRInfant" panose="02010503020300020003" pitchFamily="2" charset="0"/>
              </a:rPr>
              <a:t> </a:t>
            </a:r>
            <a:r>
              <a:rPr lang="en-GB" sz="2800" dirty="0" smtClean="0">
                <a:solidFill>
                  <a:schemeClr val="bg1"/>
                </a:solidFill>
                <a:latin typeface="SassoonCRInfant" panose="02010503020300020003" pitchFamily="2" charset="0"/>
              </a:rPr>
              <a:t>to explain how Rome was founded and named.</a:t>
            </a:r>
          </a:p>
          <a:p>
            <a:endParaRPr lang="en-GB" sz="2800" dirty="0">
              <a:solidFill>
                <a:schemeClr val="bg1"/>
              </a:solidFill>
              <a:latin typeface="SassoonCRInfant" panose="02010503020300020003" pitchFamily="2" charset="0"/>
            </a:endParaRPr>
          </a:p>
          <a:p>
            <a:r>
              <a:rPr lang="en-GB" sz="2800" dirty="0">
                <a:latin typeface="SassoonCRInfant" panose="02010503020300020003" pitchFamily="2" charset="0"/>
                <a:hlinkClick r:id="rId2"/>
              </a:rPr>
              <a:t>https://www.youtube.com/watch?v=wA1D9wd29jI</a:t>
            </a:r>
            <a:endParaRPr lang="en-GB" sz="2800" dirty="0">
              <a:solidFill>
                <a:schemeClr val="bg1"/>
              </a:solidFill>
              <a:latin typeface="SassoonCRInfant" panose="02010503020300020003" pitchFamily="2" charset="0"/>
            </a:endParaRPr>
          </a:p>
        </p:txBody>
      </p:sp>
      <p:pic>
        <p:nvPicPr>
          <p:cNvPr id="2" name="Picture 1" descr="ROMULUS and REMUS by krakuyaaa-kon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61821"/>
            <a:ext cx="3671944" cy="2596179"/>
          </a:xfrm>
          <a:prstGeom prst="rect">
            <a:avLst/>
          </a:prstGeom>
        </p:spPr>
      </p:pic>
    </p:spTree>
    <p:extLst>
      <p:ext uri="{BB962C8B-B14F-4D97-AF65-F5344CB8AC3E}">
        <p14:creationId xmlns:p14="http://schemas.microsoft.com/office/powerpoint/2010/main" val="927770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5" name="Title 4"/>
          <p:cNvSpPr>
            <a:spLocks noGrp="1"/>
          </p:cNvSpPr>
          <p:nvPr>
            <p:ph type="title"/>
          </p:nvPr>
        </p:nvSpPr>
        <p:spPr>
          <a:xfrm rot="-360000">
            <a:off x="476920" y="1027617"/>
            <a:ext cx="4065084" cy="700842"/>
          </a:xfrm>
        </p:spPr>
        <p:txBody>
          <a:bodyPr/>
          <a:lstStyle/>
          <a:p>
            <a:r>
              <a:rPr lang="en-GB" dirty="0" smtClean="0">
                <a:latin typeface="SassoonCRInfant" panose="02010503020300020003" pitchFamily="2" charset="0"/>
              </a:rPr>
              <a:t>Maths - Length</a:t>
            </a:r>
            <a:endParaRPr lang="en-GB" dirty="0">
              <a:latin typeface="SassoonCRInfant" panose="02010503020300020003" pitchFamily="2" charset="0"/>
            </a:endParaRPr>
          </a:p>
        </p:txBody>
      </p:sp>
      <p:sp>
        <p:nvSpPr>
          <p:cNvPr id="6" name="TextBox 5"/>
          <p:cNvSpPr txBox="1"/>
          <p:nvPr/>
        </p:nvSpPr>
        <p:spPr>
          <a:xfrm>
            <a:off x="4194851" y="2698686"/>
            <a:ext cx="7842739" cy="4370427"/>
          </a:xfrm>
          <a:prstGeom prst="rect">
            <a:avLst/>
          </a:prstGeom>
          <a:noFill/>
        </p:spPr>
        <p:txBody>
          <a:bodyPr wrap="square" rtlCol="0">
            <a:spAutoFit/>
          </a:bodyPr>
          <a:lstStyle/>
          <a:p>
            <a:r>
              <a:rPr lang="en-GB" sz="2000" dirty="0" smtClean="0">
                <a:solidFill>
                  <a:schemeClr val="bg1"/>
                </a:solidFill>
                <a:latin typeface="SassoonCRInfant" panose="02010503020300020003" pitchFamily="2" charset="0"/>
              </a:rPr>
              <a:t>LI - I am learning to estimate length using my knowledge of cm and m.</a:t>
            </a:r>
          </a:p>
          <a:p>
            <a:endParaRPr lang="en-GB" sz="2000" dirty="0">
              <a:solidFill>
                <a:schemeClr val="bg1"/>
              </a:solidFill>
              <a:latin typeface="SassoonCRInfant" panose="02010503020300020003" pitchFamily="2" charset="0"/>
            </a:endParaRPr>
          </a:p>
          <a:p>
            <a:r>
              <a:rPr lang="en-GB" sz="2000" dirty="0" smtClean="0">
                <a:solidFill>
                  <a:schemeClr val="bg1"/>
                </a:solidFill>
                <a:latin typeface="SassoonCRInfant" panose="02010503020300020003" pitchFamily="2" charset="0"/>
              </a:rPr>
              <a:t>When you estimate you take an educated guess using the information you already know. This week you have been learning that you can measure length using cm and m. </a:t>
            </a:r>
          </a:p>
          <a:p>
            <a:endParaRPr lang="en-GB" sz="2000" dirty="0">
              <a:solidFill>
                <a:schemeClr val="bg1"/>
              </a:solidFill>
              <a:latin typeface="SassoonCRInfant" panose="02010503020300020003" pitchFamily="2" charset="0"/>
            </a:endParaRPr>
          </a:p>
          <a:p>
            <a:r>
              <a:rPr lang="en-GB" sz="2000" dirty="0" smtClean="0">
                <a:solidFill>
                  <a:schemeClr val="bg1"/>
                </a:solidFill>
                <a:latin typeface="SassoonCRInfant" panose="02010503020300020003" pitchFamily="2" charset="0"/>
              </a:rPr>
              <a:t>You have also learned that there are 100 cm in a m. </a:t>
            </a:r>
          </a:p>
          <a:p>
            <a:endParaRPr lang="en-GB" sz="2000" dirty="0">
              <a:solidFill>
                <a:schemeClr val="bg1"/>
              </a:solidFill>
              <a:latin typeface="SassoonCRInfant" panose="02010503020300020003" pitchFamily="2" charset="0"/>
            </a:endParaRPr>
          </a:p>
          <a:p>
            <a:r>
              <a:rPr lang="en-GB" sz="2000" dirty="0" smtClean="0">
                <a:solidFill>
                  <a:schemeClr val="bg1"/>
                </a:solidFill>
                <a:latin typeface="SassoonCRInfant" panose="02010503020300020003" pitchFamily="2" charset="0"/>
              </a:rPr>
              <a:t>If you take the metre strip you made yesterday and fold it in half how many cm do you think you have? ½ of 100cm?</a:t>
            </a:r>
          </a:p>
          <a:p>
            <a:endParaRPr lang="en-GB" sz="2000" dirty="0">
              <a:solidFill>
                <a:schemeClr val="bg1"/>
              </a:solidFill>
              <a:latin typeface="SassoonCRInfant" panose="02010503020300020003" pitchFamily="2" charset="0"/>
            </a:endParaRPr>
          </a:p>
          <a:p>
            <a:r>
              <a:rPr lang="en-GB" sz="2000" dirty="0" smtClean="0">
                <a:solidFill>
                  <a:schemeClr val="bg1"/>
                </a:solidFill>
                <a:latin typeface="SassoonCRInfant" panose="02010503020300020003" pitchFamily="2" charset="0"/>
              </a:rPr>
              <a:t>If you then fold it in half again how many cm do you think you will have? ¼ of 100cm?</a:t>
            </a:r>
            <a:endParaRPr lang="en-GB" dirty="0" smtClean="0"/>
          </a:p>
          <a:p>
            <a:endParaRPr lang="en-GB" dirty="0"/>
          </a:p>
        </p:txBody>
      </p:sp>
    </p:spTree>
    <p:extLst>
      <p:ext uri="{BB962C8B-B14F-4D97-AF65-F5344CB8AC3E}">
        <p14:creationId xmlns:p14="http://schemas.microsoft.com/office/powerpoint/2010/main" val="2141807190"/>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F6C8FF-3D90-457B-9108-406F928CD7CB}">
  <ds:schemaRefs>
    <ds:schemaRef ds:uri="http://schemas.openxmlformats.org/package/2006/metadata/core-properties"/>
    <ds:schemaRef ds:uri="16c05727-aa75-4e4a-9b5f-8a80a1165891"/>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745</Words>
  <Application>Microsoft Office PowerPoint</Application>
  <PresentationFormat>Widescreen</PresentationFormat>
  <Paragraphs>117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Comic Sans MS</vt:lpstr>
      <vt:lpstr>Franklin Gothic Book</vt:lpstr>
      <vt:lpstr>SassoonCRInfant</vt:lpstr>
      <vt:lpstr>Office Theme</vt:lpstr>
      <vt:lpstr>Wednesday</vt:lpstr>
      <vt:lpstr>Morning</vt:lpstr>
      <vt:lpstr>Grammar</vt:lpstr>
      <vt:lpstr>Task 4 </vt:lpstr>
      <vt:lpstr>Extension - Spelling</vt:lpstr>
      <vt:lpstr>Break Time </vt:lpstr>
      <vt:lpstr>Mid Morning </vt:lpstr>
      <vt:lpstr>Morning Story</vt:lpstr>
      <vt:lpstr>Maths - Length</vt:lpstr>
      <vt:lpstr>Maths - Length</vt:lpstr>
      <vt:lpstr>Extension</vt:lpstr>
      <vt:lpstr>Lunch Time</vt:lpstr>
      <vt:lpstr>Afternoon</vt:lpstr>
      <vt:lpstr>The Roman Empire</vt:lpstr>
      <vt:lpstr>Facts - </vt:lpstr>
      <vt:lpstr>Roman Research</vt:lpstr>
      <vt:lpstr>Topic Afternoon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2019-06-20T20:00:00Z</dcterms:created>
  <dcterms:modified xsi:type="dcterms:W3CDTF">2020-04-28T20:04:56Z</dcterms:modified>
</cp:coreProperties>
</file>