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A1C65E0-4931-49F4-A768-76871FE1EF39}" type="datetimeFigureOut">
              <a:rPr lang="en-GB" smtClean="0"/>
              <a:t>28/09/2021</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6440753-73BD-4F07-A2D6-EF3EA96AB9B8}"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C65E0-4931-49F4-A768-76871FE1EF3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40753-73BD-4F07-A2D6-EF3EA96AB9B8}"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C65E0-4931-49F4-A768-76871FE1EF3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40753-73BD-4F07-A2D6-EF3EA96AB9B8}"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C65E0-4931-49F4-A768-76871FE1EF3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40753-73BD-4F07-A2D6-EF3EA96AB9B8}" type="slidenum">
              <a:rPr lang="en-GB" smtClean="0"/>
              <a:t>‹#›</a:t>
            </a:fld>
            <a:endParaRPr lang="en-GB"/>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C65E0-4931-49F4-A768-76871FE1EF3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40753-73BD-4F07-A2D6-EF3EA96AB9B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1C65E0-4931-49F4-A768-76871FE1EF3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40753-73BD-4F07-A2D6-EF3EA96AB9B8}"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C65E0-4931-49F4-A768-76871FE1EF39}"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440753-73BD-4F07-A2D6-EF3EA96AB9B8}"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1C65E0-4931-49F4-A768-76871FE1EF39}"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440753-73BD-4F07-A2D6-EF3EA96AB9B8}"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C65E0-4931-49F4-A768-76871FE1EF39}"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440753-73BD-4F07-A2D6-EF3EA96AB9B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C65E0-4931-49F4-A768-76871FE1EF3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40753-73BD-4F07-A2D6-EF3EA96AB9B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C65E0-4931-49F4-A768-76871FE1EF3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40753-73BD-4F07-A2D6-EF3EA96AB9B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A1C65E0-4931-49F4-A768-76871FE1EF39}" type="datetimeFigureOut">
              <a:rPr lang="en-GB" smtClean="0"/>
              <a:t>28/09/2021</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6440753-73BD-4F07-A2D6-EF3EA96AB9B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Hedgehog Survey</a:t>
            </a:r>
            <a:endParaRPr lang="en-GB" dirty="0"/>
          </a:p>
        </p:txBody>
      </p:sp>
      <p:sp>
        <p:nvSpPr>
          <p:cNvPr id="3" name="Subtitle 2"/>
          <p:cNvSpPr>
            <a:spLocks noGrp="1"/>
          </p:cNvSpPr>
          <p:nvPr>
            <p:ph type="subTitle" idx="1"/>
          </p:nvPr>
        </p:nvSpPr>
        <p:spPr/>
        <p:txBody>
          <a:bodyPr/>
          <a:lstStyle/>
          <a:p>
            <a:r>
              <a:rPr lang="en-GB" dirty="0" smtClean="0"/>
              <a:t>Over the last two weeks the P4 – P7 Hedgehog </a:t>
            </a:r>
            <a:r>
              <a:rPr lang="en-GB" dirty="0"/>
              <a:t>C</a:t>
            </a:r>
            <a:r>
              <a:rPr lang="en-GB" dirty="0" smtClean="0"/>
              <a:t>hampions have been carrying out a survey to find out if we have hedgehogs in our school grounds </a:t>
            </a:r>
            <a:endParaRPr lang="en-GB" dirty="0"/>
          </a:p>
        </p:txBody>
      </p:sp>
    </p:spTree>
    <p:extLst>
      <p:ext uri="{BB962C8B-B14F-4D97-AF65-F5344CB8AC3E}">
        <p14:creationId xmlns:p14="http://schemas.microsoft.com/office/powerpoint/2010/main" val="230547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We need to design and build some hedgehog homes</a:t>
            </a:r>
          </a:p>
          <a:p>
            <a:r>
              <a:rPr lang="en-GB" dirty="0" smtClean="0"/>
              <a:t>We need to remove litter and hazards from the school grounds</a:t>
            </a:r>
          </a:p>
          <a:p>
            <a:r>
              <a:rPr lang="en-GB" dirty="0" smtClean="0"/>
              <a:t>We need to create a wildflower meadow to attract insects to provide food for the hedgehogs </a:t>
            </a:r>
          </a:p>
          <a:p>
            <a:r>
              <a:rPr lang="en-GB" dirty="0" smtClean="0"/>
              <a:t>We need to carry out another survey next Spring to see if the hedgehog comes back</a:t>
            </a:r>
          </a:p>
          <a:p>
            <a:r>
              <a:rPr lang="en-GB" dirty="0" smtClean="0"/>
              <a:t>We need to create leaflets for our local community to explain how to help hedgehogs</a:t>
            </a:r>
          </a:p>
        </p:txBody>
      </p:sp>
      <p:sp>
        <p:nvSpPr>
          <p:cNvPr id="3" name="Title 2"/>
          <p:cNvSpPr>
            <a:spLocks noGrp="1"/>
          </p:cNvSpPr>
          <p:nvPr>
            <p:ph type="title"/>
          </p:nvPr>
        </p:nvSpPr>
        <p:spPr/>
        <p:txBody>
          <a:bodyPr/>
          <a:lstStyle/>
          <a:p>
            <a:r>
              <a:rPr lang="en-GB" dirty="0" smtClean="0"/>
              <a:t>Next Steps</a:t>
            </a:r>
            <a:endParaRPr lang="en-GB" dirty="0"/>
          </a:p>
        </p:txBody>
      </p:sp>
      <p:pic>
        <p:nvPicPr>
          <p:cNvPr id="4" name="Picture 3" descr="C:\Users\elaine.carder\AppData\Local\Microsoft\Windows\INetCache\IE\9HQRLFHB\Igel-small[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48680"/>
            <a:ext cx="1693713" cy="1157853"/>
          </a:xfrm>
          <a:prstGeom prst="rect">
            <a:avLst/>
          </a:prstGeom>
          <a:noFill/>
          <a:ln>
            <a:noFill/>
          </a:ln>
        </p:spPr>
      </p:pic>
    </p:spTree>
    <p:extLst>
      <p:ext uri="{BB962C8B-B14F-4D97-AF65-F5344CB8AC3E}">
        <p14:creationId xmlns:p14="http://schemas.microsoft.com/office/powerpoint/2010/main" val="387638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GB" sz="5000" dirty="0"/>
              <a:t>Our Hedgehog Champions will provide more information </a:t>
            </a:r>
            <a:r>
              <a:rPr lang="en-GB" sz="5000" dirty="0" smtClean="0"/>
              <a:t>on these activities over the coming months </a:t>
            </a:r>
            <a:endParaRPr lang="en-GB" sz="5000" dirty="0"/>
          </a:p>
          <a:p>
            <a:pPr marL="0" indent="0">
              <a:buNone/>
            </a:pPr>
            <a:endParaRPr lang="en-GB" dirty="0"/>
          </a:p>
        </p:txBody>
      </p:sp>
      <p:sp>
        <p:nvSpPr>
          <p:cNvPr id="3" name="Title 2"/>
          <p:cNvSpPr>
            <a:spLocks noGrp="1"/>
          </p:cNvSpPr>
          <p:nvPr>
            <p:ph type="title"/>
          </p:nvPr>
        </p:nvSpPr>
        <p:spPr/>
        <p:txBody>
          <a:bodyPr/>
          <a:lstStyle/>
          <a:p>
            <a:r>
              <a:rPr lang="en-GB" dirty="0" smtClean="0"/>
              <a:t>Hedgehog Champions</a:t>
            </a:r>
            <a:endParaRPr lang="en-GB" dirty="0"/>
          </a:p>
        </p:txBody>
      </p:sp>
      <p:pic>
        <p:nvPicPr>
          <p:cNvPr id="4" name="Picture 3" descr="C:\Users\elaine.carder\AppData\Local\Microsoft\Windows\INetCache\IE\9HQRLFHB\Igel-small[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301208"/>
            <a:ext cx="1693713" cy="1157853"/>
          </a:xfrm>
          <a:prstGeom prst="rect">
            <a:avLst/>
          </a:prstGeom>
          <a:noFill/>
          <a:ln>
            <a:noFill/>
          </a:ln>
        </p:spPr>
      </p:pic>
    </p:spTree>
    <p:extLst>
      <p:ext uri="{BB962C8B-B14F-4D97-AF65-F5344CB8AC3E}">
        <p14:creationId xmlns:p14="http://schemas.microsoft.com/office/powerpoint/2010/main" val="672520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We were given a Mammal Footprint Tunnel by the British Hedgehog preservation Society.</a:t>
            </a:r>
          </a:p>
          <a:p>
            <a:pPr marL="0" indent="0">
              <a:buNone/>
            </a:pPr>
            <a:endParaRPr lang="en-GB" dirty="0" smtClean="0"/>
          </a:p>
        </p:txBody>
      </p:sp>
      <p:sp>
        <p:nvSpPr>
          <p:cNvPr id="2" name="Title 1"/>
          <p:cNvSpPr>
            <a:spLocks noGrp="1"/>
          </p:cNvSpPr>
          <p:nvPr>
            <p:ph type="title"/>
          </p:nvPr>
        </p:nvSpPr>
        <p:spPr/>
        <p:txBody>
          <a:bodyPr/>
          <a:lstStyle/>
          <a:p>
            <a:r>
              <a:rPr lang="en-GB" dirty="0" smtClean="0"/>
              <a:t>How did we do this?</a:t>
            </a:r>
            <a:endParaRPr lang="en-GB" dirty="0"/>
          </a:p>
        </p:txBody>
      </p:sp>
      <p:pic>
        <p:nvPicPr>
          <p:cNvPr id="5" name="Picture 4" descr="C:\Users\elaine.carder\Pictures\IMG_9360.JPG"/>
          <p:cNvPicPr/>
          <p:nvPr/>
        </p:nvPicPr>
        <p:blipFill rotWithShape="1">
          <a:blip r:embed="rId2" cstate="print">
            <a:extLst>
              <a:ext uri="{28A0092B-C50C-407E-A947-70E740481C1C}">
                <a14:useLocalDpi xmlns:a14="http://schemas.microsoft.com/office/drawing/2010/main" val="0"/>
              </a:ext>
            </a:extLst>
          </a:blip>
          <a:srcRect l="14584" t="57063" r="36527"/>
          <a:stretch/>
        </p:blipFill>
        <p:spPr bwMode="auto">
          <a:xfrm>
            <a:off x="755576" y="3501008"/>
            <a:ext cx="2662277" cy="2340967"/>
          </a:xfrm>
          <a:prstGeom prst="rect">
            <a:avLst/>
          </a:prstGeom>
          <a:noFill/>
          <a:ln>
            <a:noFill/>
          </a:ln>
          <a:extLst>
            <a:ext uri="{53640926-AAD7-44D8-BBD7-CCE9431645EC}">
              <a14:shadowObscured xmlns:a14="http://schemas.microsoft.com/office/drawing/2010/main"/>
            </a:ext>
          </a:extLst>
        </p:spPr>
      </p:pic>
      <p:pic>
        <p:nvPicPr>
          <p:cNvPr id="6" name="Picture 5" descr="C:\Users\elaine.carder\Pictures\IMG_9361.JPG"/>
          <p:cNvPicPr/>
          <p:nvPr/>
        </p:nvPicPr>
        <p:blipFill rotWithShape="1">
          <a:blip r:embed="rId3" cstate="print">
            <a:extLst>
              <a:ext uri="{28A0092B-C50C-407E-A947-70E740481C1C}">
                <a14:useLocalDpi xmlns:a14="http://schemas.microsoft.com/office/drawing/2010/main" val="0"/>
              </a:ext>
            </a:extLst>
          </a:blip>
          <a:srcRect l="17083" t="46849" r="12361" b="6476"/>
          <a:stretch/>
        </p:blipFill>
        <p:spPr bwMode="auto">
          <a:xfrm>
            <a:off x="5508104" y="3501008"/>
            <a:ext cx="3096344" cy="184199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611560" y="5902543"/>
            <a:ext cx="3168351" cy="369332"/>
          </a:xfrm>
          <a:prstGeom prst="rect">
            <a:avLst/>
          </a:prstGeom>
          <a:noFill/>
        </p:spPr>
        <p:txBody>
          <a:bodyPr wrap="square" rtlCol="0">
            <a:spAutoFit/>
          </a:bodyPr>
          <a:lstStyle/>
          <a:p>
            <a:r>
              <a:rPr lang="en-GB" dirty="0" smtClean="0"/>
              <a:t>It was flat packed like this.</a:t>
            </a:r>
            <a:endParaRPr lang="en-GB" dirty="0"/>
          </a:p>
        </p:txBody>
      </p:sp>
      <p:sp>
        <p:nvSpPr>
          <p:cNvPr id="8" name="TextBox 7"/>
          <p:cNvSpPr txBox="1"/>
          <p:nvPr/>
        </p:nvSpPr>
        <p:spPr>
          <a:xfrm>
            <a:off x="5004048" y="5625544"/>
            <a:ext cx="4104456" cy="646331"/>
          </a:xfrm>
          <a:prstGeom prst="rect">
            <a:avLst/>
          </a:prstGeom>
          <a:noFill/>
        </p:spPr>
        <p:txBody>
          <a:bodyPr wrap="square" rtlCol="0">
            <a:spAutoFit/>
          </a:bodyPr>
          <a:lstStyle/>
          <a:p>
            <a:r>
              <a:rPr lang="en-GB" dirty="0" smtClean="0"/>
              <a:t>Then folded up to make this tunnel </a:t>
            </a:r>
          </a:p>
          <a:p>
            <a:r>
              <a:rPr lang="en-GB" dirty="0" smtClean="0"/>
              <a:t>(Triangular prism shaped)</a:t>
            </a:r>
            <a:endParaRPr lang="en-GB" dirty="0"/>
          </a:p>
        </p:txBody>
      </p:sp>
    </p:spTree>
    <p:extLst>
      <p:ext uri="{BB962C8B-B14F-4D97-AF65-F5344CB8AC3E}">
        <p14:creationId xmlns:p14="http://schemas.microsoft.com/office/powerpoint/2010/main" val="219229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Using the instructions we prepared the tracking plate</a:t>
            </a:r>
          </a:p>
          <a:p>
            <a:endParaRPr lang="en-GB" dirty="0"/>
          </a:p>
        </p:txBody>
      </p:sp>
      <p:sp>
        <p:nvSpPr>
          <p:cNvPr id="3" name="Title 2"/>
          <p:cNvSpPr>
            <a:spLocks noGrp="1"/>
          </p:cNvSpPr>
          <p:nvPr>
            <p:ph type="title"/>
          </p:nvPr>
        </p:nvSpPr>
        <p:spPr/>
        <p:txBody>
          <a:bodyPr/>
          <a:lstStyle/>
          <a:p>
            <a:r>
              <a:rPr lang="en-GB" dirty="0" smtClean="0"/>
              <a:t>Then</a:t>
            </a:r>
            <a:endParaRPr lang="en-GB" dirty="0"/>
          </a:p>
        </p:txBody>
      </p:sp>
      <p:pic>
        <p:nvPicPr>
          <p:cNvPr id="4" name="Picture 3" descr="C:\Users\elaine.carder\Pictures\IMG_9366.JPG"/>
          <p:cNvPicPr/>
          <p:nvPr/>
        </p:nvPicPr>
        <p:blipFill rotWithShape="1">
          <a:blip r:embed="rId2" cstate="print">
            <a:extLst>
              <a:ext uri="{28A0092B-C50C-407E-A947-70E740481C1C}">
                <a14:useLocalDpi xmlns:a14="http://schemas.microsoft.com/office/drawing/2010/main" val="0"/>
              </a:ext>
            </a:extLst>
          </a:blip>
          <a:srcRect l="6797" t="45631" r="12898"/>
          <a:stretch/>
        </p:blipFill>
        <p:spPr bwMode="auto">
          <a:xfrm>
            <a:off x="3059832" y="3140968"/>
            <a:ext cx="3044825" cy="2061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611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Tracking Plate</a:t>
            </a:r>
            <a:endParaRPr lang="en-GB" dirty="0"/>
          </a:p>
        </p:txBody>
      </p:sp>
      <p:pic>
        <p:nvPicPr>
          <p:cNvPr id="4" name="Content Placeholder 3" descr="C:\Users\elaine.carder\Pictures\IMG_938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5386" y="2165539"/>
            <a:ext cx="2494427" cy="2222079"/>
          </a:xfrm>
          <a:prstGeom prst="rect">
            <a:avLst/>
          </a:prstGeom>
          <a:noFill/>
          <a:ln>
            <a:noFill/>
          </a:ln>
        </p:spPr>
      </p:pic>
      <p:pic>
        <p:nvPicPr>
          <p:cNvPr id="5" name="Picture 4" descr="C:\Users\elaine.carder\Pictures\IMG_9409.JPG"/>
          <p:cNvPicPr/>
          <p:nvPr/>
        </p:nvPicPr>
        <p:blipFill rotWithShape="1">
          <a:blip r:embed="rId3" cstate="print">
            <a:extLst>
              <a:ext uri="{28A0092B-C50C-407E-A947-70E740481C1C}">
                <a14:useLocalDpi xmlns:a14="http://schemas.microsoft.com/office/drawing/2010/main" val="0"/>
              </a:ext>
            </a:extLst>
          </a:blip>
          <a:srcRect t="52974"/>
          <a:stretch/>
        </p:blipFill>
        <p:spPr bwMode="auto">
          <a:xfrm>
            <a:off x="2940209" y="3456896"/>
            <a:ext cx="3165743" cy="986482"/>
          </a:xfrm>
          <a:prstGeom prst="rect">
            <a:avLst/>
          </a:prstGeom>
          <a:noFill/>
          <a:ln>
            <a:noFill/>
          </a:ln>
          <a:extLst>
            <a:ext uri="{53640926-AAD7-44D8-BBD7-CCE9431645EC}">
              <a14:shadowObscured xmlns:a14="http://schemas.microsoft.com/office/drawing/2010/main"/>
            </a:ext>
          </a:extLst>
        </p:spPr>
      </p:pic>
      <p:pic>
        <p:nvPicPr>
          <p:cNvPr id="6" name="Picture 5" descr="C:\Users\elaine.carder\Pictures\IMG_9368.JPG"/>
          <p:cNvPicPr/>
          <p:nvPr/>
        </p:nvPicPr>
        <p:blipFill rotWithShape="1">
          <a:blip r:embed="rId4" cstate="print">
            <a:extLst>
              <a:ext uri="{28A0092B-C50C-407E-A947-70E740481C1C}">
                <a14:useLocalDpi xmlns:a14="http://schemas.microsoft.com/office/drawing/2010/main" val="0"/>
              </a:ext>
            </a:extLst>
          </a:blip>
          <a:srcRect l="13889" b="8922"/>
          <a:stretch/>
        </p:blipFill>
        <p:spPr bwMode="auto">
          <a:xfrm>
            <a:off x="1462618" y="4869160"/>
            <a:ext cx="2330331" cy="1834128"/>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3012284" y="2319407"/>
            <a:ext cx="3093668" cy="923330"/>
          </a:xfrm>
          <a:prstGeom prst="rect">
            <a:avLst/>
          </a:prstGeom>
          <a:noFill/>
        </p:spPr>
        <p:txBody>
          <a:bodyPr wrap="square" rtlCol="0">
            <a:spAutoFit/>
          </a:bodyPr>
          <a:lstStyle/>
          <a:p>
            <a:r>
              <a:rPr lang="en-GB" dirty="0" smtClean="0"/>
              <a:t>First we attached paper to each end of the tracking plate using paperclips</a:t>
            </a:r>
            <a:endParaRPr lang="en-GB" dirty="0"/>
          </a:p>
        </p:txBody>
      </p:sp>
      <p:sp>
        <p:nvSpPr>
          <p:cNvPr id="8" name="TextBox 7"/>
          <p:cNvSpPr txBox="1"/>
          <p:nvPr/>
        </p:nvSpPr>
        <p:spPr>
          <a:xfrm>
            <a:off x="4283968" y="5157192"/>
            <a:ext cx="3528392" cy="923330"/>
          </a:xfrm>
          <a:prstGeom prst="rect">
            <a:avLst/>
          </a:prstGeom>
          <a:noFill/>
        </p:spPr>
        <p:txBody>
          <a:bodyPr wrap="square" rtlCol="0">
            <a:spAutoFit/>
          </a:bodyPr>
          <a:lstStyle/>
          <a:p>
            <a:r>
              <a:rPr lang="en-GB" dirty="0" smtClean="0"/>
              <a:t>Then we added strips of masking tape to the inside edge of the two pieces of paper</a:t>
            </a:r>
            <a:endParaRPr lang="en-GB" dirty="0"/>
          </a:p>
        </p:txBody>
      </p:sp>
      <p:pic>
        <p:nvPicPr>
          <p:cNvPr id="10" name="Picture 9" descr="C:\Users\elaine.carder\Pictures\IMG_936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051224"/>
            <a:ext cx="2360930" cy="2360930"/>
          </a:xfrm>
          <a:prstGeom prst="rect">
            <a:avLst/>
          </a:prstGeom>
          <a:noFill/>
          <a:ln>
            <a:noFill/>
          </a:ln>
        </p:spPr>
      </p:pic>
    </p:spTree>
    <p:extLst>
      <p:ext uri="{BB962C8B-B14F-4D97-AF65-F5344CB8AC3E}">
        <p14:creationId xmlns:p14="http://schemas.microsoft.com/office/powerpoint/2010/main" val="279953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Tracking Plate </a:t>
            </a:r>
            <a:endParaRPr lang="en-GB" dirty="0"/>
          </a:p>
        </p:txBody>
      </p:sp>
      <p:pic>
        <p:nvPicPr>
          <p:cNvPr id="4" name="Content Placeholder 3" descr="C:\Users\elaine.carder\Pictures\IMG_9367.JPG"/>
          <p:cNvPicPr>
            <a:picLocks noGrp="1"/>
          </p:cNvPicPr>
          <p:nvPr>
            <p:ph idx="1"/>
          </p:nvPr>
        </p:nvPicPr>
        <p:blipFill rotWithShape="1">
          <a:blip r:embed="rId2" cstate="print">
            <a:extLst>
              <a:ext uri="{28A0092B-C50C-407E-A947-70E740481C1C}">
                <a14:useLocalDpi xmlns:a14="http://schemas.microsoft.com/office/drawing/2010/main" val="0"/>
              </a:ext>
            </a:extLst>
          </a:blip>
          <a:srcRect t="31970"/>
          <a:stretch/>
        </p:blipFill>
        <p:spPr bwMode="auto">
          <a:xfrm>
            <a:off x="683568" y="1772816"/>
            <a:ext cx="3600222" cy="1473027"/>
          </a:xfrm>
          <a:prstGeom prst="rect">
            <a:avLst/>
          </a:prstGeom>
          <a:noFill/>
          <a:ln>
            <a:noFill/>
          </a:ln>
          <a:extLst>
            <a:ext uri="{53640926-AAD7-44D8-BBD7-CCE9431645EC}">
              <a14:shadowObscured xmlns:a14="http://schemas.microsoft.com/office/drawing/2010/main"/>
            </a:ext>
          </a:extLst>
        </p:spPr>
      </p:pic>
      <p:pic>
        <p:nvPicPr>
          <p:cNvPr id="5" name="Picture 4" descr="C:\Users\elaine.carder\Pictures\IMG_9411.JPG"/>
          <p:cNvPicPr/>
          <p:nvPr/>
        </p:nvPicPr>
        <p:blipFill rotWithShape="1">
          <a:blip r:embed="rId3" cstate="print">
            <a:extLst>
              <a:ext uri="{28A0092B-C50C-407E-A947-70E740481C1C}">
                <a14:useLocalDpi xmlns:a14="http://schemas.microsoft.com/office/drawing/2010/main" val="0"/>
              </a:ext>
            </a:extLst>
          </a:blip>
          <a:srcRect l="43183" r="1"/>
          <a:stretch/>
        </p:blipFill>
        <p:spPr bwMode="auto">
          <a:xfrm>
            <a:off x="6732240" y="1412776"/>
            <a:ext cx="2014220" cy="2647315"/>
          </a:xfrm>
          <a:prstGeom prst="rect">
            <a:avLst/>
          </a:prstGeom>
          <a:noFill/>
          <a:ln>
            <a:noFill/>
          </a:ln>
          <a:extLst>
            <a:ext uri="{53640926-AAD7-44D8-BBD7-CCE9431645EC}">
              <a14:shadowObscured xmlns:a14="http://schemas.microsoft.com/office/drawing/2010/main"/>
            </a:ext>
          </a:extLst>
        </p:spPr>
      </p:pic>
      <p:pic>
        <p:nvPicPr>
          <p:cNvPr id="6" name="Picture 5" descr="C:\Users\elaine.carder\Pictures\IMG_9412.JPG"/>
          <p:cNvPicPr/>
          <p:nvPr/>
        </p:nvPicPr>
        <p:blipFill rotWithShape="1">
          <a:blip r:embed="rId4" cstate="print">
            <a:extLst>
              <a:ext uri="{28A0092B-C50C-407E-A947-70E740481C1C}">
                <a14:useLocalDpi xmlns:a14="http://schemas.microsoft.com/office/drawing/2010/main" val="0"/>
              </a:ext>
            </a:extLst>
          </a:blip>
          <a:srcRect t="10409" b="34547"/>
          <a:stretch/>
        </p:blipFill>
        <p:spPr bwMode="auto">
          <a:xfrm>
            <a:off x="827584" y="4581128"/>
            <a:ext cx="4068341" cy="1599456"/>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241574" y="3413760"/>
            <a:ext cx="4896544" cy="923330"/>
          </a:xfrm>
          <a:prstGeom prst="rect">
            <a:avLst/>
          </a:prstGeom>
          <a:noFill/>
        </p:spPr>
        <p:txBody>
          <a:bodyPr wrap="square" rtlCol="0">
            <a:spAutoFit/>
          </a:bodyPr>
          <a:lstStyle/>
          <a:p>
            <a:r>
              <a:rPr lang="en-GB" dirty="0" smtClean="0"/>
              <a:t>Next we took some charcoal powder and mixed it in a tub with a little bit of vegetable oil </a:t>
            </a:r>
            <a:endParaRPr lang="en-GB" dirty="0"/>
          </a:p>
        </p:txBody>
      </p:sp>
      <p:sp>
        <p:nvSpPr>
          <p:cNvPr id="8" name="TextBox 7"/>
          <p:cNvSpPr txBox="1"/>
          <p:nvPr/>
        </p:nvSpPr>
        <p:spPr>
          <a:xfrm>
            <a:off x="5004048" y="4904293"/>
            <a:ext cx="3997446" cy="646331"/>
          </a:xfrm>
          <a:prstGeom prst="rect">
            <a:avLst/>
          </a:prstGeom>
          <a:noFill/>
        </p:spPr>
        <p:txBody>
          <a:bodyPr wrap="square" rtlCol="0">
            <a:spAutoFit/>
          </a:bodyPr>
          <a:lstStyle/>
          <a:p>
            <a:r>
              <a:rPr lang="en-GB" dirty="0" smtClean="0"/>
              <a:t>After that we painted the mixture </a:t>
            </a:r>
          </a:p>
          <a:p>
            <a:r>
              <a:rPr lang="en-GB" dirty="0" smtClean="0"/>
              <a:t>onto the masking paper</a:t>
            </a:r>
            <a:endParaRPr lang="en-GB" dirty="0"/>
          </a:p>
        </p:txBody>
      </p:sp>
    </p:spTree>
    <p:extLst>
      <p:ext uri="{BB962C8B-B14F-4D97-AF65-F5344CB8AC3E}">
        <p14:creationId xmlns:p14="http://schemas.microsoft.com/office/powerpoint/2010/main" val="274206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Tracking Plate</a:t>
            </a:r>
            <a:endParaRPr lang="en-GB" dirty="0"/>
          </a:p>
        </p:txBody>
      </p:sp>
      <p:pic>
        <p:nvPicPr>
          <p:cNvPr id="4" name="Content Placeholder 3" descr="C:\Users\elaine.carder\Pictures\IMG_9373.JPG"/>
          <p:cNvPicPr>
            <a:picLocks noGrp="1"/>
          </p:cNvPicPr>
          <p:nvPr>
            <p:ph idx="1"/>
          </p:nvPr>
        </p:nvPicPr>
        <p:blipFill rotWithShape="1">
          <a:blip r:embed="rId2" cstate="print">
            <a:extLst>
              <a:ext uri="{28A0092B-C50C-407E-A947-70E740481C1C}">
                <a14:useLocalDpi xmlns:a14="http://schemas.microsoft.com/office/drawing/2010/main" val="0"/>
              </a:ext>
            </a:extLst>
          </a:blip>
          <a:srcRect l="20146" r="25694"/>
          <a:stretch/>
        </p:blipFill>
        <p:spPr bwMode="auto">
          <a:xfrm rot="5400000">
            <a:off x="621078" y="2195347"/>
            <a:ext cx="3504271" cy="3667324"/>
          </a:xfrm>
          <a:prstGeom prst="rect">
            <a:avLst/>
          </a:prstGeom>
          <a:noFill/>
          <a:ln>
            <a:noFill/>
          </a:ln>
          <a:extLst>
            <a:ext uri="{53640926-AAD7-44D8-BBD7-CCE9431645EC}">
              <a14:shadowObscured xmlns:a14="http://schemas.microsoft.com/office/drawing/2010/main"/>
            </a:ext>
          </a:extLst>
        </p:spPr>
      </p:pic>
      <p:pic>
        <p:nvPicPr>
          <p:cNvPr id="5" name="Picture 4" descr="C:\Users\elaine.carder\Pictures\IMG_93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54608" y="2065786"/>
            <a:ext cx="3146606" cy="2487487"/>
          </a:xfrm>
          <a:prstGeom prst="rect">
            <a:avLst/>
          </a:prstGeom>
          <a:noFill/>
          <a:ln>
            <a:noFill/>
          </a:ln>
        </p:spPr>
      </p:pic>
      <p:sp>
        <p:nvSpPr>
          <p:cNvPr id="7" name="TextBox 6"/>
          <p:cNvSpPr txBox="1"/>
          <p:nvPr/>
        </p:nvSpPr>
        <p:spPr>
          <a:xfrm>
            <a:off x="971600" y="5805264"/>
            <a:ext cx="3312368" cy="923330"/>
          </a:xfrm>
          <a:prstGeom prst="rect">
            <a:avLst/>
          </a:prstGeom>
          <a:noFill/>
        </p:spPr>
        <p:txBody>
          <a:bodyPr wrap="square" rtlCol="0">
            <a:spAutoFit/>
          </a:bodyPr>
          <a:lstStyle/>
          <a:p>
            <a:r>
              <a:rPr lang="en-GB" dirty="0" smtClean="0"/>
              <a:t>Dog food was placed on a paper plate  in the middle of the tracking plate </a:t>
            </a:r>
            <a:endParaRPr lang="en-GB" dirty="0"/>
          </a:p>
        </p:txBody>
      </p:sp>
      <p:sp>
        <p:nvSpPr>
          <p:cNvPr id="8" name="TextBox 7"/>
          <p:cNvSpPr txBox="1"/>
          <p:nvPr/>
        </p:nvSpPr>
        <p:spPr>
          <a:xfrm>
            <a:off x="4283968" y="3191977"/>
            <a:ext cx="1800200" cy="1200329"/>
          </a:xfrm>
          <a:prstGeom prst="rect">
            <a:avLst/>
          </a:prstGeom>
          <a:noFill/>
        </p:spPr>
        <p:txBody>
          <a:bodyPr wrap="square" rtlCol="0">
            <a:spAutoFit/>
          </a:bodyPr>
          <a:lstStyle/>
          <a:p>
            <a:r>
              <a:rPr lang="en-GB" dirty="0" smtClean="0"/>
              <a:t>The tracking plate was slipped into the tunnel</a:t>
            </a:r>
            <a:endParaRPr lang="en-GB" dirty="0"/>
          </a:p>
        </p:txBody>
      </p:sp>
      <p:sp>
        <p:nvSpPr>
          <p:cNvPr id="9" name="TextBox 8"/>
          <p:cNvSpPr txBox="1"/>
          <p:nvPr/>
        </p:nvSpPr>
        <p:spPr>
          <a:xfrm>
            <a:off x="4716016" y="5205099"/>
            <a:ext cx="4032448" cy="1477328"/>
          </a:xfrm>
          <a:prstGeom prst="rect">
            <a:avLst/>
          </a:prstGeom>
          <a:noFill/>
        </p:spPr>
        <p:txBody>
          <a:bodyPr wrap="square" rtlCol="0">
            <a:spAutoFit/>
          </a:bodyPr>
          <a:lstStyle/>
          <a:p>
            <a:r>
              <a:rPr lang="en-GB" dirty="0" smtClean="0"/>
              <a:t>The idea is that the hedgehog walks over the charcoal to get to the food and leaves footprints behind on the paper when it leaves. The charcoal does not hurt the hedgehog.</a:t>
            </a:r>
            <a:endParaRPr lang="en-GB" dirty="0"/>
          </a:p>
        </p:txBody>
      </p:sp>
    </p:spTree>
    <p:extLst>
      <p:ext uri="{BB962C8B-B14F-4D97-AF65-F5344CB8AC3E}">
        <p14:creationId xmlns:p14="http://schemas.microsoft.com/office/powerpoint/2010/main" val="194579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r>
            <a:br>
              <a:rPr lang="en-GB" dirty="0" smtClean="0"/>
            </a:br>
            <a:r>
              <a:rPr lang="en-GB" dirty="0" smtClean="0"/>
              <a:t>What did we find?</a:t>
            </a:r>
            <a:br>
              <a:rPr lang="en-GB" dirty="0" smtClean="0"/>
            </a:br>
            <a:endParaRPr lang="en-GB" dirty="0"/>
          </a:p>
        </p:txBody>
      </p:sp>
      <p:pic>
        <p:nvPicPr>
          <p:cNvPr id="4" name="Content Placeholder 3" descr="C:\Users\elaine.carder\Pictures\IMG_938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4036352" cy="2481139"/>
          </a:xfrm>
          <a:prstGeom prst="rect">
            <a:avLst/>
          </a:prstGeom>
          <a:noFill/>
          <a:ln>
            <a:noFill/>
          </a:ln>
        </p:spPr>
      </p:pic>
      <p:pic>
        <p:nvPicPr>
          <p:cNvPr id="5" name="Picture 4" descr="C:\Users\elaine.carder\Pictures\IMG_93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996952"/>
            <a:ext cx="3619500" cy="2703195"/>
          </a:xfrm>
          <a:prstGeom prst="rect">
            <a:avLst/>
          </a:prstGeom>
          <a:noFill/>
          <a:ln>
            <a:noFill/>
          </a:ln>
        </p:spPr>
      </p:pic>
      <p:sp>
        <p:nvSpPr>
          <p:cNvPr id="6" name="TextBox 5"/>
          <p:cNvSpPr txBox="1"/>
          <p:nvPr/>
        </p:nvSpPr>
        <p:spPr>
          <a:xfrm>
            <a:off x="827584" y="5700147"/>
            <a:ext cx="3960440" cy="477054"/>
          </a:xfrm>
          <a:prstGeom prst="rect">
            <a:avLst/>
          </a:prstGeom>
          <a:noFill/>
        </p:spPr>
        <p:txBody>
          <a:bodyPr wrap="square" rtlCol="0">
            <a:spAutoFit/>
          </a:bodyPr>
          <a:lstStyle/>
          <a:p>
            <a:r>
              <a:rPr lang="en-GB" sz="2500" dirty="0" smtClean="0"/>
              <a:t>Hedgehog Footprints</a:t>
            </a:r>
            <a:endParaRPr lang="en-GB" sz="2500" dirty="0"/>
          </a:p>
        </p:txBody>
      </p:sp>
      <p:pic>
        <p:nvPicPr>
          <p:cNvPr id="7" name="Picture 6" descr="C:\Users\elaine.carder\AppData\Local\Microsoft\Windows\INetCache\IE\9HQRLFHB\Igel-small[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5598274"/>
            <a:ext cx="1693713" cy="1157853"/>
          </a:xfrm>
          <a:prstGeom prst="rect">
            <a:avLst/>
          </a:prstGeom>
          <a:noFill/>
          <a:ln>
            <a:noFill/>
          </a:ln>
        </p:spPr>
      </p:pic>
    </p:spTree>
    <p:extLst>
      <p:ext uri="{BB962C8B-B14F-4D97-AF65-F5344CB8AC3E}">
        <p14:creationId xmlns:p14="http://schemas.microsoft.com/office/powerpoint/2010/main" val="27374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Camera was set up to record any movement </a:t>
            </a:r>
            <a:endParaRPr lang="en-GB" dirty="0"/>
          </a:p>
        </p:txBody>
      </p:sp>
      <p:pic>
        <p:nvPicPr>
          <p:cNvPr id="4" name="Content Placeholder 3" descr="C:\Users\elaine.carder\AppData\Local\Microsoft\Windows\INetCache\Content.Word\IMG_9422.jpg"/>
          <p:cNvPicPr>
            <a:picLocks noGrp="1"/>
          </p:cNvPicPr>
          <p:nvPr>
            <p:ph idx="1"/>
          </p:nvPr>
        </p:nvPicPr>
        <p:blipFill rotWithShape="1">
          <a:blip r:embed="rId2" cstate="print">
            <a:extLst>
              <a:ext uri="{28A0092B-C50C-407E-A947-70E740481C1C}">
                <a14:useLocalDpi xmlns:a14="http://schemas.microsoft.com/office/drawing/2010/main" val="0"/>
              </a:ext>
            </a:extLst>
          </a:blip>
          <a:srcRect l="14138"/>
          <a:stretch/>
        </p:blipFill>
        <p:spPr bwMode="auto">
          <a:xfrm rot="5400000">
            <a:off x="2667429" y="2465619"/>
            <a:ext cx="3809139" cy="3878263"/>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83568" y="2348880"/>
            <a:ext cx="1512168" cy="2308324"/>
          </a:xfrm>
          <a:prstGeom prst="rect">
            <a:avLst/>
          </a:prstGeom>
          <a:noFill/>
        </p:spPr>
        <p:txBody>
          <a:bodyPr wrap="square" rtlCol="0">
            <a:spAutoFit/>
          </a:bodyPr>
          <a:lstStyle/>
          <a:p>
            <a:pPr algn="ctr"/>
            <a:r>
              <a:rPr lang="en-GB" dirty="0" smtClean="0"/>
              <a:t>We were given a loan of this camera from the Hedgehog Friendly Campus </a:t>
            </a:r>
            <a:endParaRPr lang="en-GB" dirty="0"/>
          </a:p>
        </p:txBody>
      </p:sp>
      <p:sp>
        <p:nvSpPr>
          <p:cNvPr id="6" name="TextBox 5"/>
          <p:cNvSpPr txBox="1"/>
          <p:nvPr/>
        </p:nvSpPr>
        <p:spPr>
          <a:xfrm>
            <a:off x="7092280" y="2492896"/>
            <a:ext cx="1584176" cy="2862322"/>
          </a:xfrm>
          <a:prstGeom prst="rect">
            <a:avLst/>
          </a:prstGeom>
          <a:noFill/>
        </p:spPr>
        <p:txBody>
          <a:bodyPr wrap="square" rtlCol="0">
            <a:spAutoFit/>
          </a:bodyPr>
          <a:lstStyle/>
          <a:p>
            <a:r>
              <a:rPr lang="en-GB" dirty="0" smtClean="0"/>
              <a:t>It works </a:t>
            </a:r>
          </a:p>
          <a:p>
            <a:r>
              <a:rPr lang="en-GB" dirty="0"/>
              <a:t>u</a:t>
            </a:r>
            <a:r>
              <a:rPr lang="en-GB" dirty="0" smtClean="0"/>
              <a:t>sing motion sensors, this means if something moves it  triggers the video camera to start recording</a:t>
            </a:r>
            <a:endParaRPr lang="en-GB" dirty="0"/>
          </a:p>
        </p:txBody>
      </p:sp>
      <p:sp>
        <p:nvSpPr>
          <p:cNvPr id="7" name="TextBox 6"/>
          <p:cNvSpPr txBox="1"/>
          <p:nvPr/>
        </p:nvSpPr>
        <p:spPr>
          <a:xfrm>
            <a:off x="827584" y="5157192"/>
            <a:ext cx="1512168" cy="1200329"/>
          </a:xfrm>
          <a:prstGeom prst="rect">
            <a:avLst/>
          </a:prstGeom>
          <a:noFill/>
        </p:spPr>
        <p:txBody>
          <a:bodyPr wrap="square" rtlCol="0">
            <a:spAutoFit/>
          </a:bodyPr>
          <a:lstStyle/>
          <a:p>
            <a:r>
              <a:rPr lang="en-GB" dirty="0" smtClean="0"/>
              <a:t>It is camouflaged so it can’t be spotted</a:t>
            </a:r>
            <a:endParaRPr lang="en-GB" dirty="0"/>
          </a:p>
        </p:txBody>
      </p:sp>
    </p:spTree>
    <p:extLst>
      <p:ext uri="{BB962C8B-B14F-4D97-AF65-F5344CB8AC3E}">
        <p14:creationId xmlns:p14="http://schemas.microsoft.com/office/powerpoint/2010/main" val="339168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570156"/>
            <a:ext cx="8568952" cy="1054250"/>
          </a:xfrm>
        </p:spPr>
        <p:txBody>
          <a:bodyPr/>
          <a:lstStyle/>
          <a:p>
            <a:r>
              <a:rPr lang="en-GB" dirty="0" smtClean="0"/>
              <a:t>Look at what we recorded</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500" y="2998474"/>
            <a:ext cx="7747000" cy="237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250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250</TotalTime>
  <Words>341</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Hardcover</vt:lpstr>
      <vt:lpstr>Hedgehog Survey</vt:lpstr>
      <vt:lpstr>How did we do this?</vt:lpstr>
      <vt:lpstr>Then</vt:lpstr>
      <vt:lpstr>Tracking Plate</vt:lpstr>
      <vt:lpstr>Tracking Plate </vt:lpstr>
      <vt:lpstr>Tracking Plate</vt:lpstr>
      <vt:lpstr> What did we find? </vt:lpstr>
      <vt:lpstr>A Camera was set up to record any movement </vt:lpstr>
      <vt:lpstr>Look at what we recorded</vt:lpstr>
      <vt:lpstr>Next Steps</vt:lpstr>
      <vt:lpstr>Hedgehog Champions</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Hedgehog Survey</dc:title>
  <dc:creator>Elaine Carder</dc:creator>
  <cp:lastModifiedBy>Elaine Carder</cp:lastModifiedBy>
  <cp:revision>17</cp:revision>
  <dcterms:created xsi:type="dcterms:W3CDTF">2021-09-24T10:58:54Z</dcterms:created>
  <dcterms:modified xsi:type="dcterms:W3CDTF">2021-09-28T08:43:27Z</dcterms:modified>
</cp:coreProperties>
</file>