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1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03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28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8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7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96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9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04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24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2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1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71FF5-158C-47A8-9F2F-BE539677A9A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ED897-73BA-4B38-8DB8-C4E8C1284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54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>
            <a:normAutofit/>
          </a:bodyPr>
          <a:lstStyle/>
          <a:p>
            <a:r>
              <a:rPr lang="en-GB" sz="4800" b="1" u="sng" dirty="0" smtClean="0">
                <a:latin typeface="SassoonCRInfant" panose="02010503020300020003" pitchFamily="2" charset="0"/>
              </a:rPr>
              <a:t>Thinking Reader Strategies</a:t>
            </a:r>
            <a:endParaRPr lang="en-GB" sz="4800" b="1" u="sng" dirty="0"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20" y="3951312"/>
            <a:ext cx="2286000" cy="2286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16024" y="4390256"/>
            <a:ext cx="6876256" cy="191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</a:t>
            </a:r>
            <a:r>
              <a:rPr lang="en-GB" sz="28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e </a:t>
            </a:r>
            <a:r>
              <a:rPr lang="en-GB" sz="2800" b="1" dirty="0">
                <a:solidFill>
                  <a:srgbClr val="0070C0"/>
                </a:solidFill>
                <a:latin typeface="SassoonCRInfant" panose="02010503020300020003" pitchFamily="2" charset="0"/>
              </a:rPr>
              <a:t>A</a:t>
            </a:r>
            <a:r>
              <a:rPr lang="en-GB" sz="28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re </a:t>
            </a:r>
            <a:r>
              <a:rPr lang="en-GB" sz="28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</a:t>
            </a:r>
            <a:r>
              <a:rPr lang="en-GB" sz="28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earning </a:t>
            </a:r>
            <a:r>
              <a:rPr lang="en-GB" sz="28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</a:t>
            </a:r>
            <a:r>
              <a:rPr lang="en-GB" sz="28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o (WALT):</a:t>
            </a:r>
          </a:p>
          <a:p>
            <a:pPr algn="l"/>
            <a:r>
              <a:rPr lang="en-GB" sz="28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Use strategies before, during and after reading to help us better understand a text. </a:t>
            </a:r>
            <a:endParaRPr lang="en-GB" sz="2800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83568" y="1725960"/>
            <a:ext cx="6876256" cy="191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SassoonCRInfant" panose="02010503020300020003" pitchFamily="2" charset="0"/>
              </a:rPr>
              <a:t>Primary 5 </a:t>
            </a:r>
            <a:r>
              <a:rPr lang="en-GB" sz="2000" dirty="0" smtClean="0">
                <a:solidFill>
                  <a:schemeClr val="tx1"/>
                </a:solidFill>
                <a:latin typeface="SassoonCRInfant" panose="02010503020300020003" pitchFamily="2" charset="0"/>
              </a:rPr>
              <a:t>2020-2021</a:t>
            </a:r>
            <a:endParaRPr lang="en-GB" sz="2000" dirty="0">
              <a:solidFill>
                <a:schemeClr val="tx1"/>
              </a:solidFill>
              <a:latin typeface="SassoonCRInfant" panose="02010503020300020003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1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60"/>
    </mc:Choice>
    <mc:Fallback>
      <p:transition spd="slow" advTm="5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The Strategies</a:t>
            </a:r>
            <a:endParaRPr lang="en-GB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SassoonCRInfant" panose="02010503020300020003" pitchFamily="2" charset="0"/>
              </a:rPr>
              <a:t>Prior Knowledge</a:t>
            </a:r>
          </a:p>
          <a:p>
            <a:r>
              <a:rPr lang="en-GB" sz="4000" dirty="0" err="1" smtClean="0">
                <a:latin typeface="SassoonCRInfant" panose="02010503020300020003" pitchFamily="2" charset="0"/>
              </a:rPr>
              <a:t>Metalinguistics</a:t>
            </a:r>
            <a:endParaRPr lang="en-GB" sz="4000" dirty="0" smtClean="0">
              <a:latin typeface="SassoonCRInfant" panose="02010503020300020003" pitchFamily="2" charset="0"/>
            </a:endParaRPr>
          </a:p>
          <a:p>
            <a:r>
              <a:rPr lang="en-GB" sz="4000" dirty="0" smtClean="0">
                <a:latin typeface="SassoonCRInfant" panose="02010503020300020003" pitchFamily="2" charset="0"/>
              </a:rPr>
              <a:t>Visualisation</a:t>
            </a:r>
          </a:p>
          <a:p>
            <a:r>
              <a:rPr lang="en-GB" sz="4000" dirty="0" smtClean="0">
                <a:latin typeface="SassoonCRInfant" panose="02010503020300020003" pitchFamily="2" charset="0"/>
              </a:rPr>
              <a:t>Inference</a:t>
            </a:r>
          </a:p>
          <a:p>
            <a:r>
              <a:rPr lang="en-GB" sz="4000" dirty="0" smtClean="0">
                <a:latin typeface="SassoonCRInfant" panose="02010503020300020003" pitchFamily="2" charset="0"/>
              </a:rPr>
              <a:t>Main Ideas/Summarising</a:t>
            </a:r>
            <a:endParaRPr lang="en-GB" sz="4000" dirty="0">
              <a:latin typeface="SassoonCRInfant" panose="02010503020300020003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8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7"/>
    </mc:Choice>
    <mc:Fallback>
      <p:transition spd="slow" advTm="2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Prior Knowledge</a:t>
            </a:r>
            <a:endParaRPr lang="en-GB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9"/>
            <a:ext cx="8640960" cy="18002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SassoonCRInfant" panose="02010503020300020003" pitchFamily="2" charset="0"/>
              </a:rPr>
              <a:t>When we talk about </a:t>
            </a:r>
            <a:r>
              <a:rPr lang="en-GB" sz="2000" b="1" dirty="0">
                <a:latin typeface="SassoonCRInfant" panose="02010503020300020003" pitchFamily="2" charset="0"/>
              </a:rPr>
              <a:t>prior</a:t>
            </a:r>
            <a:r>
              <a:rPr lang="en-GB" sz="2000" dirty="0">
                <a:latin typeface="SassoonCRInfant" panose="02010503020300020003" pitchFamily="2" charset="0"/>
              </a:rPr>
              <a:t> or </a:t>
            </a:r>
            <a:r>
              <a:rPr lang="en-GB" sz="2000" b="1" dirty="0">
                <a:latin typeface="SassoonCRInfant" panose="02010503020300020003" pitchFamily="2" charset="0"/>
              </a:rPr>
              <a:t>previous knowledge</a:t>
            </a:r>
            <a:r>
              <a:rPr lang="en-GB" sz="2000" dirty="0">
                <a:latin typeface="SassoonCRInfant" panose="02010503020300020003" pitchFamily="2" charset="0"/>
              </a:rPr>
              <a:t>, we refer to all of the experiences </a:t>
            </a:r>
            <a:r>
              <a:rPr lang="en-GB" sz="2000" b="1" dirty="0">
                <a:latin typeface="SassoonCRInfant" panose="02010503020300020003" pitchFamily="2" charset="0"/>
              </a:rPr>
              <a:t>readers</a:t>
            </a:r>
            <a:r>
              <a:rPr lang="en-GB" sz="2000" dirty="0">
                <a:latin typeface="SassoonCRInfant" panose="02010503020300020003" pitchFamily="2" charset="0"/>
              </a:rPr>
              <a:t> have had throughout their lives, including information they have learned </a:t>
            </a:r>
            <a:r>
              <a:rPr lang="en-GB" sz="2000" dirty="0" smtClean="0">
                <a:latin typeface="SassoonCRInfant" panose="02010503020300020003" pitchFamily="2" charset="0"/>
              </a:rPr>
              <a:t>elsewhere.</a:t>
            </a:r>
            <a:endParaRPr lang="en-GB" sz="2400" dirty="0"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02977"/>
            <a:ext cx="3046492" cy="352839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52120" y="2564904"/>
            <a:ext cx="3275856" cy="1656184"/>
          </a:xfrm>
          <a:prstGeom prst="cloudCallout">
            <a:avLst>
              <a:gd name="adj1" fmla="val -44552"/>
              <a:gd name="adj2" fmla="val 9767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012160" y="300972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What do I already know about this topic?</a:t>
            </a:r>
            <a:endParaRPr lang="en-GB" b="1" dirty="0">
              <a:latin typeface="SassoonCRInfant" panose="02010503020300020003" pitchFamily="2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6038800" y="4579220"/>
            <a:ext cx="2889176" cy="1946123"/>
          </a:xfrm>
          <a:prstGeom prst="cloudCallout">
            <a:avLst>
              <a:gd name="adj1" fmla="val -54674"/>
              <a:gd name="adj2" fmla="val 57221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300192" y="5036983"/>
            <a:ext cx="2205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Does this remind me of any experiences I’ve had?</a:t>
            </a:r>
            <a:endParaRPr lang="en-GB" b="1" dirty="0">
              <a:latin typeface="SassoonCRInfant" panose="02010503020300020003" pitchFamily="2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0" y="2849014"/>
            <a:ext cx="3743400" cy="1656184"/>
          </a:xfrm>
          <a:prstGeom prst="cloudCallout">
            <a:avLst>
              <a:gd name="adj1" fmla="val 38209"/>
              <a:gd name="adj2" fmla="val 7636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23528" y="3140968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SassoonCRInfant" panose="02010503020300020003" pitchFamily="2" charset="0"/>
              </a:rPr>
              <a:t>Have I seen or heard this before? In other books, on TV, in games, on the news…?</a:t>
            </a:r>
            <a:endParaRPr lang="en-GB" b="1" dirty="0">
              <a:latin typeface="SassoonCRInfant" panose="02010503020300020003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9"/>
    </mc:Choice>
    <mc:Fallback>
      <p:transition spd="slow" advTm="3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Prior Knowledge</a:t>
            </a:r>
            <a:endParaRPr lang="en-GB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800" dirty="0" smtClean="0">
                <a:latin typeface="SassoonCRInfant" panose="02010503020300020003" pitchFamily="2" charset="0"/>
              </a:rPr>
              <a:t>This is a ‘before’ reading strategy although it can be used throughout a text when a new character, setting or word is introduced.</a:t>
            </a:r>
          </a:p>
          <a:p>
            <a:pPr marL="0" indent="0">
              <a:buNone/>
            </a:pPr>
            <a:endParaRPr lang="en-GB" sz="28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800" b="1" dirty="0" smtClean="0">
                <a:latin typeface="SassoonCRInfant" panose="02010503020300020003" pitchFamily="2" charset="0"/>
              </a:rPr>
              <a:t>Explore what you know about a text by:</a:t>
            </a:r>
          </a:p>
          <a:p>
            <a:r>
              <a:rPr lang="en-GB" sz="2800" dirty="0" smtClean="0">
                <a:latin typeface="SassoonCRInfant" panose="02010503020300020003" pitchFamily="2" charset="0"/>
              </a:rPr>
              <a:t>Looking at the front cover and any images. What do they images tell you about characters, setting, plot, genre?</a:t>
            </a:r>
          </a:p>
          <a:p>
            <a:r>
              <a:rPr lang="en-GB" sz="2800" dirty="0" smtClean="0">
                <a:latin typeface="SassoonCRInfant" panose="02010503020300020003" pitchFamily="2" charset="0"/>
              </a:rPr>
              <a:t>Who is the author/illustrator? Do you know any other books they have worked on?</a:t>
            </a:r>
          </a:p>
          <a:p>
            <a:r>
              <a:rPr lang="en-GB" sz="2800" dirty="0" smtClean="0">
                <a:latin typeface="SassoonCRInfant" panose="02010503020300020003" pitchFamily="2" charset="0"/>
              </a:rPr>
              <a:t>Who are the main characters? What can you tell about them? Age, gender, characteristics… </a:t>
            </a:r>
          </a:p>
          <a:p>
            <a:r>
              <a:rPr lang="en-GB" sz="2800" dirty="0" smtClean="0">
                <a:latin typeface="SassoonCRInfant" panose="02010503020300020003" pitchFamily="2" charset="0"/>
              </a:rPr>
              <a:t>What genre of book is it? How do you know?</a:t>
            </a:r>
          </a:p>
          <a:p>
            <a:r>
              <a:rPr lang="en-GB" sz="2800" dirty="0" smtClean="0">
                <a:latin typeface="SassoonCRInfant" panose="02010503020300020003" pitchFamily="2" charset="0"/>
              </a:rPr>
              <a:t>Who do you think the book is aimed at? Why?</a:t>
            </a:r>
          </a:p>
          <a:p>
            <a:r>
              <a:rPr lang="en-GB" sz="2800" dirty="0" smtClean="0">
                <a:latin typeface="SassoonCRInfant" panose="02010503020300020003" pitchFamily="2" charset="0"/>
              </a:rPr>
              <a:t>Do the colours used tell you anything? Have they used light, bright and happy colours? etc.</a:t>
            </a:r>
            <a:endParaRPr lang="en-GB" sz="2800" dirty="0">
              <a:latin typeface="SassoonCRInfant" panose="02010503020300020003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26"/>
    </mc:Choice>
    <mc:Fallback>
      <p:transition spd="slow" advTm="15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Prior Knowledge</a:t>
            </a:r>
            <a:endParaRPr lang="en-GB" sz="3200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00200"/>
            <a:ext cx="2956841" cy="4525963"/>
          </a:xfrm>
        </p:spPr>
      </p:pic>
      <p:cxnSp>
        <p:nvCxnSpPr>
          <p:cNvPr id="9" name="Straight Arrow Connector 8"/>
          <p:cNvCxnSpPr/>
          <p:nvPr/>
        </p:nvCxnSpPr>
        <p:spPr>
          <a:xfrm flipH="1">
            <a:off x="5076056" y="1556792"/>
            <a:ext cx="115212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75756" y="5949280"/>
            <a:ext cx="1116124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55776" y="2276872"/>
            <a:ext cx="1584176" cy="122413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28184" y="208672"/>
            <a:ext cx="2736304" cy="1708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latin typeface="SassoonCRInfant" panose="02010503020300020003" pitchFamily="2" charset="0"/>
              </a:rPr>
              <a:t>3 Author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Who is the author?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Do you recognise the name?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Have you read any other books by this author?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Is the author famous for anything else?</a:t>
            </a:r>
            <a:endParaRPr lang="en-GB" sz="1500" dirty="0">
              <a:latin typeface="SassoonCRInfant" panose="02010503020300020003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3508" y="4817184"/>
            <a:ext cx="2232248" cy="1708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latin typeface="SassoonCRInfant" panose="02010503020300020003" pitchFamily="2" charset="0"/>
              </a:rPr>
              <a:t>2 Title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does the title of the book tell us?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Where might we hear the term ‘photo finish’ and why might it be used?</a:t>
            </a:r>
            <a:endParaRPr lang="en-GB" sz="1500" dirty="0">
              <a:latin typeface="SassoonCRInfant" panose="02010503020300020003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504" y="404664"/>
            <a:ext cx="2448272" cy="355481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latin typeface="SassoonCRInfant" panose="02010503020300020003" pitchFamily="2" charset="0"/>
              </a:rPr>
              <a:t>1 Characters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>
                <a:latin typeface="SassoonCRInfant" panose="02010503020300020003" pitchFamily="2" charset="0"/>
              </a:rPr>
              <a:t>Who are the main characters?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>
                <a:latin typeface="SassoonCRInfant" panose="02010503020300020003" pitchFamily="2" charset="0"/>
              </a:rPr>
              <a:t>Can we work out anyone’s </a:t>
            </a:r>
            <a:r>
              <a:rPr lang="en-GB" sz="1500" dirty="0" smtClean="0">
                <a:latin typeface="SassoonCRInfant" panose="02010503020300020003" pitchFamily="2" charset="0"/>
              </a:rPr>
              <a:t>name? Why </a:t>
            </a:r>
            <a:r>
              <a:rPr lang="en-GB" sz="1500" dirty="0">
                <a:latin typeface="SassoonCRInfant" panose="02010503020300020003" pitchFamily="2" charset="0"/>
              </a:rPr>
              <a:t>has the author chosen this name</a:t>
            </a:r>
            <a:r>
              <a:rPr lang="en-GB" sz="1500" dirty="0" smtClean="0">
                <a:latin typeface="SassoonCRInfant" panose="02010503020300020003" pitchFamily="2" charset="0"/>
              </a:rPr>
              <a:t>?</a:t>
            </a:r>
            <a:endParaRPr lang="en-GB" sz="1500" dirty="0" smtClean="0">
              <a:latin typeface="SassoonCRInfant" panose="02010503020300020003" pitchFamily="2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Describe what the character look like.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emotions are they feeling? How do you know this?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are the characters doing? Why do you think this?</a:t>
            </a:r>
            <a:endParaRPr lang="en-GB" sz="1500" dirty="0">
              <a:latin typeface="SassoonCRInfant" panose="02010503020300020003" pitchFamily="2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5292080" y="3573017"/>
            <a:ext cx="756084" cy="7200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48164" y="2060848"/>
            <a:ext cx="2988332" cy="19389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latin typeface="SassoonCRInfant" panose="02010503020300020003" pitchFamily="2" charset="0"/>
              </a:rPr>
              <a:t>4 Setting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Where is the story taking place?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clues have the author and illustrator given us about the setting?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flags can you see? Why might there be flags?</a:t>
            </a:r>
            <a:endParaRPr lang="en-GB" sz="1500" dirty="0">
              <a:latin typeface="SassoonCRInfant" panose="02010503020300020003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68144" y="4149080"/>
            <a:ext cx="3168352" cy="263149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latin typeface="SassoonCRInfant" panose="02010503020300020003" pitchFamily="2" charset="0"/>
              </a:rPr>
              <a:t>5 Genre </a:t>
            </a:r>
            <a:r>
              <a:rPr lang="en-GB" sz="1500" b="1" dirty="0" smtClean="0">
                <a:latin typeface="SassoonCRInfant" panose="02010503020300020003" pitchFamily="2" charset="0"/>
              </a:rPr>
              <a:t>&amp; </a:t>
            </a:r>
            <a:r>
              <a:rPr lang="en-GB" sz="1500" b="1" dirty="0" smtClean="0">
                <a:latin typeface="SassoonCRInfant" panose="02010503020300020003" pitchFamily="2" charset="0"/>
              </a:rPr>
              <a:t>Plot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genre is the story? How can we tell?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What do you think the story will be about? Why do you think this? 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Who do you think the book is aimed at and why?</a:t>
            </a:r>
          </a:p>
          <a:p>
            <a:pPr marL="342900" indent="-342900">
              <a:buFont typeface="+mj-lt"/>
              <a:buAutoNum type="alphaLcParenR"/>
            </a:pPr>
            <a:r>
              <a:rPr lang="en-GB" sz="1500" dirty="0" smtClean="0">
                <a:latin typeface="SassoonCRInfant" panose="02010503020300020003" pitchFamily="2" charset="0"/>
              </a:rPr>
              <a:t>Do you have any experiences that might be similar to the characters in the story?</a:t>
            </a:r>
            <a:endParaRPr lang="en-GB" sz="1500" dirty="0">
              <a:latin typeface="SassoonCRInfant" panose="02010503020300020003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91"/>
    </mc:Choice>
    <mc:Fallback>
      <p:transition spd="slow" advTm="9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Task</a:t>
            </a:r>
            <a:endParaRPr lang="en-GB" sz="3200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4900" b="1" u="sng" dirty="0">
                <a:latin typeface="SassoonCRInfant" panose="02010503020300020003" pitchFamily="2" charset="0"/>
              </a:rPr>
              <a:t>What to do:</a:t>
            </a:r>
            <a:endParaRPr lang="en-GB" sz="4900" dirty="0">
              <a:latin typeface="SassoonCRInfant" panose="02010503020300020003" pitchFamily="2" charset="0"/>
            </a:endParaRPr>
          </a:p>
          <a:p>
            <a:pPr lvl="0">
              <a:lnSpc>
                <a:spcPct val="120000"/>
              </a:lnSpc>
            </a:pPr>
            <a:r>
              <a:rPr lang="en-GB" sz="4900" dirty="0">
                <a:latin typeface="SassoonCRInfant" panose="02010503020300020003" pitchFamily="2" charset="0"/>
              </a:rPr>
              <a:t>Choose at least 2 questions from each box (characters, title, author, setting and genre &amp; plot) to answer. This means you should answer a minimum of 10 questions</a:t>
            </a:r>
            <a:r>
              <a:rPr lang="en-GB" sz="4900" dirty="0" smtClean="0">
                <a:latin typeface="SassoonCRInfant" panose="02010503020300020003" pitchFamily="2" charset="0"/>
              </a:rPr>
              <a:t>.</a:t>
            </a:r>
            <a:br>
              <a:rPr lang="en-GB" sz="4900" dirty="0" smtClean="0">
                <a:latin typeface="SassoonCRInfant" panose="02010503020300020003" pitchFamily="2" charset="0"/>
              </a:rPr>
            </a:br>
            <a:endParaRPr lang="en-GB" sz="4900" dirty="0">
              <a:latin typeface="SassoonCRInfant" panose="02010503020300020003" pitchFamily="2" charset="0"/>
            </a:endParaRPr>
          </a:p>
          <a:p>
            <a:pPr lvl="0">
              <a:lnSpc>
                <a:spcPct val="120000"/>
              </a:lnSpc>
            </a:pPr>
            <a:r>
              <a:rPr lang="en-GB" sz="4900" dirty="0">
                <a:latin typeface="SassoonCRInfant" panose="02010503020300020003" pitchFamily="2" charset="0"/>
              </a:rPr>
              <a:t>Refer back to the question to ensure you have answered it to the best of your ability</a:t>
            </a:r>
            <a:r>
              <a:rPr lang="en-GB" sz="4900" dirty="0" smtClean="0">
                <a:latin typeface="SassoonCRInfant" panose="02010503020300020003" pitchFamily="2" charset="0"/>
              </a:rPr>
              <a:t>.</a:t>
            </a:r>
            <a:br>
              <a:rPr lang="en-GB" sz="4900" dirty="0" smtClean="0">
                <a:latin typeface="SassoonCRInfant" panose="02010503020300020003" pitchFamily="2" charset="0"/>
              </a:rPr>
            </a:br>
            <a:endParaRPr lang="en-GB" sz="4900" dirty="0">
              <a:latin typeface="SassoonCRInfant" panose="02010503020300020003" pitchFamily="2" charset="0"/>
            </a:endParaRPr>
          </a:p>
          <a:p>
            <a:pPr lvl="0">
              <a:lnSpc>
                <a:spcPct val="120000"/>
              </a:lnSpc>
            </a:pPr>
            <a:r>
              <a:rPr lang="en-GB" sz="4900" dirty="0">
                <a:latin typeface="SassoonCRInfant" panose="02010503020300020003" pitchFamily="2" charset="0"/>
              </a:rPr>
              <a:t>Type your answers into the coloured text boxes on the next page or into a new word document</a:t>
            </a:r>
            <a:r>
              <a:rPr lang="en-GB" sz="4900" dirty="0" smtClean="0">
                <a:latin typeface="SassoonCRInfant" panose="02010503020300020003" pitchFamily="2" charset="0"/>
              </a:rPr>
              <a:t>.</a:t>
            </a:r>
            <a:br>
              <a:rPr lang="en-GB" sz="4900" dirty="0" smtClean="0">
                <a:latin typeface="SassoonCRInfant" panose="02010503020300020003" pitchFamily="2" charset="0"/>
              </a:rPr>
            </a:br>
            <a:endParaRPr lang="en-GB" sz="4900" dirty="0">
              <a:latin typeface="SassoonCRInfant" panose="02010503020300020003" pitchFamily="2" charset="0"/>
            </a:endParaRPr>
          </a:p>
          <a:p>
            <a:pPr lvl="0">
              <a:lnSpc>
                <a:spcPct val="120000"/>
              </a:lnSpc>
            </a:pPr>
            <a:r>
              <a:rPr lang="en-GB" sz="4900" dirty="0">
                <a:latin typeface="SassoonCRInfant" panose="02010503020300020003" pitchFamily="2" charset="0"/>
              </a:rPr>
              <a:t>Make sure we know which questions you are answering e.g. if you are answering a question about characters use the number ‘1’ followed by the letter – 1a. </a:t>
            </a:r>
            <a:r>
              <a:rPr lang="en-GB" sz="4900" dirty="0" smtClean="0">
                <a:latin typeface="SassoonCRInfant" panose="02010503020300020003" pitchFamily="2" charset="0"/>
              </a:rPr>
              <a:t/>
            </a:r>
            <a:br>
              <a:rPr lang="en-GB" sz="4900" dirty="0" smtClean="0">
                <a:latin typeface="SassoonCRInfant" panose="02010503020300020003" pitchFamily="2" charset="0"/>
              </a:rPr>
            </a:br>
            <a:endParaRPr lang="en-GB" sz="4900" dirty="0">
              <a:latin typeface="SassoonCRInfant" panose="02010503020300020003" pitchFamily="2" charset="0"/>
            </a:endParaRPr>
          </a:p>
          <a:p>
            <a:pPr lvl="0">
              <a:lnSpc>
                <a:spcPct val="120000"/>
              </a:lnSpc>
            </a:pPr>
            <a:r>
              <a:rPr lang="en-GB" sz="4900" dirty="0">
                <a:latin typeface="SassoonCRInfant" panose="02010503020300020003" pitchFamily="2" charset="0"/>
              </a:rPr>
              <a:t>Answer in full sentences, using capital letters where appropriate and correct punctuation. </a:t>
            </a:r>
            <a:r>
              <a:rPr lang="en-GB" sz="4900" dirty="0" smtClean="0">
                <a:latin typeface="SassoonCRInfant" panose="02010503020300020003" pitchFamily="2" charset="0"/>
              </a:rPr>
              <a:t/>
            </a:r>
            <a:br>
              <a:rPr lang="en-GB" sz="4900" dirty="0" smtClean="0">
                <a:latin typeface="SassoonCRInfant" panose="02010503020300020003" pitchFamily="2" charset="0"/>
              </a:rPr>
            </a:br>
            <a:endParaRPr lang="en-GB" sz="4900" dirty="0">
              <a:latin typeface="SassoonCRInfant" panose="02010503020300020003" pitchFamily="2" charset="0"/>
            </a:endParaRPr>
          </a:p>
          <a:p>
            <a:pPr lvl="0">
              <a:lnSpc>
                <a:spcPct val="120000"/>
              </a:lnSpc>
            </a:pPr>
            <a:r>
              <a:rPr lang="en-GB" sz="4900" dirty="0">
                <a:latin typeface="SassoonCRInfant" panose="02010503020300020003" pitchFamily="2" charset="0"/>
              </a:rPr>
              <a:t>Remember to support your answer with evidence e.g. I think _____ because _____.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37"/>
    </mc:Choice>
    <mc:Fallback>
      <p:transition spd="slow" advTm="13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475</Words>
  <Application>Microsoft Office PowerPoint</Application>
  <PresentationFormat>On-screen Show (4:3)</PresentationFormat>
  <Paragraphs>57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Thinking Reader Strategies</vt:lpstr>
      <vt:lpstr>The Strategies</vt:lpstr>
      <vt:lpstr>Prior Knowledge</vt:lpstr>
      <vt:lpstr>Prior Knowledge</vt:lpstr>
      <vt:lpstr>Prior Knowledge</vt:lpstr>
      <vt:lpstr>Task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Thinking Reader Strategies</dc:title>
  <dc:creator>Hilary Gorman</dc:creator>
  <cp:lastModifiedBy>Hilary Gorman</cp:lastModifiedBy>
  <cp:revision>2</cp:revision>
  <dcterms:created xsi:type="dcterms:W3CDTF">2021-01-08T16:21:40Z</dcterms:created>
  <dcterms:modified xsi:type="dcterms:W3CDTF">2021-01-08T16:37:50Z</dcterms:modified>
</cp:coreProperties>
</file>