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8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7" r:id="rId1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0"/>
      <p:bold r:id="rId21"/>
    </p:embeddedFon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 SemiBold" pitchFamily="2" charset="0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AFB"/>
    <a:srgbClr val="D3EDFE"/>
    <a:srgbClr val="88CCC1"/>
    <a:srgbClr val="EEBCD8"/>
    <a:srgbClr val="EC73A8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98" y="102"/>
      </p:cViewPr>
      <p:guideLst>
        <p:guide orient="horz" pos="211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936A3C-1017-4B2F-8D19-A67941B48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7C769-8FFF-47D9-AF3B-1E2E8E3EC9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5E2C9-EBC3-4697-88F5-ECC3A8C1C2A8}" type="datetimeFigureOut">
              <a:rPr lang="en-GB"/>
              <a:pPr>
                <a:defRPr/>
              </a:pPr>
              <a:t>08/07/2019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CAA58-CA9E-4324-9391-701C6CBFF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FE7BE-D54C-477B-A06C-A7E50B8E1A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A7C06-68C3-4954-8549-8B443A355F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36636-F979-4389-9939-775E1F663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9FB2B-2F29-4284-A97D-54281243A2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F2A4A4-24D1-4C72-8A57-F6CDD3605F0D}" type="datetimeFigureOut">
              <a:rPr lang="en-GB"/>
              <a:pPr>
                <a:defRPr/>
              </a:pPr>
              <a:t>08/07/2019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9B666F-A0C8-440B-85C2-3CC43BE2D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87834C0-8A3D-4E5F-8591-857E3EB98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70186-E1AE-4045-94EA-2679244C93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81249-2BB5-4A39-83D9-3BBDEF925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C4F843-A4D6-40E7-9E14-DF86F7C24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227EBB6-9996-466F-B0DF-5576A425F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3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027BF47-D7F3-45D3-9486-AC1574F5BDE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FC9FB70-8E49-4233-921E-88767AADA2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0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ACB2771-9B54-4985-BBB1-FBC1D13CE6B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46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79699DE-082F-4C42-9ED9-2E0A1E09D256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2615BEC-DFBE-4BAB-88EF-6DB8811E49E0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7FA6D5-3454-412E-B13E-F1EE237399E1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45CDE7-BFF7-41F3-9FC3-F2529E4B20D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36EDD51E-E91C-42E2-947D-9C5A894810C7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632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576A881-3AC3-4CEF-9783-C73AEFC63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1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346AA0-F37A-4E52-AFE2-B3471C9853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3586C0-BB32-47F8-9375-3102FE0A8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6963F4-B583-4346-97FD-7F0AAB7DE36C}"/>
              </a:ext>
            </a:extLst>
          </p:cNvPr>
          <p:cNvSpPr/>
          <p:nvPr/>
        </p:nvSpPr>
        <p:spPr>
          <a:xfrm>
            <a:off x="750888" y="3522663"/>
            <a:ext cx="7773987" cy="1414462"/>
          </a:xfrm>
          <a:prstGeom prst="roundRect">
            <a:avLst>
              <a:gd name="adj" fmla="val 760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1BA8EFC-B982-421E-896A-97DACA158B53}"/>
              </a:ext>
            </a:extLst>
          </p:cNvPr>
          <p:cNvSpPr/>
          <p:nvPr/>
        </p:nvSpPr>
        <p:spPr>
          <a:xfrm>
            <a:off x="750888" y="1304925"/>
            <a:ext cx="7773987" cy="2895600"/>
          </a:xfrm>
          <a:prstGeom prst="roundRect">
            <a:avLst>
              <a:gd name="adj" fmla="val 76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A9D470DD-159D-4E2F-95E0-7BBCBF3A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08749B-F55F-467E-961A-D923BE06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3025"/>
            <a:ext cx="752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Work out the rule for each number sequence and find the next five numbers in each sequence.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687517-6E64-4B28-9215-B4550FA326E3}"/>
              </a:ext>
            </a:extLst>
          </p:cNvPr>
          <p:cNvGraphicFramePr>
            <a:graphicFrameLocks noGrp="1"/>
          </p:cNvGraphicFramePr>
          <p:nvPr/>
        </p:nvGraphicFramePr>
        <p:xfrm>
          <a:off x="812800" y="2106613"/>
          <a:ext cx="7632700" cy="158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7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1250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1350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6750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5750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1810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1800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74" marR="561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1541AF-458B-43F9-B61E-242BBA7FF5FA}"/>
              </a:ext>
            </a:extLst>
          </p:cNvPr>
          <p:cNvGraphicFramePr>
            <a:graphicFrameLocks noGrp="1"/>
          </p:cNvGraphicFramePr>
          <p:nvPr/>
        </p:nvGraphicFramePr>
        <p:xfrm>
          <a:off x="3568700" y="2111375"/>
          <a:ext cx="4876801" cy="158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1450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1550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1650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1850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4750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3750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2750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750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1790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1780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1770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1760</a:t>
                      </a:r>
                      <a:endParaRPr lang="en-GB" sz="1800" b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65" marR="5616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7310FFD-B0EF-44D6-BBE1-A25682E53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98888"/>
            <a:ext cx="743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number is common to each of the number sequences?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112BC-3B1D-4CF7-80F9-D211F57BC3EB}"/>
              </a:ext>
            </a:extLst>
          </p:cNvPr>
          <p:cNvSpPr/>
          <p:nvPr/>
        </p:nvSpPr>
        <p:spPr>
          <a:xfrm>
            <a:off x="3422650" y="5022850"/>
            <a:ext cx="2600325" cy="722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1750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 + 7 + 5 + 0 = 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60D23A-E2EA-422B-AAD1-B89FE6630618}"/>
              </a:ext>
            </a:extLst>
          </p:cNvPr>
          <p:cNvSpPr/>
          <p:nvPr/>
        </p:nvSpPr>
        <p:spPr>
          <a:xfrm>
            <a:off x="4154488" y="5638800"/>
            <a:ext cx="11366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 + 3 =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740A45-0E80-47E8-9D51-6C1BB7EE7A34}"/>
              </a:ext>
            </a:extLst>
          </p:cNvPr>
          <p:cNvSpPr/>
          <p:nvPr/>
        </p:nvSpPr>
        <p:spPr>
          <a:xfrm>
            <a:off x="6550025" y="2092325"/>
            <a:ext cx="8826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6D6A3-4D61-44B7-84EF-6820062E99FF}"/>
              </a:ext>
            </a:extLst>
          </p:cNvPr>
          <p:cNvSpPr/>
          <p:nvPr/>
        </p:nvSpPr>
        <p:spPr>
          <a:xfrm>
            <a:off x="6550025" y="2676525"/>
            <a:ext cx="88265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1750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269965-6B76-4FAD-AF16-B0EE7FE7799A}"/>
              </a:ext>
            </a:extLst>
          </p:cNvPr>
          <p:cNvSpPr/>
          <p:nvPr/>
        </p:nvSpPr>
        <p:spPr>
          <a:xfrm>
            <a:off x="7513638" y="3171825"/>
            <a:ext cx="884237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BBC31-9405-4230-8AE5-D19B8CB3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4233863"/>
            <a:ext cx="740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together the digits of this answer to give you the sixth digit of the keypad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" grpId="0"/>
      <p:bldP spid="7" grpId="0"/>
      <p:bldP spid="9" grpId="0"/>
      <p:bldP spid="10" grpId="0"/>
      <p:bldP spid="11" grpId="0"/>
      <p:bldP spid="14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7B63CA1-909D-46FB-8EC1-5D23CB85845F}"/>
              </a:ext>
            </a:extLst>
          </p:cNvPr>
          <p:cNvSpPr/>
          <p:nvPr/>
        </p:nvSpPr>
        <p:spPr>
          <a:xfrm>
            <a:off x="3949700" y="1431925"/>
            <a:ext cx="4438650" cy="2101850"/>
          </a:xfrm>
          <a:prstGeom prst="roundRect">
            <a:avLst>
              <a:gd name="adj" fmla="val 941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9B4C137-95F3-49E5-BF0B-BD34DE82DC44}"/>
              </a:ext>
            </a:extLst>
          </p:cNvPr>
          <p:cNvSpPr/>
          <p:nvPr/>
        </p:nvSpPr>
        <p:spPr>
          <a:xfrm>
            <a:off x="750888" y="1431925"/>
            <a:ext cx="4408487" cy="2101850"/>
          </a:xfrm>
          <a:prstGeom prst="roundRect">
            <a:avLst>
              <a:gd name="adj" fmla="val 7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itle 1">
            <a:extLst>
              <a:ext uri="{FF2B5EF4-FFF2-40B4-BE49-F238E27FC236}">
                <a16:creationId xmlns:a16="http://schemas.microsoft.com/office/drawing/2014/main" id="{26AFC3DF-540D-4BA1-A446-2E642989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279D9F-3E7A-4291-826D-C30704B096F8}"/>
              </a:ext>
            </a:extLst>
          </p:cNvPr>
          <p:cNvSpPr/>
          <p:nvPr/>
        </p:nvSpPr>
        <p:spPr>
          <a:xfrm>
            <a:off x="833438" y="1473200"/>
            <a:ext cx="4119562" cy="198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latin typeface="+mn-lt"/>
              </a:rPr>
              <a:t>Use the clues to calculate the mystery two-digit number that is less than 50.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It is one more than a prime number.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The sum of its digits is a square number.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3A25E8-6856-47B6-856F-E0B914B82D83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725863"/>
          <a:ext cx="7632700" cy="11588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Possible two-digit numbers, less than 50, which are one more than a prime number:</a:t>
                      </a:r>
                    </a:p>
                  </a:txBody>
                  <a:tcPr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12, 14, 18, 20, 24, 30, 32, </a:t>
                      </a:r>
                      <a:b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38, 42, 44, 48</a:t>
                      </a:r>
                    </a:p>
                  </a:txBody>
                  <a:tcPr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Which of these numbers has a square number digit sum?</a:t>
                      </a:r>
                    </a:p>
                  </a:txBody>
                  <a:tcPr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 marT="45745" marB="457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93C7904-9F9F-4F1A-A4D0-7F35C65A8F66}"/>
              </a:ext>
            </a:extLst>
          </p:cNvPr>
          <p:cNvSpPr/>
          <p:nvPr/>
        </p:nvSpPr>
        <p:spPr>
          <a:xfrm>
            <a:off x="3949700" y="5262563"/>
            <a:ext cx="114776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 + 8 =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8F47E-3495-4D0F-92EB-4F473C61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1771650"/>
            <a:ext cx="271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together the digits of this answer to give you the seventh digit of the keypad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A4A5216-013C-4D36-A486-A8DA75AEE346}"/>
              </a:ext>
            </a:extLst>
          </p:cNvPr>
          <p:cNvSpPr/>
          <p:nvPr/>
        </p:nvSpPr>
        <p:spPr>
          <a:xfrm>
            <a:off x="3949700" y="1447800"/>
            <a:ext cx="4408488" cy="2133600"/>
          </a:xfrm>
          <a:prstGeom prst="roundRect">
            <a:avLst>
              <a:gd name="adj" fmla="val 94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FF3891-DF86-4984-B03C-96F51968A6BB}"/>
              </a:ext>
            </a:extLst>
          </p:cNvPr>
          <p:cNvSpPr/>
          <p:nvPr/>
        </p:nvSpPr>
        <p:spPr>
          <a:xfrm>
            <a:off x="755650" y="1447800"/>
            <a:ext cx="4854575" cy="2151063"/>
          </a:xfrm>
          <a:prstGeom prst="roundRect">
            <a:avLst>
              <a:gd name="adj" fmla="val 76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9CF302CB-E049-469D-B4F9-F9ECE58B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6203FB-6773-4738-8E9D-7B7A6F68A0CA}"/>
              </a:ext>
            </a:extLst>
          </p:cNvPr>
          <p:cNvSpPr/>
          <p:nvPr/>
        </p:nvSpPr>
        <p:spPr>
          <a:xfrm>
            <a:off x="909638" y="1481138"/>
            <a:ext cx="469582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400" dirty="0">
                <a:latin typeface="+mn-lt"/>
              </a:rPr>
              <a:t>Use the clues to calculate the mystery five-digit number.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The digits of the hundreds and ones total 12.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It has two more ones than hundreds.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It has one less ten thousand than ones.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The digits of the thousands and hundreds total the same digit as the number of ten thousands.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latin typeface="+mn-lt"/>
              </a:rPr>
              <a:t>It has a digit sum of 22.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A0C8F9-09A8-4865-8E3F-22F62395CCF7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706813"/>
          <a:ext cx="7742238" cy="2268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Possible combinations of digits that total 12: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 + 3, 8 + 4, 7 + 5, 6 + 6, 5 + 7, 4 + 8, 3 + 9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Which of these combinations have a</a:t>
                      </a:r>
                      <a:b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difference of 2?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+ 5 so the number has 5 hundreds and 7 ones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One less number of ten thousands than ones: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There are 7 ones, so there must be 6 ten thousands.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 digits of the thousands and hundreds total the same digit as the number of ten thousands.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There are 6 ten thousands and 5 hundreds, so there must be 1 thousand.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It has a digit sum of 22.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 5?7 totals 19 so the tens digit must be</a:t>
                      </a:r>
                    </a:p>
                  </a:txBody>
                  <a:tcPr marL="91444" marR="91444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F083E72-D961-4527-A08A-3B745D6D4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1865313"/>
            <a:ext cx="25939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tens digit of this answer will give you the eighth digit of the keypad code.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188A0-4B71-4275-AFEB-DA635A9F3486}"/>
              </a:ext>
            </a:extLst>
          </p:cNvPr>
          <p:cNvSpPr/>
          <p:nvPr/>
        </p:nvSpPr>
        <p:spPr>
          <a:xfrm>
            <a:off x="7708900" y="5518150"/>
            <a:ext cx="35877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67DE60-EF3A-46D5-8B7A-33CCA6317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288" y="5618163"/>
            <a:ext cx="228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00">
                <a:solidFill>
                  <a:srgbClr val="0682CF"/>
                </a:solidFill>
              </a:rPr>
              <a:t>.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5ED04B1-0C07-4B96-A397-B7F520FB9479}"/>
              </a:ext>
            </a:extLst>
          </p:cNvPr>
          <p:cNvGraphicFramePr>
            <a:graphicFrameLocks noGrp="1"/>
          </p:cNvGraphicFramePr>
          <p:nvPr/>
        </p:nvGraphicFramePr>
        <p:xfrm>
          <a:off x="6370638" y="3025775"/>
          <a:ext cx="128111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85ECD8C-38AA-4020-929F-0D6577E0FDD3}"/>
              </a:ext>
            </a:extLst>
          </p:cNvPr>
          <p:cNvSpPr/>
          <p:nvPr/>
        </p:nvSpPr>
        <p:spPr>
          <a:xfrm>
            <a:off x="3949700" y="1431925"/>
            <a:ext cx="4438650" cy="1306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29BC21-4646-4A5A-A6DD-99906F172C5F}"/>
              </a:ext>
            </a:extLst>
          </p:cNvPr>
          <p:cNvSpPr/>
          <p:nvPr/>
        </p:nvSpPr>
        <p:spPr>
          <a:xfrm>
            <a:off x="750888" y="1431925"/>
            <a:ext cx="4438650" cy="13065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00" name="Title 1">
            <a:extLst>
              <a:ext uri="{FF2B5EF4-FFF2-40B4-BE49-F238E27FC236}">
                <a16:creationId xmlns:a16="http://schemas.microsoft.com/office/drawing/2014/main" id="{AC251BE0-A56C-4194-8400-C7A7EE1D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5EE7A-4B23-4EC3-A07D-3573EBDA6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1604963"/>
            <a:ext cx="40195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Calculate the difference between these pairs of numbers.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answer appears twice?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AA278E-2A3C-4C36-A8D9-1E88758683C5}"/>
              </a:ext>
            </a:extLst>
          </p:cNvPr>
          <p:cNvGraphicFramePr>
            <a:graphicFrameLocks noGrp="1"/>
          </p:cNvGraphicFramePr>
          <p:nvPr/>
        </p:nvGraphicFramePr>
        <p:xfrm>
          <a:off x="1812925" y="3025775"/>
          <a:ext cx="4433887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>
                          <a:solidFill>
                            <a:schemeClr val="tx1"/>
                          </a:solidFill>
                          <a:effectLst/>
                        </a:rPr>
                        <a:t>-13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-16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to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27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26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to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-12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-11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to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31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21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to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-24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-8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to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35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93" marR="41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454C8AE-5EE7-4737-8015-E0B4509D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1435100"/>
            <a:ext cx="2905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together the digits of this answer to give you the ninth digit of the keypad code.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B17D1B-BAD0-45C3-A899-973D057A4102}"/>
              </a:ext>
            </a:extLst>
          </p:cNvPr>
          <p:cNvGraphicFramePr>
            <a:graphicFrameLocks noGrp="1"/>
          </p:cNvGraphicFramePr>
          <p:nvPr/>
        </p:nvGraphicFramePr>
        <p:xfrm>
          <a:off x="6418263" y="3025775"/>
          <a:ext cx="128111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36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43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38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42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45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43</a:t>
                      </a:r>
                      <a:endParaRPr lang="en-GB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28" marR="4122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AB01269A-2A99-4B10-AD4B-31A7F857AC15}"/>
              </a:ext>
            </a:extLst>
          </p:cNvPr>
          <p:cNvSpPr/>
          <p:nvPr/>
        </p:nvSpPr>
        <p:spPr>
          <a:xfrm>
            <a:off x="6743700" y="3457575"/>
            <a:ext cx="571500" cy="261938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572EC9-D85C-411B-90B3-5B848782C98D}"/>
              </a:ext>
            </a:extLst>
          </p:cNvPr>
          <p:cNvSpPr/>
          <p:nvPr/>
        </p:nvSpPr>
        <p:spPr>
          <a:xfrm>
            <a:off x="6743700" y="4941888"/>
            <a:ext cx="571500" cy="261937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E4481-F032-4A0B-89DB-0DCBD996BAE2}"/>
              </a:ext>
            </a:extLst>
          </p:cNvPr>
          <p:cNvSpPr/>
          <p:nvPr/>
        </p:nvSpPr>
        <p:spPr>
          <a:xfrm>
            <a:off x="4144963" y="5645150"/>
            <a:ext cx="920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 + 3 =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4C65A-5BAC-4F25-A0FB-80168DAE1172}"/>
              </a:ext>
            </a:extLst>
          </p:cNvPr>
          <p:cNvSpPr/>
          <p:nvPr/>
        </p:nvSpPr>
        <p:spPr>
          <a:xfrm>
            <a:off x="4960938" y="5583238"/>
            <a:ext cx="3524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7" grpId="0"/>
      <p:bldP spid="13" grpId="0" animBg="1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AED56B-240C-4C35-BF46-EA84FDB80143}"/>
              </a:ext>
            </a:extLst>
          </p:cNvPr>
          <p:cNvSpPr/>
          <p:nvPr/>
        </p:nvSpPr>
        <p:spPr>
          <a:xfrm>
            <a:off x="3949700" y="1431925"/>
            <a:ext cx="4438650" cy="13065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796EB4-4F08-44F8-AE58-CAD9446A0ED2}"/>
              </a:ext>
            </a:extLst>
          </p:cNvPr>
          <p:cNvSpPr/>
          <p:nvPr/>
        </p:nvSpPr>
        <p:spPr>
          <a:xfrm>
            <a:off x="750888" y="1431925"/>
            <a:ext cx="4438650" cy="13065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8" name="Title 1">
            <a:extLst>
              <a:ext uri="{FF2B5EF4-FFF2-40B4-BE49-F238E27FC236}">
                <a16:creationId xmlns:a16="http://schemas.microsoft.com/office/drawing/2014/main" id="{95567CB6-72EB-474F-9FD3-4051E381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76E89-81E0-40F1-88B7-0C41634D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617663"/>
            <a:ext cx="3924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Find the missing digits in these calculations. Which missing digit is common to both calculations?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EE83-DFE1-46EB-B230-54AD285C2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1617663"/>
            <a:ext cx="2743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answer will give you the tenth digit of the keypad code.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18EE61-7FBE-468A-A641-30AE169CB5C2}"/>
              </a:ext>
            </a:extLst>
          </p:cNvPr>
          <p:cNvGraphicFramePr>
            <a:graphicFrameLocks noGrp="1"/>
          </p:cNvGraphicFramePr>
          <p:nvPr/>
        </p:nvGraphicFramePr>
        <p:xfrm>
          <a:off x="1160463" y="3133725"/>
          <a:ext cx="3144835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892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ysClr val="windowText" lastClr="000000"/>
                          </a:solidFill>
                        </a:rPr>
                        <a:t>+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algn="ctr"/>
                      <a:endParaRPr lang="en-GB" sz="260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909FB5-585A-491B-9801-8A7E2FADF3A8}"/>
              </a:ext>
            </a:extLst>
          </p:cNvPr>
          <p:cNvGraphicFramePr>
            <a:graphicFrameLocks noGrp="1"/>
          </p:cNvGraphicFramePr>
          <p:nvPr/>
        </p:nvGraphicFramePr>
        <p:xfrm>
          <a:off x="4932363" y="3133725"/>
          <a:ext cx="3144835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892">
                <a:tc>
                  <a:txBody>
                    <a:bodyPr/>
                    <a:lstStyle/>
                    <a:p>
                      <a:pPr algn="ctr"/>
                      <a:endParaRPr lang="en-GB" sz="2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92">
                <a:tc>
                  <a:txBody>
                    <a:bodyPr/>
                    <a:lstStyle/>
                    <a:p>
                      <a:pPr algn="ctr"/>
                      <a:endParaRPr lang="en-GB" sz="260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0" marB="45740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72D9C9B-F908-4467-B700-15A5684CE609}"/>
              </a:ext>
            </a:extLst>
          </p:cNvPr>
          <p:cNvSpPr/>
          <p:nvPr/>
        </p:nvSpPr>
        <p:spPr>
          <a:xfrm>
            <a:off x="3190875" y="3140075"/>
            <a:ext cx="3810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FCF09-17CA-459F-8269-C34EC378512E}"/>
              </a:ext>
            </a:extLst>
          </p:cNvPr>
          <p:cNvSpPr/>
          <p:nvPr/>
        </p:nvSpPr>
        <p:spPr>
          <a:xfrm>
            <a:off x="2543175" y="3619500"/>
            <a:ext cx="37941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DA36F-E700-4245-B3BD-9F2DF36967E6}"/>
              </a:ext>
            </a:extLst>
          </p:cNvPr>
          <p:cNvSpPr/>
          <p:nvPr/>
        </p:nvSpPr>
        <p:spPr>
          <a:xfrm>
            <a:off x="3833813" y="4105275"/>
            <a:ext cx="3524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591129-CB63-41E2-8C1F-57664CE3DEF5}"/>
              </a:ext>
            </a:extLst>
          </p:cNvPr>
          <p:cNvSpPr/>
          <p:nvPr/>
        </p:nvSpPr>
        <p:spPr>
          <a:xfrm>
            <a:off x="6973888" y="3140075"/>
            <a:ext cx="363537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79CFB-8CB6-466C-916C-0D8E521E4E4E}"/>
              </a:ext>
            </a:extLst>
          </p:cNvPr>
          <p:cNvSpPr/>
          <p:nvPr/>
        </p:nvSpPr>
        <p:spPr>
          <a:xfrm>
            <a:off x="6316663" y="3619500"/>
            <a:ext cx="3810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EC2D4-C21E-435B-95CA-D2D803297BF3}"/>
              </a:ext>
            </a:extLst>
          </p:cNvPr>
          <p:cNvSpPr/>
          <p:nvPr/>
        </p:nvSpPr>
        <p:spPr>
          <a:xfrm>
            <a:off x="7594600" y="4105275"/>
            <a:ext cx="37941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79A1DC-2BCC-47B2-89C8-5FB368ECD6E1}"/>
              </a:ext>
            </a:extLst>
          </p:cNvPr>
          <p:cNvSpPr/>
          <p:nvPr/>
        </p:nvSpPr>
        <p:spPr>
          <a:xfrm>
            <a:off x="3949700" y="5287963"/>
            <a:ext cx="16478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appears twice.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8AF57F-2FC1-4457-90F7-971565259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5213350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9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515CC8-2DAC-484C-B1BE-F19893DE9CD5}"/>
              </a:ext>
            </a:extLst>
          </p:cNvPr>
          <p:cNvSpPr/>
          <p:nvPr/>
        </p:nvSpPr>
        <p:spPr>
          <a:xfrm>
            <a:off x="6238875" y="3681413"/>
            <a:ext cx="571500" cy="390525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94670B-7E5D-41BF-98FF-FFCF424DF020}"/>
              </a:ext>
            </a:extLst>
          </p:cNvPr>
          <p:cNvSpPr/>
          <p:nvPr/>
        </p:nvSpPr>
        <p:spPr>
          <a:xfrm>
            <a:off x="2447925" y="3681413"/>
            <a:ext cx="571500" cy="390525"/>
          </a:xfrm>
          <a:prstGeom prst="ellipse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6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244451C1-A337-4569-A850-22CD4337A832}"/>
              </a:ext>
            </a:extLst>
          </p:cNvPr>
          <p:cNvSpPr/>
          <p:nvPr/>
        </p:nvSpPr>
        <p:spPr>
          <a:xfrm>
            <a:off x="1119188" y="3168650"/>
            <a:ext cx="407987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A3DB0521-719C-446D-9829-F2299D76E4CD}"/>
              </a:ext>
            </a:extLst>
          </p:cNvPr>
          <p:cNvSpPr/>
          <p:nvPr/>
        </p:nvSpPr>
        <p:spPr>
          <a:xfrm>
            <a:off x="1679575" y="3168650"/>
            <a:ext cx="407988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BCB49B38-FF8E-4943-AD4D-9ECDE59673AD}"/>
              </a:ext>
            </a:extLst>
          </p:cNvPr>
          <p:cNvSpPr/>
          <p:nvPr/>
        </p:nvSpPr>
        <p:spPr>
          <a:xfrm>
            <a:off x="2239963" y="3168650"/>
            <a:ext cx="407987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D9044A25-6FDC-4065-B5E8-E44AF9766A34}"/>
              </a:ext>
            </a:extLst>
          </p:cNvPr>
          <p:cNvSpPr/>
          <p:nvPr/>
        </p:nvSpPr>
        <p:spPr>
          <a:xfrm>
            <a:off x="2800350" y="3168650"/>
            <a:ext cx="407988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32C78330-8E7B-424C-8D28-C95E08D8A9F8}"/>
              </a:ext>
            </a:extLst>
          </p:cNvPr>
          <p:cNvSpPr/>
          <p:nvPr/>
        </p:nvSpPr>
        <p:spPr>
          <a:xfrm>
            <a:off x="3362325" y="3168650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C5426B7A-7DC3-4F8A-BBA6-DB4F6F8D9D9F}"/>
              </a:ext>
            </a:extLst>
          </p:cNvPr>
          <p:cNvSpPr/>
          <p:nvPr/>
        </p:nvSpPr>
        <p:spPr>
          <a:xfrm>
            <a:off x="3922713" y="3168650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7">
            <a:extLst>
              <a:ext uri="{FF2B5EF4-FFF2-40B4-BE49-F238E27FC236}">
                <a16:creationId xmlns:a16="http://schemas.microsoft.com/office/drawing/2014/main" id="{74BC995B-CB1F-4BA1-8633-435B81543071}"/>
              </a:ext>
            </a:extLst>
          </p:cNvPr>
          <p:cNvSpPr/>
          <p:nvPr/>
        </p:nvSpPr>
        <p:spPr>
          <a:xfrm>
            <a:off x="4483100" y="3168650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8">
            <a:extLst>
              <a:ext uri="{FF2B5EF4-FFF2-40B4-BE49-F238E27FC236}">
                <a16:creationId xmlns:a16="http://schemas.microsoft.com/office/drawing/2014/main" id="{16EA0D37-BC07-44D0-A144-F22227A73072}"/>
              </a:ext>
            </a:extLst>
          </p:cNvPr>
          <p:cNvSpPr/>
          <p:nvPr/>
        </p:nvSpPr>
        <p:spPr>
          <a:xfrm>
            <a:off x="5043488" y="3168650"/>
            <a:ext cx="407987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776C1019-25B4-4ADD-9105-269781589606}"/>
              </a:ext>
            </a:extLst>
          </p:cNvPr>
          <p:cNvSpPr/>
          <p:nvPr/>
        </p:nvSpPr>
        <p:spPr>
          <a:xfrm>
            <a:off x="5595938" y="3168650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10">
            <a:extLst>
              <a:ext uri="{FF2B5EF4-FFF2-40B4-BE49-F238E27FC236}">
                <a16:creationId xmlns:a16="http://schemas.microsoft.com/office/drawing/2014/main" id="{E004E058-C3E6-4B1A-A30D-BC4CA034DB87}"/>
              </a:ext>
            </a:extLst>
          </p:cNvPr>
          <p:cNvSpPr/>
          <p:nvPr/>
        </p:nvSpPr>
        <p:spPr>
          <a:xfrm>
            <a:off x="6156325" y="3168650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40" name="Title 1">
            <a:extLst>
              <a:ext uri="{FF2B5EF4-FFF2-40B4-BE49-F238E27FC236}">
                <a16:creationId xmlns:a16="http://schemas.microsoft.com/office/drawing/2014/main" id="{A4023B99-088B-455E-8463-14A6D1D3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Escape the Room Keypad Code</a:t>
            </a:r>
          </a:p>
        </p:txBody>
      </p:sp>
      <p:pic>
        <p:nvPicPr>
          <p:cNvPr id="22541" name="Picture 3">
            <a:extLst>
              <a:ext uri="{FF2B5EF4-FFF2-40B4-BE49-F238E27FC236}">
                <a16:creationId xmlns:a16="http://schemas.microsoft.com/office/drawing/2014/main" id="{8525CEAE-8D52-4A09-80DE-A13BD0B2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655763"/>
            <a:ext cx="13081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7D6BC2-5EA4-47E0-8E25-D9EDDEC6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3211513"/>
            <a:ext cx="3698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9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01444-D8E0-4019-91F7-034ADC06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32115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6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98A4C3-4EB5-43C0-B866-18299496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3211513"/>
            <a:ext cx="3698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2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82F836-6E9D-4061-AA94-366F0347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211513"/>
            <a:ext cx="37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4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09F06D-04E2-474B-8FEA-07C7D753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3211513"/>
            <a:ext cx="381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8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E8C1E5-FB85-4876-8425-A0674146C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3211513"/>
            <a:ext cx="377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4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23B8AE-E4F6-41DC-970B-4C6851C4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32115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9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90744D-EEE1-4F75-B8DF-10F12A7C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211513"/>
            <a:ext cx="3698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3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4D6F9-9200-4E85-A1C2-78A4976F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211513"/>
            <a:ext cx="352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7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2C7907-D7D7-44E8-94A8-875060BB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3211513"/>
            <a:ext cx="3698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9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2552" name="Rectangle 23">
            <a:extLst>
              <a:ext uri="{FF2B5EF4-FFF2-40B4-BE49-F238E27FC236}">
                <a16:creationId xmlns:a16="http://schemas.microsoft.com/office/drawing/2014/main" id="{E73FB2B0-8DB8-410D-A79F-3A7FACA98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930525"/>
            <a:ext cx="541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1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3" name="Rectangle 24">
            <a:extLst>
              <a:ext uri="{FF2B5EF4-FFF2-40B4-BE49-F238E27FC236}">
                <a16:creationId xmlns:a16="http://schemas.microsoft.com/office/drawing/2014/main" id="{9B7412ED-936B-411A-AA68-856F66E6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930525"/>
            <a:ext cx="54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2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4" name="Rectangle 25">
            <a:extLst>
              <a:ext uri="{FF2B5EF4-FFF2-40B4-BE49-F238E27FC236}">
                <a16:creationId xmlns:a16="http://schemas.microsoft.com/office/drawing/2014/main" id="{EDE04F94-A932-4A5F-8DBA-52E6ACEE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2930525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3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5" name="Rectangle 26">
            <a:extLst>
              <a:ext uri="{FF2B5EF4-FFF2-40B4-BE49-F238E27FC236}">
                <a16:creationId xmlns:a16="http://schemas.microsoft.com/office/drawing/2014/main" id="{22929A2E-5858-428B-B512-EF368EFA9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2930525"/>
            <a:ext cx="541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4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6" name="Rectangle 27">
            <a:extLst>
              <a:ext uri="{FF2B5EF4-FFF2-40B4-BE49-F238E27FC236}">
                <a16:creationId xmlns:a16="http://schemas.microsoft.com/office/drawing/2014/main" id="{20C42D2D-0738-4353-99BD-0E428B45D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2930525"/>
            <a:ext cx="54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5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7" name="Rectangle 28">
            <a:extLst>
              <a:ext uri="{FF2B5EF4-FFF2-40B4-BE49-F238E27FC236}">
                <a16:creationId xmlns:a16="http://schemas.microsoft.com/office/drawing/2014/main" id="{C080CDAC-7355-4B6F-8405-E584D522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2930525"/>
            <a:ext cx="54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6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8" name="Rectangle 29">
            <a:extLst>
              <a:ext uri="{FF2B5EF4-FFF2-40B4-BE49-F238E27FC236}">
                <a16:creationId xmlns:a16="http://schemas.microsoft.com/office/drawing/2014/main" id="{E7B71D42-D2D6-4341-B31E-A82F5253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930525"/>
            <a:ext cx="54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7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59" name="Rectangle 30">
            <a:extLst>
              <a:ext uri="{FF2B5EF4-FFF2-40B4-BE49-F238E27FC236}">
                <a16:creationId xmlns:a16="http://schemas.microsoft.com/office/drawing/2014/main" id="{DC6504D9-4BC6-4DE4-ACBF-3E7566A1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2930525"/>
            <a:ext cx="54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8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60" name="Rectangle 31">
            <a:extLst>
              <a:ext uri="{FF2B5EF4-FFF2-40B4-BE49-F238E27FC236}">
                <a16:creationId xmlns:a16="http://schemas.microsoft.com/office/drawing/2014/main" id="{D7E43303-88DE-43B5-9264-56F18F2C5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2930525"/>
            <a:ext cx="541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9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61" name="Rectangle 32">
            <a:extLst>
              <a:ext uri="{FF2B5EF4-FFF2-40B4-BE49-F238E27FC236}">
                <a16:creationId xmlns:a16="http://schemas.microsoft.com/office/drawing/2014/main" id="{ACFA94C7-73C5-44DB-99AD-8970742DE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2930525"/>
            <a:ext cx="603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</a:rPr>
              <a:t>Digit 10</a:t>
            </a:r>
            <a:endParaRPr lang="en-GB" altLang="en-US" sz="800">
              <a:solidFill>
                <a:schemeClr val="tx1"/>
              </a:solidFill>
            </a:endParaRPr>
          </a:p>
        </p:txBody>
      </p:sp>
      <p:sp>
        <p:nvSpPr>
          <p:cNvPr id="22562" name="Rectangle 33">
            <a:extLst>
              <a:ext uri="{FF2B5EF4-FFF2-40B4-BE49-F238E27FC236}">
                <a16:creationId xmlns:a16="http://schemas.microsoft.com/office/drawing/2014/main" id="{3404F443-DECE-49FE-883F-456789D6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4725" y="4094163"/>
            <a:ext cx="3741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Click on a rectangle to reveal the digit.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ACD5A6B7-0FDE-472C-98EF-9614B76A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Escape the Room!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AAC57302-C4F2-4A6E-82E0-26203C11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38" y="1679575"/>
            <a:ext cx="46497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have been helping your teacher to tidy up the sports equipment after a P.E. lesson. You hear a loud bang and turn around to find that you have been accidentally locked in the school hall!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Solve the clues and puzzles hidden around the room and reveal the keypad code needed to open the door.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clues could be anywhere so you need to keep your eyes peeled and your mind sharp! Good luck!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CFB4AD2-3E4C-4290-B689-6BAD520FA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385888"/>
            <a:ext cx="268922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07CCD1F-4C1C-4A1D-AB50-B115306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The Rules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5B5A179-D85A-458D-9928-0FB7D123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620838"/>
            <a:ext cx="3963988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>
                <a:solidFill>
                  <a:schemeClr val="tx1"/>
                </a:solidFill>
              </a:rPr>
              <a:t>You can work in small groups.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>
                <a:solidFill>
                  <a:schemeClr val="tx1"/>
                </a:solidFill>
              </a:rPr>
              <a:t>When you find a clue that has been hidden, work together to find the answer and reveal one of the digits to the keypad code.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>
                <a:solidFill>
                  <a:schemeClr val="tx1"/>
                </a:solidFill>
              </a:rPr>
              <a:t>Record your answer on the answer sheet.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>
                <a:solidFill>
                  <a:schemeClr val="tx1"/>
                </a:solidFill>
              </a:rPr>
              <a:t>Once you have discovered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ten-digit code for the keypad, check it with your teacher and find out if you can escape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room!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187614C4-6D61-4D15-B178-B1867438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473200"/>
            <a:ext cx="13081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62E2362-70C4-4C72-8FD1-BA44C94E1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640013"/>
            <a:ext cx="8220075" cy="993775"/>
          </a:xfrm>
        </p:spPr>
        <p:txBody>
          <a:bodyPr/>
          <a:lstStyle/>
          <a:p>
            <a:r>
              <a:rPr lang="en-GB" altLang="en-US" b="0"/>
              <a:t>Reveal the Answers</a:t>
            </a:r>
            <a:endParaRPr lang="en-GB" altLang="en-US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81C1A87-9CF4-4F92-A5D9-E1A64AB8F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2503488"/>
            <a:ext cx="7254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">
            <a:extLst>
              <a:ext uri="{FF2B5EF4-FFF2-40B4-BE49-F238E27FC236}">
                <a16:creationId xmlns:a16="http://schemas.microsoft.com/office/drawing/2014/main" id="{18572CB9-3EE3-445A-ADD0-6015A1F7C501}"/>
              </a:ext>
            </a:extLst>
          </p:cNvPr>
          <p:cNvSpPr/>
          <p:nvPr/>
        </p:nvSpPr>
        <p:spPr>
          <a:xfrm>
            <a:off x="1327150" y="3584575"/>
            <a:ext cx="407988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4027FB30-2381-455F-A206-F56892B27E99}"/>
              </a:ext>
            </a:extLst>
          </p:cNvPr>
          <p:cNvSpPr/>
          <p:nvPr/>
        </p:nvSpPr>
        <p:spPr>
          <a:xfrm>
            <a:off x="1887538" y="3584575"/>
            <a:ext cx="407987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3">
            <a:extLst>
              <a:ext uri="{FF2B5EF4-FFF2-40B4-BE49-F238E27FC236}">
                <a16:creationId xmlns:a16="http://schemas.microsoft.com/office/drawing/2014/main" id="{19A9AB2C-4EE8-496A-8DD9-659863325069}"/>
              </a:ext>
            </a:extLst>
          </p:cNvPr>
          <p:cNvSpPr/>
          <p:nvPr/>
        </p:nvSpPr>
        <p:spPr>
          <a:xfrm>
            <a:off x="2447925" y="3584575"/>
            <a:ext cx="407988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4">
            <a:extLst>
              <a:ext uri="{FF2B5EF4-FFF2-40B4-BE49-F238E27FC236}">
                <a16:creationId xmlns:a16="http://schemas.microsoft.com/office/drawing/2014/main" id="{93163377-5849-4B2D-AB07-80F67D79BE6D}"/>
              </a:ext>
            </a:extLst>
          </p:cNvPr>
          <p:cNvSpPr/>
          <p:nvPr/>
        </p:nvSpPr>
        <p:spPr>
          <a:xfrm>
            <a:off x="3008313" y="3584575"/>
            <a:ext cx="407987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16A9E593-48BE-40AB-AD5F-511BE744C1AE}"/>
              </a:ext>
            </a:extLst>
          </p:cNvPr>
          <p:cNvSpPr/>
          <p:nvPr/>
        </p:nvSpPr>
        <p:spPr>
          <a:xfrm>
            <a:off x="3570288" y="3584575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24F10314-D544-419C-A823-F6725A57E605}"/>
              </a:ext>
            </a:extLst>
          </p:cNvPr>
          <p:cNvSpPr/>
          <p:nvPr/>
        </p:nvSpPr>
        <p:spPr>
          <a:xfrm>
            <a:off x="4130675" y="3584575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7">
            <a:extLst>
              <a:ext uri="{FF2B5EF4-FFF2-40B4-BE49-F238E27FC236}">
                <a16:creationId xmlns:a16="http://schemas.microsoft.com/office/drawing/2014/main" id="{40674FFC-C8B8-44B0-9016-04F5330AE504}"/>
              </a:ext>
            </a:extLst>
          </p:cNvPr>
          <p:cNvSpPr/>
          <p:nvPr/>
        </p:nvSpPr>
        <p:spPr>
          <a:xfrm>
            <a:off x="4691063" y="3584575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8">
            <a:extLst>
              <a:ext uri="{FF2B5EF4-FFF2-40B4-BE49-F238E27FC236}">
                <a16:creationId xmlns:a16="http://schemas.microsoft.com/office/drawing/2014/main" id="{10BAB86C-0863-4390-92B3-AF0F1C864941}"/>
              </a:ext>
            </a:extLst>
          </p:cNvPr>
          <p:cNvSpPr/>
          <p:nvPr/>
        </p:nvSpPr>
        <p:spPr>
          <a:xfrm>
            <a:off x="5251450" y="3584575"/>
            <a:ext cx="407988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9">
            <a:extLst>
              <a:ext uri="{FF2B5EF4-FFF2-40B4-BE49-F238E27FC236}">
                <a16:creationId xmlns:a16="http://schemas.microsoft.com/office/drawing/2014/main" id="{94161BD4-91DE-47E3-8C90-65C1C3E49949}"/>
              </a:ext>
            </a:extLst>
          </p:cNvPr>
          <p:cNvSpPr/>
          <p:nvPr/>
        </p:nvSpPr>
        <p:spPr>
          <a:xfrm>
            <a:off x="5803900" y="3584575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10">
            <a:extLst>
              <a:ext uri="{FF2B5EF4-FFF2-40B4-BE49-F238E27FC236}">
                <a16:creationId xmlns:a16="http://schemas.microsoft.com/office/drawing/2014/main" id="{3503776A-4564-4E96-838E-1E92B7D9DEEB}"/>
              </a:ext>
            </a:extLst>
          </p:cNvPr>
          <p:cNvSpPr/>
          <p:nvPr/>
        </p:nvSpPr>
        <p:spPr>
          <a:xfrm>
            <a:off x="6364288" y="3584575"/>
            <a:ext cx="406400" cy="57943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8" name="Rectangle 24">
            <a:extLst>
              <a:ext uri="{FF2B5EF4-FFF2-40B4-BE49-F238E27FC236}">
                <a16:creationId xmlns:a16="http://schemas.microsoft.com/office/drawing/2014/main" id="{2D9B6A99-0027-4566-BDA6-D6855BBD9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79" name="Rectangle 25">
            <a:extLst>
              <a:ext uri="{FF2B5EF4-FFF2-40B4-BE49-F238E27FC236}">
                <a16:creationId xmlns:a16="http://schemas.microsoft.com/office/drawing/2014/main" id="{0728F957-3D0A-4ACA-8AEA-9AB2ACBE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0" name="Rectangle 26">
            <a:extLst>
              <a:ext uri="{FF2B5EF4-FFF2-40B4-BE49-F238E27FC236}">
                <a16:creationId xmlns:a16="http://schemas.microsoft.com/office/drawing/2014/main" id="{9FDECB7E-2DFC-4F66-A476-D27150D58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1" name="Rectangle 27">
            <a:extLst>
              <a:ext uri="{FF2B5EF4-FFF2-40B4-BE49-F238E27FC236}">
                <a16:creationId xmlns:a16="http://schemas.microsoft.com/office/drawing/2014/main" id="{9B9E89E4-BA7A-4A7C-96FE-35B822946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2" name="Rectangle 28">
            <a:extLst>
              <a:ext uri="{FF2B5EF4-FFF2-40B4-BE49-F238E27FC236}">
                <a16:creationId xmlns:a16="http://schemas.microsoft.com/office/drawing/2014/main" id="{8FBF12D1-0C32-4B0F-B8A1-014B5A6C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3" name="Rectangle 29">
            <a:extLst>
              <a:ext uri="{FF2B5EF4-FFF2-40B4-BE49-F238E27FC236}">
                <a16:creationId xmlns:a16="http://schemas.microsoft.com/office/drawing/2014/main" id="{CD138939-0255-4D21-9B08-79E752B3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3616325"/>
            <a:ext cx="3444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4" name="Rectangle 30">
            <a:extLst>
              <a:ext uri="{FF2B5EF4-FFF2-40B4-BE49-F238E27FC236}">
                <a16:creationId xmlns:a16="http://schemas.microsoft.com/office/drawing/2014/main" id="{B646CD8D-7338-4B66-B019-EA10D7A3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50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5" name="Rectangle 31">
            <a:extLst>
              <a:ext uri="{FF2B5EF4-FFF2-40B4-BE49-F238E27FC236}">
                <a16:creationId xmlns:a16="http://schemas.microsoft.com/office/drawing/2014/main" id="{C24B2532-7FE4-4D04-82C3-75270FB2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6" name="Rectangle 32">
            <a:extLst>
              <a:ext uri="{FF2B5EF4-FFF2-40B4-BE49-F238E27FC236}">
                <a16:creationId xmlns:a16="http://schemas.microsoft.com/office/drawing/2014/main" id="{18F0CD5F-0B42-4B21-A903-BB501CA0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3616325"/>
            <a:ext cx="34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1287" name="Rectangle 33">
            <a:extLst>
              <a:ext uri="{FF2B5EF4-FFF2-40B4-BE49-F238E27FC236}">
                <a16:creationId xmlns:a16="http://schemas.microsoft.com/office/drawing/2014/main" id="{500265D8-160D-4315-83E8-3746B447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616325"/>
            <a:ext cx="344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682CF"/>
                </a:solidFill>
              </a:rPr>
              <a:t>?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CA7F9E3-8FBE-4A0C-B4EE-7E5480017FAE}"/>
              </a:ext>
            </a:extLst>
          </p:cNvPr>
          <p:cNvSpPr/>
          <p:nvPr/>
        </p:nvSpPr>
        <p:spPr>
          <a:xfrm>
            <a:off x="755650" y="2840038"/>
            <a:ext cx="7632700" cy="3252787"/>
          </a:xfrm>
          <a:prstGeom prst="roundRect">
            <a:avLst>
              <a:gd name="adj" fmla="val 55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5B25B3E-222E-4D64-B9B4-50750EEB6C12}"/>
              </a:ext>
            </a:extLst>
          </p:cNvPr>
          <p:cNvSpPr/>
          <p:nvPr/>
        </p:nvSpPr>
        <p:spPr>
          <a:xfrm>
            <a:off x="755650" y="1263650"/>
            <a:ext cx="7632700" cy="3252788"/>
          </a:xfrm>
          <a:prstGeom prst="roundRect">
            <a:avLst>
              <a:gd name="adj" fmla="val 554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34F257C0-C535-4396-AB53-209F5167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8383AD-1575-41C6-92E3-EDEF8FA9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395413"/>
            <a:ext cx="670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9 rectangles (including squares) in this 2 × 2 grid.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FA6D7-E354-4FD2-BAE3-450B5F839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2720975"/>
            <a:ext cx="726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rectangles (including squares) are there in this 3 × 3 grid?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A7AA4-604C-43E6-9027-1DC05450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5383213"/>
            <a:ext cx="6370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Add together the digits of the answer to give you the first digit of the keypad code.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445C7C-843E-4EA2-B959-3E0C78FBF387}"/>
              </a:ext>
            </a:extLst>
          </p:cNvPr>
          <p:cNvGraphicFramePr>
            <a:graphicFrameLocks noGrp="1"/>
          </p:cNvGraphicFramePr>
          <p:nvPr/>
        </p:nvGraphicFramePr>
        <p:xfrm>
          <a:off x="3576638" y="1876425"/>
          <a:ext cx="1751012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7" marR="91467"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8662D5-7E5E-4D7A-AC46-6A6F042B1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1530"/>
              </p:ext>
            </p:extLst>
          </p:nvPr>
        </p:nvGraphicFramePr>
        <p:xfrm>
          <a:off x="3424238" y="3201988"/>
          <a:ext cx="2286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33" marB="457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34698B-8BD6-440C-9FC5-18329E8AB2F0}"/>
              </a:ext>
            </a:extLst>
          </p:cNvPr>
          <p:cNvSpPr/>
          <p:nvPr/>
        </p:nvSpPr>
        <p:spPr>
          <a:xfrm>
            <a:off x="2943225" y="4673600"/>
            <a:ext cx="35623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36 rectangles (including squares)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35038-CA18-4C79-8E5D-685AD80D13B1}"/>
              </a:ext>
            </a:extLst>
          </p:cNvPr>
          <p:cNvSpPr/>
          <p:nvPr/>
        </p:nvSpPr>
        <p:spPr>
          <a:xfrm>
            <a:off x="3954463" y="4989513"/>
            <a:ext cx="987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 + 6 =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BCB-171D-4D4B-8E56-715D418A2D20}"/>
              </a:ext>
            </a:extLst>
          </p:cNvPr>
          <p:cNvSpPr/>
          <p:nvPr/>
        </p:nvSpPr>
        <p:spPr>
          <a:xfrm>
            <a:off x="4776788" y="4924425"/>
            <a:ext cx="369887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6" name="start">
            <a:extLst>
              <a:ext uri="{FF2B5EF4-FFF2-40B4-BE49-F238E27FC236}">
                <a16:creationId xmlns:a16="http://schemas.microsoft.com/office/drawing/2014/main" id="{7EAC765C-1C19-4829-95F6-5608A0AB1ED1}"/>
              </a:ext>
            </a:extLst>
          </p:cNvPr>
          <p:cNvSpPr/>
          <p:nvPr/>
        </p:nvSpPr>
        <p:spPr>
          <a:xfrm>
            <a:off x="3420821" y="3201988"/>
            <a:ext cx="1524132" cy="36988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7E6BFE-ED0A-4A59-87E2-FD26E382AEC8}"/>
              </a:ext>
            </a:extLst>
          </p:cNvPr>
          <p:cNvSpPr/>
          <p:nvPr/>
        </p:nvSpPr>
        <p:spPr>
          <a:xfrm>
            <a:off x="4186106" y="3201988"/>
            <a:ext cx="1524132" cy="36988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C19E12-86F8-4EEC-8D9F-CE854C65E73D}"/>
              </a:ext>
            </a:extLst>
          </p:cNvPr>
          <p:cNvSpPr/>
          <p:nvPr/>
        </p:nvSpPr>
        <p:spPr>
          <a:xfrm>
            <a:off x="3420821" y="3571876"/>
            <a:ext cx="1524132" cy="36988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4A9384-2093-44FD-8B08-D09EFB83A79A}"/>
              </a:ext>
            </a:extLst>
          </p:cNvPr>
          <p:cNvSpPr/>
          <p:nvPr/>
        </p:nvSpPr>
        <p:spPr>
          <a:xfrm>
            <a:off x="4186106" y="3571876"/>
            <a:ext cx="1524132" cy="36988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7BFBAC-52A3-4394-B1E8-83404C68A8F2}"/>
              </a:ext>
            </a:extLst>
          </p:cNvPr>
          <p:cNvSpPr/>
          <p:nvPr/>
        </p:nvSpPr>
        <p:spPr>
          <a:xfrm>
            <a:off x="3421159" y="3944938"/>
            <a:ext cx="1526400" cy="36988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712582-1DB1-4691-AAD3-BD1C4CB26B1C}"/>
              </a:ext>
            </a:extLst>
          </p:cNvPr>
          <p:cNvSpPr/>
          <p:nvPr/>
        </p:nvSpPr>
        <p:spPr>
          <a:xfrm>
            <a:off x="4186106" y="3944938"/>
            <a:ext cx="1526400" cy="36988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E6B9C1-6D9A-422B-B41D-260BCAE647B2}"/>
              </a:ext>
            </a:extLst>
          </p:cNvPr>
          <p:cNvSpPr/>
          <p:nvPr/>
        </p:nvSpPr>
        <p:spPr>
          <a:xfrm>
            <a:off x="3423774" y="3201988"/>
            <a:ext cx="1527351" cy="7397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1FF8AA-A37A-4890-88EF-D9239927427E}"/>
              </a:ext>
            </a:extLst>
          </p:cNvPr>
          <p:cNvSpPr/>
          <p:nvPr/>
        </p:nvSpPr>
        <p:spPr>
          <a:xfrm>
            <a:off x="4182901" y="3201988"/>
            <a:ext cx="1524132" cy="73977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CBC2F8-F603-41E7-87AC-4FAB611B40BF}"/>
              </a:ext>
            </a:extLst>
          </p:cNvPr>
          <p:cNvSpPr/>
          <p:nvPr/>
        </p:nvSpPr>
        <p:spPr>
          <a:xfrm>
            <a:off x="3420695" y="3571394"/>
            <a:ext cx="1524132" cy="7434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9BA016-A117-4C04-92CD-2C27D7CE53BD}"/>
              </a:ext>
            </a:extLst>
          </p:cNvPr>
          <p:cNvSpPr/>
          <p:nvPr/>
        </p:nvSpPr>
        <p:spPr>
          <a:xfrm>
            <a:off x="4184074" y="3571394"/>
            <a:ext cx="1526164" cy="74343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D3E407-46B1-43FB-A870-A05CC64EBE89}"/>
              </a:ext>
            </a:extLst>
          </p:cNvPr>
          <p:cNvSpPr/>
          <p:nvPr/>
        </p:nvSpPr>
        <p:spPr>
          <a:xfrm>
            <a:off x="3428237" y="3201988"/>
            <a:ext cx="2285417" cy="36988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3D428C-39E9-4CCC-84EF-D5749E2AE298}"/>
              </a:ext>
            </a:extLst>
          </p:cNvPr>
          <p:cNvSpPr/>
          <p:nvPr/>
        </p:nvSpPr>
        <p:spPr>
          <a:xfrm>
            <a:off x="3422079" y="3941161"/>
            <a:ext cx="2285417" cy="36988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B63015-5131-446D-BFC3-B41239DD6F97}"/>
              </a:ext>
            </a:extLst>
          </p:cNvPr>
          <p:cNvSpPr/>
          <p:nvPr/>
        </p:nvSpPr>
        <p:spPr>
          <a:xfrm>
            <a:off x="3422079" y="3571877"/>
            <a:ext cx="2285417" cy="36988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5B9F24-DB2C-47D5-90F8-6FCE072F9AD1}"/>
              </a:ext>
            </a:extLst>
          </p:cNvPr>
          <p:cNvSpPr/>
          <p:nvPr/>
        </p:nvSpPr>
        <p:spPr>
          <a:xfrm>
            <a:off x="3419000" y="3198909"/>
            <a:ext cx="2286000" cy="74501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C9961D-8568-4982-B20F-B647D88B1128}"/>
              </a:ext>
            </a:extLst>
          </p:cNvPr>
          <p:cNvSpPr/>
          <p:nvPr/>
        </p:nvSpPr>
        <p:spPr>
          <a:xfrm>
            <a:off x="3422079" y="3571876"/>
            <a:ext cx="2285417" cy="742950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71FA2D-94D3-473B-A2AB-A935870E2CAC}"/>
              </a:ext>
            </a:extLst>
          </p:cNvPr>
          <p:cNvSpPr/>
          <p:nvPr/>
        </p:nvSpPr>
        <p:spPr>
          <a:xfrm>
            <a:off x="3420245" y="3201987"/>
            <a:ext cx="762445" cy="7397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998857-A31E-44E9-A4BF-DF55D5E0A21A}"/>
              </a:ext>
            </a:extLst>
          </p:cNvPr>
          <p:cNvSpPr/>
          <p:nvPr/>
        </p:nvSpPr>
        <p:spPr>
          <a:xfrm>
            <a:off x="3420245" y="3571876"/>
            <a:ext cx="762445" cy="739775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6975CC-6082-470A-87E8-F132C5F6B040}"/>
              </a:ext>
            </a:extLst>
          </p:cNvPr>
          <p:cNvSpPr/>
          <p:nvPr/>
        </p:nvSpPr>
        <p:spPr>
          <a:xfrm>
            <a:off x="4185924" y="3201987"/>
            <a:ext cx="762445" cy="7397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493219-E539-4C28-8CA9-89DD4103F537}"/>
              </a:ext>
            </a:extLst>
          </p:cNvPr>
          <p:cNvSpPr/>
          <p:nvPr/>
        </p:nvSpPr>
        <p:spPr>
          <a:xfrm>
            <a:off x="4185924" y="3571876"/>
            <a:ext cx="762445" cy="739775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FD8260-A453-4585-AF23-C1905C01EDC6}"/>
              </a:ext>
            </a:extLst>
          </p:cNvPr>
          <p:cNvSpPr/>
          <p:nvPr/>
        </p:nvSpPr>
        <p:spPr>
          <a:xfrm>
            <a:off x="4948081" y="3201987"/>
            <a:ext cx="762445" cy="7397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797763-BE50-4C5A-88BE-A0CBF11842D0}"/>
              </a:ext>
            </a:extLst>
          </p:cNvPr>
          <p:cNvSpPr/>
          <p:nvPr/>
        </p:nvSpPr>
        <p:spPr>
          <a:xfrm>
            <a:off x="4948081" y="3571876"/>
            <a:ext cx="762445" cy="739775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BB83BA-F532-4C44-B73B-CB3F97081913}"/>
              </a:ext>
            </a:extLst>
          </p:cNvPr>
          <p:cNvSpPr/>
          <p:nvPr/>
        </p:nvSpPr>
        <p:spPr>
          <a:xfrm>
            <a:off x="3424237" y="3198908"/>
            <a:ext cx="759835" cy="11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3FD214-37F5-41C8-A2C4-7D6E658DF406}"/>
              </a:ext>
            </a:extLst>
          </p:cNvPr>
          <p:cNvSpPr/>
          <p:nvPr/>
        </p:nvSpPr>
        <p:spPr>
          <a:xfrm>
            <a:off x="4187611" y="3198909"/>
            <a:ext cx="757356" cy="111283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960E00-7338-44E6-BE1D-480C55D33D65}"/>
              </a:ext>
            </a:extLst>
          </p:cNvPr>
          <p:cNvSpPr/>
          <p:nvPr/>
        </p:nvSpPr>
        <p:spPr>
          <a:xfrm>
            <a:off x="4947045" y="3198908"/>
            <a:ext cx="763193" cy="111283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84A2AB-F29B-4B43-BA58-D763D5C1DCF6}"/>
              </a:ext>
            </a:extLst>
          </p:cNvPr>
          <p:cNvSpPr/>
          <p:nvPr/>
        </p:nvSpPr>
        <p:spPr>
          <a:xfrm>
            <a:off x="3424416" y="3195829"/>
            <a:ext cx="1522800" cy="11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C9BFB6-C621-40D4-95E9-6707B677F0B8}"/>
              </a:ext>
            </a:extLst>
          </p:cNvPr>
          <p:cNvSpPr/>
          <p:nvPr/>
        </p:nvSpPr>
        <p:spPr>
          <a:xfrm>
            <a:off x="4185500" y="3198909"/>
            <a:ext cx="1524738" cy="1112400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F8777D-AF86-4EB6-B08B-61028B39A200}"/>
              </a:ext>
            </a:extLst>
          </p:cNvPr>
          <p:cNvSpPr/>
          <p:nvPr/>
        </p:nvSpPr>
        <p:spPr>
          <a:xfrm>
            <a:off x="3424310" y="3198908"/>
            <a:ext cx="2285928" cy="111283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4" grpId="0"/>
      <p:bldP spid="5" grpId="0"/>
      <p:bldP spid="9" grpId="0"/>
      <p:bldP spid="11" grpId="0"/>
      <p:bldP spid="12" grpId="0"/>
      <p:bldP spid="16" grpId="0" animBg="1"/>
      <p:bldP spid="16" grpId="1" animBg="1"/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EC80D4-1AAD-4FAE-8FC0-7A1A0631AC3A}"/>
              </a:ext>
            </a:extLst>
          </p:cNvPr>
          <p:cNvSpPr/>
          <p:nvPr/>
        </p:nvSpPr>
        <p:spPr>
          <a:xfrm>
            <a:off x="755650" y="2276475"/>
            <a:ext cx="4711700" cy="1250950"/>
          </a:xfrm>
          <a:prstGeom prst="roundRect">
            <a:avLst>
              <a:gd name="adj" fmla="val 116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87006BC-2884-46AA-B46B-9BDE30EC29F4}"/>
              </a:ext>
            </a:extLst>
          </p:cNvPr>
          <p:cNvSpPr/>
          <p:nvPr/>
        </p:nvSpPr>
        <p:spPr>
          <a:xfrm>
            <a:off x="755650" y="1487488"/>
            <a:ext cx="4711700" cy="1231900"/>
          </a:xfrm>
          <a:prstGeom prst="roundRect">
            <a:avLst>
              <a:gd name="adj" fmla="val 86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6" name="Title 1">
            <a:extLst>
              <a:ext uri="{FF2B5EF4-FFF2-40B4-BE49-F238E27FC236}">
                <a16:creationId xmlns:a16="http://schemas.microsoft.com/office/drawing/2014/main" id="{AE3130D5-3F98-4698-945A-4E2B48F1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9CA3-FCF3-45DC-AF20-E84B15FC0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627188"/>
            <a:ext cx="43592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Discover the smallest square number that can be written using five </a:t>
            </a:r>
            <a:r>
              <a:rPr lang="en-GB" altLang="en-US" b="1">
                <a:solidFill>
                  <a:schemeClr val="tx1"/>
                </a:solidFill>
              </a:rPr>
              <a:t>different</a:t>
            </a:r>
            <a:r>
              <a:rPr lang="en-GB" altLang="en-US">
                <a:solidFill>
                  <a:schemeClr val="tx1"/>
                </a:solidFill>
              </a:rPr>
              <a:t> Roman numerals.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612520-723D-4344-B0D5-95BDA967EF22}"/>
              </a:ext>
            </a:extLst>
          </p:cNvPr>
          <p:cNvGraphicFramePr>
            <a:graphicFrameLocks noGrp="1"/>
          </p:cNvGraphicFramePr>
          <p:nvPr/>
        </p:nvGraphicFramePr>
        <p:xfrm>
          <a:off x="5949950" y="1473200"/>
          <a:ext cx="2357438" cy="35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Roman Numerals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</a:rPr>
                        <a:t>Value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V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marL="91452" marR="9145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>
                          <a:solidFill>
                            <a:schemeClr val="tx1"/>
                          </a:solidFill>
                          <a:latin typeface="+mn-lt"/>
                        </a:rPr>
                        <a:t>500</a:t>
                      </a:r>
                    </a:p>
                  </a:txBody>
                  <a:tcPr marL="91452" marR="91452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+mn-lt"/>
                        </a:rPr>
                        <a:t>1000</a:t>
                      </a:r>
                    </a:p>
                  </a:txBody>
                  <a:tcPr marL="91452" marR="91452" marT="45694" marB="456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4CEE0F-5D54-4B11-9711-6D784C24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78130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Divide this number by 24 to discover the second digit of the keypad code.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76907E-ED9C-4B1C-935F-33646AA93F92}"/>
              </a:ext>
            </a:extLst>
          </p:cNvPr>
          <p:cNvSpPr/>
          <p:nvPr/>
        </p:nvSpPr>
        <p:spPr>
          <a:xfrm>
            <a:off x="825500" y="47069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144 ÷ 24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001FE5-5FB0-4AD7-BF10-2596008074C6}"/>
              </a:ext>
            </a:extLst>
          </p:cNvPr>
          <p:cNvSpPr/>
          <p:nvPr/>
        </p:nvSpPr>
        <p:spPr>
          <a:xfrm>
            <a:off x="3648075" y="4624388"/>
            <a:ext cx="37147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C9089-4C8A-4135-BCB0-9993BF965150}"/>
              </a:ext>
            </a:extLst>
          </p:cNvPr>
          <p:cNvSpPr/>
          <p:nvPr/>
        </p:nvSpPr>
        <p:spPr>
          <a:xfrm>
            <a:off x="2527300" y="4319588"/>
            <a:ext cx="1441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CXLIV = 144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06E86F-510B-4F29-8980-3302B6DA3BB1}"/>
              </a:ext>
            </a:extLst>
          </p:cNvPr>
          <p:cNvSpPr/>
          <p:nvPr/>
        </p:nvSpPr>
        <p:spPr>
          <a:xfrm>
            <a:off x="755650" y="2074863"/>
            <a:ext cx="4711700" cy="4025900"/>
          </a:xfrm>
          <a:prstGeom prst="roundRect">
            <a:avLst>
              <a:gd name="adj" fmla="val 554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9E510F-EF73-4947-A089-1F9A6974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53673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Add together the digits of this answer to give you the third digit of the keypad code.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783107-D61D-4D11-B0EF-F751E0C3DA48}"/>
              </a:ext>
            </a:extLst>
          </p:cNvPr>
          <p:cNvSpPr/>
          <p:nvPr/>
        </p:nvSpPr>
        <p:spPr>
          <a:xfrm>
            <a:off x="755650" y="1285875"/>
            <a:ext cx="4711700" cy="4025900"/>
          </a:xfrm>
          <a:prstGeom prst="roundRect">
            <a:avLst>
              <a:gd name="adj" fmla="val 554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DD0CBF9B-93AA-489A-8E71-4849AEE9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067224-839B-4366-8B10-FD92BEEA6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395413"/>
            <a:ext cx="4684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many more squares need to be shaded in so that ¾ of the grid is shaded?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8A7F22-3F3D-4515-BDF0-F33DF91905B3}"/>
              </a:ext>
            </a:extLst>
          </p:cNvPr>
          <p:cNvGraphicFramePr>
            <a:graphicFrameLocks noGrp="1"/>
          </p:cNvGraphicFramePr>
          <p:nvPr/>
        </p:nvGraphicFramePr>
        <p:xfrm>
          <a:off x="1389063" y="2179638"/>
          <a:ext cx="3565525" cy="291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0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0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0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0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C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8" marR="91428" marT="45717" marB="457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005595-67B4-4E34-9668-803ECAAB7FBA}"/>
              </a:ext>
            </a:extLst>
          </p:cNvPr>
          <p:cNvSpPr/>
          <p:nvPr/>
        </p:nvSpPr>
        <p:spPr>
          <a:xfrm>
            <a:off x="5608638" y="2947988"/>
            <a:ext cx="2865437" cy="23383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grid is split into 20 equal parts altogether.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¾ of 20 = 15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 parts are already shaded, which means that 11 more need to be shaded to total 15.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A7934F-9EE9-43F7-B4F1-055733CB0A1F}"/>
              </a:ext>
            </a:extLst>
          </p:cNvPr>
          <p:cNvSpPr/>
          <p:nvPr/>
        </p:nvSpPr>
        <p:spPr>
          <a:xfrm>
            <a:off x="6251575" y="5389563"/>
            <a:ext cx="9223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 + 1 =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64EFCD-B062-4D6B-A269-4D4EA1AD5491}"/>
              </a:ext>
            </a:extLst>
          </p:cNvPr>
          <p:cNvSpPr/>
          <p:nvPr/>
        </p:nvSpPr>
        <p:spPr>
          <a:xfrm>
            <a:off x="7056438" y="5311775"/>
            <a:ext cx="360362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 animBg="1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33F1249-8C25-43EE-9972-D49A867DA398}"/>
              </a:ext>
            </a:extLst>
          </p:cNvPr>
          <p:cNvSpPr/>
          <p:nvPr/>
        </p:nvSpPr>
        <p:spPr>
          <a:xfrm>
            <a:off x="755650" y="2074863"/>
            <a:ext cx="4711700" cy="2393950"/>
          </a:xfrm>
          <a:prstGeom prst="roundRect">
            <a:avLst>
              <a:gd name="adj" fmla="val 55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1A9C2FE-E2F9-4C15-BAB5-FDF704C8E69A}"/>
              </a:ext>
            </a:extLst>
          </p:cNvPr>
          <p:cNvSpPr/>
          <p:nvPr/>
        </p:nvSpPr>
        <p:spPr>
          <a:xfrm>
            <a:off x="755650" y="1374775"/>
            <a:ext cx="4711700" cy="2257425"/>
          </a:xfrm>
          <a:prstGeom prst="roundRect">
            <a:avLst>
              <a:gd name="adj" fmla="val 554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E1EF264B-2971-44C1-A6EC-F80A4DE2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836154-61B7-4231-A1F2-6C1A06EE4D0A}"/>
              </a:ext>
            </a:extLst>
          </p:cNvPr>
          <p:cNvSpPr/>
          <p:nvPr/>
        </p:nvSpPr>
        <p:spPr>
          <a:xfrm>
            <a:off x="917575" y="1374775"/>
            <a:ext cx="4137025" cy="2200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latin typeface="+mn-lt"/>
              </a:rPr>
              <a:t>Use the clues to calculate the mystery number.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+mn-lt"/>
              </a:rPr>
              <a:t>Rounded to the nearest ten, the number is 61 460.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+mn-lt"/>
              </a:rPr>
              <a:t>The number is divisible by 4.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latin typeface="+mn-lt"/>
              </a:rPr>
              <a:t>The digit sum is even.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What is the number?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7643D3-4321-487F-B1AB-2E11FA3FC72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4633913"/>
          <a:ext cx="7635875" cy="1462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2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61 460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Possible numbers which round to the nearest ten: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61 455, 61 456, 61 457, 61 458, 61 459, 61 460,</a:t>
                      </a:r>
                      <a:r>
                        <a:rPr lang="en-GB" sz="1600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61 461, 61 462, 61 463, 61 464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Which of these numbers are divisible by 4?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61 456, 61 460, 61 464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Which of these numbers have an even </a:t>
                      </a:r>
                      <a:b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2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digit sum?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61 456</a:t>
                      </a:r>
                    </a:p>
                  </a:txBody>
                  <a:tcPr marL="91432" marR="91432" marT="45695" marB="456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6E812EE-6D90-4407-9DA6-359A60F0AADB}"/>
              </a:ext>
            </a:extLst>
          </p:cNvPr>
          <p:cNvSpPr/>
          <p:nvPr/>
        </p:nvSpPr>
        <p:spPr>
          <a:xfrm>
            <a:off x="6445250" y="1901825"/>
            <a:ext cx="8461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61 456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BDEB4-49E4-49FC-87E9-B5880A8829EF}"/>
              </a:ext>
            </a:extLst>
          </p:cNvPr>
          <p:cNvSpPr/>
          <p:nvPr/>
        </p:nvSpPr>
        <p:spPr>
          <a:xfrm>
            <a:off x="5749925" y="2444750"/>
            <a:ext cx="26622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 + 1 + 4 + 5 + 6 = 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39C58-40E0-4A54-B084-06A410504070}"/>
              </a:ext>
            </a:extLst>
          </p:cNvPr>
          <p:cNvSpPr/>
          <p:nvPr/>
        </p:nvSpPr>
        <p:spPr>
          <a:xfrm>
            <a:off x="6354763" y="2970213"/>
            <a:ext cx="917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 + 2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70E75-8669-4A3B-950B-1C5D41CE5DD9}"/>
              </a:ext>
            </a:extLst>
          </p:cNvPr>
          <p:cNvSpPr/>
          <p:nvPr/>
        </p:nvSpPr>
        <p:spPr>
          <a:xfrm>
            <a:off x="7167563" y="2908300"/>
            <a:ext cx="379412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B10A2D-BFA1-4E5E-90D2-20C92EAD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372427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Add together the digits of the mystery number to give you the fourth digit of the keypad code.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7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CE64805-8B0C-44A2-AE60-F14DBA4FFE19}"/>
              </a:ext>
            </a:extLst>
          </p:cNvPr>
          <p:cNvSpPr/>
          <p:nvPr/>
        </p:nvSpPr>
        <p:spPr>
          <a:xfrm>
            <a:off x="750888" y="2343150"/>
            <a:ext cx="2303462" cy="2390775"/>
          </a:xfrm>
          <a:prstGeom prst="roundRect">
            <a:avLst>
              <a:gd name="adj" fmla="val 760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0F6775C-060E-4DFC-9BD0-F9933F1ED78B}"/>
              </a:ext>
            </a:extLst>
          </p:cNvPr>
          <p:cNvSpPr/>
          <p:nvPr/>
        </p:nvSpPr>
        <p:spPr>
          <a:xfrm>
            <a:off x="750888" y="1830388"/>
            <a:ext cx="2303462" cy="1865312"/>
          </a:xfrm>
          <a:prstGeom prst="roundRect">
            <a:avLst>
              <a:gd name="adj" fmla="val 760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EAF21E11-382D-4231-982B-05FE2C70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Clue for Digit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CA59B-0E75-4FFB-9D7F-281C2DB4C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343025"/>
            <a:ext cx="7608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line graph showing the length of a shadow measured over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1C242-7C7F-4B26-829E-ED66F8A8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1960563"/>
            <a:ext cx="22764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At its shortest length, the shadow measured 40cm.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At its longest length, the shadow measured 240cm.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What was the length of the shadow at hour 7?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tens digit of this answer will give you the fifth digit of the keypad code.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BEA53-2FCE-4D7A-B4F7-D87505E98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0" y="1860550"/>
            <a:ext cx="3868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tx1"/>
                </a:solidFill>
              </a:rPr>
              <a:t>A Line Graph to Show the Length of a Shadow Measured over Time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0569F1-EABF-48A0-BBAF-947733AC3E7A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470150"/>
          <a:ext cx="4052886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7" marR="91447" marT="45725" marB="457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E933F96-8CD7-4A85-84FA-119E266D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453063"/>
            <a:ext cx="231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75EA21-C575-4891-A50C-70E187B41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45306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679D7-A883-4C6D-8D60-98D3D857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888" y="545306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047F5-7948-4A86-9725-98BF577C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5" y="5453063"/>
            <a:ext cx="257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8A299-DE26-48F6-94BC-7DB856D0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545306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5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FC7AE4-6F47-4AFD-A850-36E17B599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175" y="5453063"/>
            <a:ext cx="292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6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05EBF9-7BE3-4E10-B15F-1A707EA9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5453063"/>
            <a:ext cx="246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75AC56-729F-42CB-A6C5-B92366BDEABC}"/>
              </a:ext>
            </a:extLst>
          </p:cNvPr>
          <p:cNvCxnSpPr/>
          <p:nvPr/>
        </p:nvCxnSpPr>
        <p:spPr>
          <a:xfrm>
            <a:off x="4114800" y="5092700"/>
            <a:ext cx="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BE51AF-7903-4313-8CB6-060D672B9946}"/>
              </a:ext>
            </a:extLst>
          </p:cNvPr>
          <p:cNvCxnSpPr/>
          <p:nvPr/>
        </p:nvCxnSpPr>
        <p:spPr>
          <a:xfrm flipV="1">
            <a:off x="4124325" y="3209925"/>
            <a:ext cx="2693988" cy="1843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275A8D-17AA-407B-9619-48BBBD03F70A}"/>
              </a:ext>
            </a:extLst>
          </p:cNvPr>
          <p:cNvCxnSpPr/>
          <p:nvPr/>
        </p:nvCxnSpPr>
        <p:spPr>
          <a:xfrm>
            <a:off x="6818313" y="3209925"/>
            <a:ext cx="1349375" cy="14763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89CB7EB-997C-4E90-9712-B31F601A215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55182" y="3812381"/>
            <a:ext cx="1085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Length in cm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5B1830-C12B-4730-A07C-B4C259D07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8" y="5614988"/>
            <a:ext cx="52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Hour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D39517-DCF1-4CE1-8419-A6796B8F453B}"/>
              </a:ext>
            </a:extLst>
          </p:cNvPr>
          <p:cNvCxnSpPr/>
          <p:nvPr/>
        </p:nvCxnSpPr>
        <p:spPr>
          <a:xfrm>
            <a:off x="4037013" y="3209925"/>
            <a:ext cx="27813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BF35D8-A2B3-487E-8076-31BA90953D30}"/>
              </a:ext>
            </a:extLst>
          </p:cNvPr>
          <p:cNvCxnSpPr/>
          <p:nvPr/>
        </p:nvCxnSpPr>
        <p:spPr>
          <a:xfrm flipV="1">
            <a:off x="4027488" y="4692650"/>
            <a:ext cx="41402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FCAC68E-F454-487E-A429-954D9903C286}"/>
              </a:ext>
            </a:extLst>
          </p:cNvPr>
          <p:cNvSpPr/>
          <p:nvPr/>
        </p:nvSpPr>
        <p:spPr>
          <a:xfrm>
            <a:off x="3646488" y="3054350"/>
            <a:ext cx="454025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240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FFA450-5DBC-401E-A170-78A050F93588}"/>
              </a:ext>
            </a:extLst>
          </p:cNvPr>
          <p:cNvSpPr/>
          <p:nvPr/>
        </p:nvSpPr>
        <p:spPr>
          <a:xfrm>
            <a:off x="3698875" y="4556125"/>
            <a:ext cx="371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2EFC65-2C83-4C7A-8758-18C967406D25}"/>
              </a:ext>
            </a:extLst>
          </p:cNvPr>
          <p:cNvSpPr/>
          <p:nvPr/>
        </p:nvSpPr>
        <p:spPr>
          <a:xfrm>
            <a:off x="3698875" y="4916488"/>
            <a:ext cx="371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2DBDC8-86A4-4146-A80D-708FABCC2F00}"/>
              </a:ext>
            </a:extLst>
          </p:cNvPr>
          <p:cNvSpPr/>
          <p:nvPr/>
        </p:nvSpPr>
        <p:spPr>
          <a:xfrm>
            <a:off x="1173163" y="4906963"/>
            <a:ext cx="1752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240 - 40 = 200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200 ÷ 5 = 40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40 + 40 = 80cm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CDD0C9-2F80-4DBA-BE92-463BDA0EEB0F}"/>
              </a:ext>
            </a:extLst>
          </p:cNvPr>
          <p:cNvSpPr/>
          <p:nvPr/>
        </p:nvSpPr>
        <p:spPr>
          <a:xfrm>
            <a:off x="923925" y="5629275"/>
            <a:ext cx="21304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tens digit is </a:t>
            </a:r>
            <a:r>
              <a:rPr lang="en-GB" sz="2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001A4A-47A1-424E-9D9D-8FB69D4831BB}"/>
              </a:ext>
            </a:extLst>
          </p:cNvPr>
          <p:cNvCxnSpPr>
            <a:endCxn id="45" idx="3"/>
          </p:cNvCxnSpPr>
          <p:nvPr/>
        </p:nvCxnSpPr>
        <p:spPr>
          <a:xfrm flipH="1">
            <a:off x="4070350" y="3209925"/>
            <a:ext cx="20638" cy="18446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2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7" grpId="0"/>
      <p:bldP spid="37" grpId="0"/>
      <p:bldP spid="41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392</TotalTime>
  <Words>1212</Words>
  <Application>Microsoft Office PowerPoint</Application>
  <PresentationFormat>On-screen Show (4:3)</PresentationFormat>
  <Paragraphs>248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Sassoon Infant Rg</vt:lpstr>
      <vt:lpstr>Twinkl</vt:lpstr>
      <vt:lpstr>Arial</vt:lpstr>
      <vt:lpstr>Times New Roman</vt:lpstr>
      <vt:lpstr>Calibri</vt:lpstr>
      <vt:lpstr>Twinkl SemiBold</vt:lpstr>
      <vt:lpstr>Office Theme</vt:lpstr>
      <vt:lpstr>PowerPoint Presentation</vt:lpstr>
      <vt:lpstr>Escape the Room!</vt:lpstr>
      <vt:lpstr>The Rules</vt:lpstr>
      <vt:lpstr>Reveal the Answers</vt:lpstr>
      <vt:lpstr>Clue for Digit 1</vt:lpstr>
      <vt:lpstr>Clue for Digit 2</vt:lpstr>
      <vt:lpstr>Clue for Digit 3</vt:lpstr>
      <vt:lpstr>Clue for Digit 4</vt:lpstr>
      <vt:lpstr>Clue for Digit 5</vt:lpstr>
      <vt:lpstr>Clue for Digit 6</vt:lpstr>
      <vt:lpstr>Clue for Digit 7</vt:lpstr>
      <vt:lpstr>Clue for Digit 8</vt:lpstr>
      <vt:lpstr>Clue for Digit 9</vt:lpstr>
      <vt:lpstr>Clue for Digit 10</vt:lpstr>
      <vt:lpstr>Escape the Room Keypad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Chris Pick</cp:lastModifiedBy>
  <cp:revision>35</cp:revision>
  <dcterms:created xsi:type="dcterms:W3CDTF">2018-06-26T08:18:52Z</dcterms:created>
  <dcterms:modified xsi:type="dcterms:W3CDTF">2019-07-08T10:24:11Z</dcterms:modified>
</cp:coreProperties>
</file>