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67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inkl" panose="020B0604020202020204" charset="0"/>
      <p:regular r:id="rId25"/>
      <p:bold r:id="rId26"/>
    </p:embeddedFont>
    <p:embeddedFont>
      <p:font typeface="Twinkl SemiBold" charset="0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159D48"/>
    <a:srgbClr val="FFFFFF"/>
    <a:srgbClr val="DE1E5A"/>
    <a:srgbClr val="BC0105"/>
    <a:srgbClr val="4DB1E3"/>
    <a:srgbClr val="80C1EB"/>
    <a:srgbClr val="ACDDFC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-96" y="-36"/>
      </p:cViewPr>
      <p:guideLst>
        <p:guide orient="horz" pos="2183"/>
        <p:guide orient="horz" pos="3952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">
            <a:extLst>
              <a:ext uri="{FF2B5EF4-FFF2-40B4-BE49-F238E27FC236}">
                <a16:creationId xmlns:a16="http://schemas.microsoft.com/office/drawing/2014/main" xmlns="" id="{16CD8423-63F8-4C71-A5D4-66F67558BDC7}"/>
              </a:ext>
            </a:extLst>
          </p:cNvPr>
          <p:cNvSpPr/>
          <p:nvPr/>
        </p:nvSpPr>
        <p:spPr>
          <a:xfrm>
            <a:off x="751123" y="2534970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coffee grounds (from making ‘real’ coffee)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D698F568-6BCE-43AF-B748-AC95E273B75A}"/>
              </a:ext>
            </a:extLst>
          </p:cNvPr>
          <p:cNvSpPr/>
          <p:nvPr/>
        </p:nvSpPr>
        <p:spPr>
          <a:xfrm>
            <a:off x="755650" y="3272829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egg shells and vegetable peelings</a:t>
            </a: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C20A7CF9-4546-48A8-8701-650C0D2459CB}"/>
              </a:ext>
            </a:extLst>
          </p:cNvPr>
          <p:cNvSpPr/>
          <p:nvPr/>
        </p:nvSpPr>
        <p:spPr>
          <a:xfrm>
            <a:off x="755650" y="4010688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dead leaves and grass cuttings</a:t>
            </a:r>
          </a:p>
        </p:txBody>
      </p:sp>
      <p:pic>
        <p:nvPicPr>
          <p:cNvPr id="8194" name="Picture 2" descr="Fresh, Compost, Hand, Man">
            <a:extLst>
              <a:ext uri="{FF2B5EF4-FFF2-40B4-BE49-F238E27FC236}">
                <a16:creationId xmlns:a16="http://schemas.microsoft.com/office/drawing/2014/main" xmlns="" id="{671CCE21-1E5F-4AFB-AC8F-77036BB10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2" r="6597"/>
          <a:stretch/>
        </p:blipFill>
        <p:spPr bwMode="auto">
          <a:xfrm>
            <a:off x="4835022" y="2534969"/>
            <a:ext cx="3557855" cy="35578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47707" cy="994306"/>
          </a:xfrm>
          <a:prstGeom prst="roundRect">
            <a:avLst>
              <a:gd name="adj" fmla="val 0"/>
            </a:avLst>
          </a:prstGeom>
          <a:solidFill>
            <a:srgbClr val="159D48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Recycling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123" y="192135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en-GB" altLang="en-US" dirty="0"/>
              <a:t>Which of these items can be put in a compost bin?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D37D71-4D30-4198-A359-8EEBFD975029}"/>
              </a:ext>
            </a:extLst>
          </p:cNvPr>
          <p:cNvSpPr/>
          <p:nvPr/>
        </p:nvSpPr>
        <p:spPr>
          <a:xfrm>
            <a:off x="4830495" y="2534970"/>
            <a:ext cx="3557855" cy="3557855"/>
          </a:xfrm>
          <a:prstGeom prst="ellipse">
            <a:avLst/>
          </a:prstGeom>
          <a:noFill/>
          <a:ln w="38100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F77828-3F47-4694-BF3D-69E7BF41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75" y="2609653"/>
            <a:ext cx="313588" cy="326557"/>
          </a:xfrm>
          <a:prstGeom prst="rect">
            <a:avLst/>
          </a:prstGeom>
        </p:spPr>
      </p:pic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A0CFBA-4C42-47F7-A23C-4D39B641C427}"/>
              </a:ext>
            </a:extLst>
          </p:cNvPr>
          <p:cNvSpPr/>
          <p:nvPr/>
        </p:nvSpPr>
        <p:spPr>
          <a:xfrm>
            <a:off x="751123" y="5748950"/>
            <a:ext cx="1710367" cy="343875"/>
          </a:xfrm>
          <a:prstGeom prst="rect">
            <a:avLst/>
          </a:prstGeom>
          <a:solidFill>
            <a:srgbClr val="15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question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8EB599-9338-408C-9F3B-3C7E46A10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06" y="3379512"/>
            <a:ext cx="313588" cy="326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E14B87D-F0C2-469E-A027-560928611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79" y="4109959"/>
            <a:ext cx="313588" cy="3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">
            <a:extLst>
              <a:ext uri="{FF2B5EF4-FFF2-40B4-BE49-F238E27FC236}">
                <a16:creationId xmlns:a16="http://schemas.microsoft.com/office/drawing/2014/main" xmlns="" id="{16CD8423-63F8-4C71-A5D4-66F67558BDC7}"/>
              </a:ext>
            </a:extLst>
          </p:cNvPr>
          <p:cNvSpPr/>
          <p:nvPr/>
        </p:nvSpPr>
        <p:spPr>
          <a:xfrm>
            <a:off x="751123" y="2717912"/>
            <a:ext cx="5912227" cy="737859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They are gases used for growing food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only found in greenhouses.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D698F568-6BCE-43AF-B748-AC95E273B75A}"/>
              </a:ext>
            </a:extLst>
          </p:cNvPr>
          <p:cNvSpPr/>
          <p:nvPr/>
        </p:nvSpPr>
        <p:spPr>
          <a:xfrm>
            <a:off x="755650" y="3623224"/>
            <a:ext cx="5912227" cy="727862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They are gases needed for green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plants to grow.</a:t>
            </a: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C20A7CF9-4546-48A8-8701-650C0D2459CB}"/>
              </a:ext>
            </a:extLst>
          </p:cNvPr>
          <p:cNvSpPr/>
          <p:nvPr/>
        </p:nvSpPr>
        <p:spPr>
          <a:xfrm>
            <a:off x="755650" y="4518538"/>
            <a:ext cx="5912227" cy="1056553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They are gases that stop heat from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escaping Earth and therefore heat up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the atmosphere.</a:t>
            </a:r>
            <a:r>
              <a:rPr lang="en-GB" dirty="0">
                <a:latin typeface="Twinkl SemiBold" pitchFamily="2" charset="0"/>
              </a:rPr>
              <a:t>.</a:t>
            </a:r>
          </a:p>
        </p:txBody>
      </p:sp>
      <p:pic>
        <p:nvPicPr>
          <p:cNvPr id="9218" name="Picture 2" descr="Green Trash Bin on Green Grass Field">
            <a:extLst>
              <a:ext uri="{FF2B5EF4-FFF2-40B4-BE49-F238E27FC236}">
                <a16:creationId xmlns:a16="http://schemas.microsoft.com/office/drawing/2014/main" xmlns="" id="{7D2291B0-6CCD-4355-B836-B057F57A4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r="27240"/>
          <a:stretch/>
        </p:blipFill>
        <p:spPr bwMode="auto">
          <a:xfrm>
            <a:off x="4847319" y="2541760"/>
            <a:ext cx="3557855" cy="35578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47707" cy="994306"/>
          </a:xfrm>
          <a:prstGeom prst="roundRect">
            <a:avLst>
              <a:gd name="adj" fmla="val 0"/>
            </a:avLst>
          </a:prstGeom>
          <a:solidFill>
            <a:srgbClr val="159D48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Recycling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123" y="192135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en-GB" altLang="en-US" dirty="0"/>
              <a:t>Some waste produces harmful greenhouse gases but what is a greenhouse gas?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D37D71-4D30-4198-A359-8EEBFD975029}"/>
              </a:ext>
            </a:extLst>
          </p:cNvPr>
          <p:cNvSpPr/>
          <p:nvPr/>
        </p:nvSpPr>
        <p:spPr>
          <a:xfrm>
            <a:off x="4830495" y="2534970"/>
            <a:ext cx="3557855" cy="3557855"/>
          </a:xfrm>
          <a:prstGeom prst="ellipse">
            <a:avLst/>
          </a:prstGeom>
          <a:noFill/>
          <a:ln w="38100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F77828-3F47-4694-BF3D-69E7BF41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63343"/>
            <a:ext cx="313588" cy="326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DFF7BE-3242-452C-B50D-8D76A64CD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05" y="3832633"/>
            <a:ext cx="263989" cy="336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329A6B-5A31-4E5E-A869-88BA62482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71" y="2961735"/>
            <a:ext cx="263989" cy="336341"/>
          </a:xfrm>
          <a:prstGeom prst="rect">
            <a:avLst/>
          </a:prstGeom>
        </p:spPr>
      </p:pic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A0CFBA-4C42-47F7-A23C-4D39B641C427}"/>
              </a:ext>
            </a:extLst>
          </p:cNvPr>
          <p:cNvSpPr/>
          <p:nvPr/>
        </p:nvSpPr>
        <p:spPr>
          <a:xfrm>
            <a:off x="751123" y="5748950"/>
            <a:ext cx="1710367" cy="343875"/>
          </a:xfrm>
          <a:prstGeom prst="rect">
            <a:avLst/>
          </a:prstGeom>
          <a:solidFill>
            <a:srgbClr val="15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7843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">
            <a:extLst>
              <a:ext uri="{FF2B5EF4-FFF2-40B4-BE49-F238E27FC236}">
                <a16:creationId xmlns:a16="http://schemas.microsoft.com/office/drawing/2014/main" xmlns="" id="{16CD8423-63F8-4C71-A5D4-66F67558BDC7}"/>
              </a:ext>
            </a:extLst>
          </p:cNvPr>
          <p:cNvSpPr/>
          <p:nvPr/>
        </p:nvSpPr>
        <p:spPr>
          <a:xfrm>
            <a:off x="755650" y="2557535"/>
            <a:ext cx="5912227" cy="737859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energy from a renewable source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such as wind, sun or tidal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D698F568-6BCE-43AF-B748-AC95E273B75A}"/>
              </a:ext>
            </a:extLst>
          </p:cNvPr>
          <p:cNvSpPr/>
          <p:nvPr/>
        </p:nvSpPr>
        <p:spPr>
          <a:xfrm>
            <a:off x="755650" y="3571731"/>
            <a:ext cx="5912227" cy="727862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energy made from plants</a:t>
            </a: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C20A7CF9-4546-48A8-8701-650C0D2459CB}"/>
              </a:ext>
            </a:extLst>
          </p:cNvPr>
          <p:cNvSpPr/>
          <p:nvPr/>
        </p:nvSpPr>
        <p:spPr>
          <a:xfrm>
            <a:off x="755650" y="4615083"/>
            <a:ext cx="5912227" cy="727863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energy made from coal or oil</a:t>
            </a:r>
          </a:p>
        </p:txBody>
      </p:sp>
      <p:pic>
        <p:nvPicPr>
          <p:cNvPr id="10242" name="Picture 2" descr="Black and Silver Solar Panels">
            <a:extLst>
              <a:ext uri="{FF2B5EF4-FFF2-40B4-BE49-F238E27FC236}">
                <a16:creationId xmlns:a16="http://schemas.microsoft.com/office/drawing/2014/main" xmlns="" id="{80F91202-D627-4D33-9FD0-938D6372D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2770" r="44161" b="645"/>
          <a:stretch/>
        </p:blipFill>
        <p:spPr bwMode="auto">
          <a:xfrm>
            <a:off x="4841777" y="2557535"/>
            <a:ext cx="3535290" cy="353529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47707" cy="994306"/>
          </a:xfrm>
          <a:prstGeom prst="roundRect">
            <a:avLst>
              <a:gd name="adj" fmla="val 0"/>
            </a:avLst>
          </a:prstGeom>
          <a:solidFill>
            <a:srgbClr val="159D48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Recycling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123" y="192135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en-GB" altLang="en-US" dirty="0"/>
              <a:t>What is ‘green energy’?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D37D71-4D30-4198-A359-8EEBFD975029}"/>
              </a:ext>
            </a:extLst>
          </p:cNvPr>
          <p:cNvSpPr/>
          <p:nvPr/>
        </p:nvSpPr>
        <p:spPr>
          <a:xfrm>
            <a:off x="4830495" y="2534970"/>
            <a:ext cx="3557855" cy="3557855"/>
          </a:xfrm>
          <a:prstGeom prst="ellipse">
            <a:avLst/>
          </a:prstGeom>
          <a:noFill/>
          <a:ln w="38100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F77828-3F47-4694-BF3D-69E7BF41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93" y="2763185"/>
            <a:ext cx="313588" cy="326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DFF7BE-3242-452C-B50D-8D76A64CD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05" y="3767491"/>
            <a:ext cx="263989" cy="336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329A6B-5A31-4E5E-A869-88BA62482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78" y="4810843"/>
            <a:ext cx="263989" cy="336341"/>
          </a:xfrm>
          <a:prstGeom prst="rect">
            <a:avLst/>
          </a:prstGeom>
        </p:spPr>
      </p:pic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A0CFBA-4C42-47F7-A23C-4D39B641C427}"/>
              </a:ext>
            </a:extLst>
          </p:cNvPr>
          <p:cNvSpPr/>
          <p:nvPr/>
        </p:nvSpPr>
        <p:spPr>
          <a:xfrm>
            <a:off x="751123" y="5748950"/>
            <a:ext cx="1710367" cy="343875"/>
          </a:xfrm>
          <a:prstGeom prst="rect">
            <a:avLst/>
          </a:prstGeom>
          <a:solidFill>
            <a:srgbClr val="15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8816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">
            <a:extLst>
              <a:ext uri="{FF2B5EF4-FFF2-40B4-BE49-F238E27FC236}">
                <a16:creationId xmlns:a16="http://schemas.microsoft.com/office/drawing/2014/main" xmlns="" id="{16CD8423-63F8-4C71-A5D4-66F67558BDC7}"/>
              </a:ext>
            </a:extLst>
          </p:cNvPr>
          <p:cNvSpPr/>
          <p:nvPr/>
        </p:nvSpPr>
        <p:spPr>
          <a:xfrm>
            <a:off x="755650" y="2557535"/>
            <a:ext cx="5912227" cy="737859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bioplastic also called ‘</a:t>
            </a:r>
            <a:r>
              <a:rPr lang="en-GB" dirty="0" err="1">
                <a:solidFill>
                  <a:schemeClr val="tx1"/>
                </a:solidFill>
              </a:rPr>
              <a:t>oilastic</a:t>
            </a:r>
            <a:r>
              <a:rPr lang="en-GB" dirty="0">
                <a:solidFill>
                  <a:schemeClr val="tx1"/>
                </a:solidFill>
              </a:rPr>
              <a:t>’</a:t>
            </a:r>
            <a:r>
              <a:rPr lang="en-GB" b="1" dirty="0">
                <a:latin typeface="Twinkl SemiBold" pitchFamily="2" charset="0"/>
              </a:rPr>
              <a:t>’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D698F568-6BCE-43AF-B748-AC95E273B75A}"/>
              </a:ext>
            </a:extLst>
          </p:cNvPr>
          <p:cNvSpPr/>
          <p:nvPr/>
        </p:nvSpPr>
        <p:spPr>
          <a:xfrm>
            <a:off x="755650" y="3571731"/>
            <a:ext cx="5912227" cy="727862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biofuel for vehicles</a:t>
            </a: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C20A7CF9-4546-48A8-8701-650C0D2459CB}"/>
              </a:ext>
            </a:extLst>
          </p:cNvPr>
          <p:cNvSpPr/>
          <p:nvPr/>
        </p:nvSpPr>
        <p:spPr>
          <a:xfrm>
            <a:off x="755650" y="4615083"/>
            <a:ext cx="5912227" cy="727863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more cooking oil</a:t>
            </a:r>
          </a:p>
        </p:txBody>
      </p:sp>
      <p:pic>
        <p:nvPicPr>
          <p:cNvPr id="11266" name="Picture 2" descr="Bowl Being Poured With Yellow Liquid">
            <a:extLst>
              <a:ext uri="{FF2B5EF4-FFF2-40B4-BE49-F238E27FC236}">
                <a16:creationId xmlns:a16="http://schemas.microsoft.com/office/drawing/2014/main" xmlns="" id="{4850F162-FD7B-481A-BED9-3EC6CB8F8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r="22615"/>
          <a:stretch/>
        </p:blipFill>
        <p:spPr bwMode="auto">
          <a:xfrm>
            <a:off x="4837355" y="2534970"/>
            <a:ext cx="3557855" cy="35578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47707" cy="994306"/>
          </a:xfrm>
          <a:prstGeom prst="roundRect">
            <a:avLst>
              <a:gd name="adj" fmla="val 0"/>
            </a:avLst>
          </a:prstGeom>
          <a:solidFill>
            <a:srgbClr val="159D48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Recycling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123" y="192135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0"/>
              </a:spcBef>
              <a:buFont typeface="+mj-lt"/>
              <a:buAutoNum type="arabicPeriod" startAt="12"/>
            </a:pPr>
            <a:r>
              <a:rPr lang="en-GB" altLang="en-US" dirty="0"/>
              <a:t>Used cooking oil can be recycled into what?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D37D71-4D30-4198-A359-8EEBFD975029}"/>
              </a:ext>
            </a:extLst>
          </p:cNvPr>
          <p:cNvSpPr/>
          <p:nvPr/>
        </p:nvSpPr>
        <p:spPr>
          <a:xfrm>
            <a:off x="4830495" y="2534970"/>
            <a:ext cx="3557855" cy="3557855"/>
          </a:xfrm>
          <a:prstGeom prst="ellipse">
            <a:avLst/>
          </a:prstGeom>
          <a:noFill/>
          <a:ln w="38100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F77828-3F47-4694-BF3D-69E7BF41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93" y="3772383"/>
            <a:ext cx="313588" cy="326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DFF7BE-3242-452C-B50D-8D76A64CD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05" y="2769919"/>
            <a:ext cx="263989" cy="336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329A6B-5A31-4E5E-A869-88BA62482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78" y="4810843"/>
            <a:ext cx="263989" cy="336341"/>
          </a:xfrm>
          <a:prstGeom prst="rect">
            <a:avLst/>
          </a:prstGeom>
        </p:spPr>
      </p:pic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A0CFBA-4C42-47F7-A23C-4D39B641C427}"/>
              </a:ext>
            </a:extLst>
          </p:cNvPr>
          <p:cNvSpPr/>
          <p:nvPr/>
        </p:nvSpPr>
        <p:spPr>
          <a:xfrm>
            <a:off x="751123" y="5748950"/>
            <a:ext cx="1710367" cy="343875"/>
          </a:xfrm>
          <a:prstGeom prst="rect">
            <a:avLst/>
          </a:prstGeom>
          <a:solidFill>
            <a:srgbClr val="15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32421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">
            <a:extLst>
              <a:ext uri="{FF2B5EF4-FFF2-40B4-BE49-F238E27FC236}">
                <a16:creationId xmlns:a16="http://schemas.microsoft.com/office/drawing/2014/main" xmlns="" id="{16CD8423-63F8-4C71-A5D4-66F67558BDC7}"/>
              </a:ext>
            </a:extLst>
          </p:cNvPr>
          <p:cNvSpPr/>
          <p:nvPr/>
        </p:nvSpPr>
        <p:spPr>
          <a:xfrm>
            <a:off x="755650" y="2557535"/>
            <a:ext cx="5912227" cy="737859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It is the amount of carbon left after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something is made or finished.</a:t>
            </a:r>
            <a:r>
              <a:rPr lang="en-GB" b="1" dirty="0">
                <a:latin typeface="Twinkl SemiBold" pitchFamily="2" charset="0"/>
              </a:rPr>
              <a:t>.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D698F568-6BCE-43AF-B748-AC95E273B75A}"/>
              </a:ext>
            </a:extLst>
          </p:cNvPr>
          <p:cNvSpPr/>
          <p:nvPr/>
        </p:nvSpPr>
        <p:spPr>
          <a:xfrm>
            <a:off x="755650" y="3571731"/>
            <a:ext cx="5912227" cy="727862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It is a black footprint found on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beaches or ice caps</a:t>
            </a: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.</a:t>
            </a:r>
            <a:endParaRPr lang="en-GB" b="1" dirty="0">
              <a:latin typeface="Twinkl SemiBold" pitchFamily="2" charset="0"/>
            </a:endParaRP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C20A7CF9-4546-48A8-8701-650C0D2459CB}"/>
              </a:ext>
            </a:extLst>
          </p:cNvPr>
          <p:cNvSpPr/>
          <p:nvPr/>
        </p:nvSpPr>
        <p:spPr>
          <a:xfrm>
            <a:off x="755650" y="4615083"/>
            <a:ext cx="5912227" cy="727863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It is the trail left by Earth as it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orbits the Sun.</a:t>
            </a:r>
            <a:r>
              <a:rPr lang="en-GB" b="1" dirty="0">
                <a:latin typeface="Twinkl SemiBold" pitchFamily="2" charset="0"/>
              </a:rPr>
              <a:t>.</a:t>
            </a:r>
          </a:p>
        </p:txBody>
      </p:sp>
      <p:pic>
        <p:nvPicPr>
          <p:cNvPr id="12290" name="Picture 2" descr="https://images.pexels.com/photos/59876/sand-reprint-feet-sole-59876.jpeg?auto=compress&amp;cs=tinysrgb&amp;dpr=2&amp;h=750&amp;w=1260">
            <a:extLst>
              <a:ext uri="{FF2B5EF4-FFF2-40B4-BE49-F238E27FC236}">
                <a16:creationId xmlns:a16="http://schemas.microsoft.com/office/drawing/2014/main" xmlns="" id="{CEB5661F-359F-4B30-ABB0-11EF73CDB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15327"/>
          <a:stretch/>
        </p:blipFill>
        <p:spPr bwMode="auto">
          <a:xfrm>
            <a:off x="4830495" y="2557535"/>
            <a:ext cx="3570945" cy="357094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47707" cy="994306"/>
          </a:xfrm>
          <a:prstGeom prst="roundRect">
            <a:avLst>
              <a:gd name="adj" fmla="val 0"/>
            </a:avLst>
          </a:prstGeom>
          <a:solidFill>
            <a:srgbClr val="159D48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Recycling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123" y="192135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en-GB" altLang="en-US" dirty="0"/>
              <a:t>What is a carbon footprint?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D37D71-4D30-4198-A359-8EEBFD975029}"/>
              </a:ext>
            </a:extLst>
          </p:cNvPr>
          <p:cNvSpPr/>
          <p:nvPr/>
        </p:nvSpPr>
        <p:spPr>
          <a:xfrm>
            <a:off x="4830495" y="2534970"/>
            <a:ext cx="3557855" cy="3557855"/>
          </a:xfrm>
          <a:prstGeom prst="ellipse">
            <a:avLst/>
          </a:prstGeom>
          <a:noFill/>
          <a:ln w="38100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F77828-3F47-4694-BF3D-69E7BF41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87" y="2763185"/>
            <a:ext cx="313588" cy="326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DFF7BE-3242-452C-B50D-8D76A64CD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05" y="3767491"/>
            <a:ext cx="263989" cy="336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329A6B-5A31-4E5E-A869-88BA62482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78" y="4810843"/>
            <a:ext cx="263989" cy="336341"/>
          </a:xfrm>
          <a:prstGeom prst="rect">
            <a:avLst/>
          </a:prstGeom>
        </p:spPr>
      </p:pic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A0CFBA-4C42-47F7-A23C-4D39B641C427}"/>
              </a:ext>
            </a:extLst>
          </p:cNvPr>
          <p:cNvSpPr/>
          <p:nvPr/>
        </p:nvSpPr>
        <p:spPr>
          <a:xfrm>
            <a:off x="751123" y="5748950"/>
            <a:ext cx="1710367" cy="343875"/>
          </a:xfrm>
          <a:prstGeom prst="rect">
            <a:avLst/>
          </a:prstGeom>
          <a:solidFill>
            <a:srgbClr val="15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300595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">
            <a:extLst>
              <a:ext uri="{FF2B5EF4-FFF2-40B4-BE49-F238E27FC236}">
                <a16:creationId xmlns:a16="http://schemas.microsoft.com/office/drawing/2014/main" xmlns="" id="{16CD8423-63F8-4C71-A5D4-66F67558BDC7}"/>
              </a:ext>
            </a:extLst>
          </p:cNvPr>
          <p:cNvSpPr/>
          <p:nvPr/>
        </p:nvSpPr>
        <p:spPr>
          <a:xfrm>
            <a:off x="755650" y="2557535"/>
            <a:ext cx="5912227" cy="737859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carpets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D698F568-6BCE-43AF-B748-AC95E273B75A}"/>
              </a:ext>
            </a:extLst>
          </p:cNvPr>
          <p:cNvSpPr/>
          <p:nvPr/>
        </p:nvSpPr>
        <p:spPr>
          <a:xfrm>
            <a:off x="755650" y="3571731"/>
            <a:ext cx="5912227" cy="727862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 fleece jacket</a:t>
            </a:r>
            <a:endParaRPr lang="en-GB" b="1" dirty="0">
              <a:latin typeface="Twinkl SemiBold" pitchFamily="2" charset="0"/>
            </a:endParaRP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C20A7CF9-4546-48A8-8701-650C0D2459CB}"/>
              </a:ext>
            </a:extLst>
          </p:cNvPr>
          <p:cNvSpPr/>
          <p:nvPr/>
        </p:nvSpPr>
        <p:spPr>
          <a:xfrm>
            <a:off x="755650" y="4615083"/>
            <a:ext cx="5912227" cy="727863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traffic cones</a:t>
            </a:r>
            <a:r>
              <a:rPr lang="en-GB" b="1" dirty="0">
                <a:latin typeface="Twinkl SemiBold" pitchFamily="2" charset="0"/>
              </a:rPr>
              <a:t>.</a:t>
            </a:r>
          </a:p>
        </p:txBody>
      </p:sp>
      <p:pic>
        <p:nvPicPr>
          <p:cNvPr id="13314" name="Picture 2" descr="https://images.pexels.com/photos/122803/pexels-photo-122803.jpeg?auto=compress&amp;cs=tinysrgb&amp;dpr=2&amp;h=750&amp;w=1260">
            <a:extLst>
              <a:ext uri="{FF2B5EF4-FFF2-40B4-BE49-F238E27FC236}">
                <a16:creationId xmlns:a16="http://schemas.microsoft.com/office/drawing/2014/main" xmlns="" id="{DDEB2377-5A4A-4024-AC69-25C76A89B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4835023" y="2534970"/>
            <a:ext cx="3543550" cy="354355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47707" cy="994306"/>
          </a:xfrm>
          <a:prstGeom prst="roundRect">
            <a:avLst>
              <a:gd name="adj" fmla="val 0"/>
            </a:avLst>
          </a:prstGeom>
          <a:solidFill>
            <a:srgbClr val="159D48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Recycling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123" y="192135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 startAt="14"/>
            </a:pPr>
            <a:r>
              <a:rPr lang="en-GB" altLang="en-US" dirty="0"/>
              <a:t>Which of these can be made from recycled plastic bottles?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D37D71-4D30-4198-A359-8EEBFD975029}"/>
              </a:ext>
            </a:extLst>
          </p:cNvPr>
          <p:cNvSpPr/>
          <p:nvPr/>
        </p:nvSpPr>
        <p:spPr>
          <a:xfrm>
            <a:off x="4830495" y="2534970"/>
            <a:ext cx="3557855" cy="3557855"/>
          </a:xfrm>
          <a:prstGeom prst="ellipse">
            <a:avLst/>
          </a:prstGeom>
          <a:noFill/>
          <a:ln w="38100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F77828-3F47-4694-BF3D-69E7BF41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79" y="2763185"/>
            <a:ext cx="313588" cy="326557"/>
          </a:xfrm>
          <a:prstGeom prst="rect">
            <a:avLst/>
          </a:prstGeom>
        </p:spPr>
      </p:pic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A0CFBA-4C42-47F7-A23C-4D39B641C427}"/>
              </a:ext>
            </a:extLst>
          </p:cNvPr>
          <p:cNvSpPr/>
          <p:nvPr/>
        </p:nvSpPr>
        <p:spPr>
          <a:xfrm>
            <a:off x="751123" y="5748950"/>
            <a:ext cx="1710367" cy="343875"/>
          </a:xfrm>
          <a:prstGeom prst="rect">
            <a:avLst/>
          </a:prstGeom>
          <a:solidFill>
            <a:srgbClr val="15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question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107890-C250-476E-B1EB-4C3AC632C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79" y="3772383"/>
            <a:ext cx="313588" cy="326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8163B03-D593-4DD9-B1F2-F5473D172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79" y="4815735"/>
            <a:ext cx="313588" cy="3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6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">
            <a:extLst>
              <a:ext uri="{FF2B5EF4-FFF2-40B4-BE49-F238E27FC236}">
                <a16:creationId xmlns:a16="http://schemas.microsoft.com/office/drawing/2014/main" xmlns="" id="{16CD8423-63F8-4C71-A5D4-66F67558BDC7}"/>
              </a:ext>
            </a:extLst>
          </p:cNvPr>
          <p:cNvSpPr/>
          <p:nvPr/>
        </p:nvSpPr>
        <p:spPr>
          <a:xfrm>
            <a:off x="751123" y="2717912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Refuse, Rubbish, Recycle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D698F568-6BCE-43AF-B748-AC95E273B75A}"/>
              </a:ext>
            </a:extLst>
          </p:cNvPr>
          <p:cNvSpPr/>
          <p:nvPr/>
        </p:nvSpPr>
        <p:spPr>
          <a:xfrm>
            <a:off x="755650" y="3455771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Recycle, Repurpose, Repair</a:t>
            </a: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C20A7CF9-4546-48A8-8701-650C0D2459CB}"/>
              </a:ext>
            </a:extLst>
          </p:cNvPr>
          <p:cNvSpPr/>
          <p:nvPr/>
        </p:nvSpPr>
        <p:spPr>
          <a:xfrm>
            <a:off x="755650" y="4193630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Reduce, Re-use, Recycle</a:t>
            </a:r>
          </a:p>
        </p:txBody>
      </p:sp>
      <p:pic>
        <p:nvPicPr>
          <p:cNvPr id="14338" name="Picture 2" descr="Pollution, Rubbish, Waste, Environment, Garbage">
            <a:extLst>
              <a:ext uri="{FF2B5EF4-FFF2-40B4-BE49-F238E27FC236}">
                <a16:creationId xmlns:a16="http://schemas.microsoft.com/office/drawing/2014/main" xmlns="" id="{AF36DEB6-DD63-4833-848D-EB509363B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8" t="1040" r="826" b="-1040"/>
          <a:stretch/>
        </p:blipFill>
        <p:spPr bwMode="auto">
          <a:xfrm>
            <a:off x="4825967" y="2534970"/>
            <a:ext cx="3557856" cy="355785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47707" cy="994306"/>
          </a:xfrm>
          <a:prstGeom prst="roundRect">
            <a:avLst>
              <a:gd name="adj" fmla="val 0"/>
            </a:avLst>
          </a:prstGeom>
          <a:solidFill>
            <a:srgbClr val="159D48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Recycling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123" y="198527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 startAt="15"/>
            </a:pPr>
            <a:r>
              <a:rPr lang="en-GB" altLang="en-US" dirty="0"/>
              <a:t>What are the three ‘R’s?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D37D71-4D30-4198-A359-8EEBFD975029}"/>
              </a:ext>
            </a:extLst>
          </p:cNvPr>
          <p:cNvSpPr/>
          <p:nvPr/>
        </p:nvSpPr>
        <p:spPr>
          <a:xfrm>
            <a:off x="4830495" y="2534970"/>
            <a:ext cx="3557855" cy="3557855"/>
          </a:xfrm>
          <a:prstGeom prst="ellipse">
            <a:avLst/>
          </a:prstGeom>
          <a:noFill/>
          <a:ln w="38100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F77828-3F47-4694-BF3D-69E7BF41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19" y="4283938"/>
            <a:ext cx="313588" cy="326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DFF7BE-3242-452C-B50D-8D76A64CD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19" y="3595766"/>
            <a:ext cx="263989" cy="336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329A6B-5A31-4E5E-A869-88BA62482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19" y="2821411"/>
            <a:ext cx="263989" cy="3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3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xmlns="" id="{16CD8423-63F8-4C71-A5D4-66F67558BDC7}"/>
              </a:ext>
            </a:extLst>
          </p:cNvPr>
          <p:cNvSpPr/>
          <p:nvPr/>
        </p:nvSpPr>
        <p:spPr>
          <a:xfrm>
            <a:off x="751123" y="2534970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50 years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D698F568-6BCE-43AF-B748-AC95E273B75A}"/>
              </a:ext>
            </a:extLst>
          </p:cNvPr>
          <p:cNvSpPr/>
          <p:nvPr/>
        </p:nvSpPr>
        <p:spPr>
          <a:xfrm>
            <a:off x="755650" y="3272829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No one really knows – maybe never!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xmlns="" id="{C20A7CF9-4546-48A8-8701-650C0D2459CB}"/>
              </a:ext>
            </a:extLst>
          </p:cNvPr>
          <p:cNvSpPr/>
          <p:nvPr/>
        </p:nvSpPr>
        <p:spPr>
          <a:xfrm>
            <a:off x="755650" y="4010688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2000 years</a:t>
            </a:r>
          </a:p>
        </p:txBody>
      </p:sp>
      <p:pic>
        <p:nvPicPr>
          <p:cNvPr id="2050" name="Picture 2" descr="Empty wine bottle">
            <a:extLst>
              <a:ext uri="{FF2B5EF4-FFF2-40B4-BE49-F238E27FC236}">
                <a16:creationId xmlns:a16="http://schemas.microsoft.com/office/drawing/2014/main" xmlns="" id="{3C4BCA22-43D9-40DE-8BC5-EF08009B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r="30952"/>
          <a:stretch/>
        </p:blipFill>
        <p:spPr bwMode="auto">
          <a:xfrm>
            <a:off x="4824325" y="2525918"/>
            <a:ext cx="3557856" cy="355785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47707" cy="994306"/>
          </a:xfrm>
          <a:prstGeom prst="roundRect">
            <a:avLst>
              <a:gd name="adj" fmla="val 0"/>
            </a:avLst>
          </a:prstGeom>
          <a:solidFill>
            <a:srgbClr val="159D48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Recycling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123" y="192135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How long does it take a glass bottle to decompose?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D37D71-4D30-4198-A359-8EEBFD975029}"/>
              </a:ext>
            </a:extLst>
          </p:cNvPr>
          <p:cNvSpPr/>
          <p:nvPr/>
        </p:nvSpPr>
        <p:spPr>
          <a:xfrm>
            <a:off x="4830495" y="2534970"/>
            <a:ext cx="3557855" cy="3557855"/>
          </a:xfrm>
          <a:prstGeom prst="ellipse">
            <a:avLst/>
          </a:prstGeom>
          <a:noFill/>
          <a:ln w="38100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F77828-3F47-4694-BF3D-69E7BF41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74" y="3396690"/>
            <a:ext cx="313588" cy="326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DFF7BE-3242-452C-B50D-8D76A64CD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01" y="4110274"/>
            <a:ext cx="263989" cy="336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329A6B-5A31-4E5E-A869-88BA62482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12" y="2629349"/>
            <a:ext cx="263989" cy="336341"/>
          </a:xfrm>
          <a:prstGeom prst="rect">
            <a:avLst/>
          </a:prstGeom>
        </p:spPr>
      </p:pic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A0CFBA-4C42-47F7-A23C-4D39B641C427}"/>
              </a:ext>
            </a:extLst>
          </p:cNvPr>
          <p:cNvSpPr/>
          <p:nvPr/>
        </p:nvSpPr>
        <p:spPr>
          <a:xfrm>
            <a:off x="751123" y="5748950"/>
            <a:ext cx="1710367" cy="343875"/>
          </a:xfrm>
          <a:prstGeom prst="rect">
            <a:avLst/>
          </a:prstGeom>
          <a:solidFill>
            <a:srgbClr val="15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xmlns="" id="{16CD8423-63F8-4C71-A5D4-66F67558BDC7}"/>
              </a:ext>
            </a:extLst>
          </p:cNvPr>
          <p:cNvSpPr/>
          <p:nvPr/>
        </p:nvSpPr>
        <p:spPr>
          <a:xfrm>
            <a:off x="751123" y="2534970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with a magnet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D698F568-6BCE-43AF-B748-AC95E273B75A}"/>
              </a:ext>
            </a:extLst>
          </p:cNvPr>
          <p:cNvSpPr/>
          <p:nvPr/>
        </p:nvSpPr>
        <p:spPr>
          <a:xfrm>
            <a:off x="755650" y="3272829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by hand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xmlns="" id="{C20A7CF9-4546-48A8-8701-650C0D2459CB}"/>
              </a:ext>
            </a:extLst>
          </p:cNvPr>
          <p:cNvSpPr/>
          <p:nvPr/>
        </p:nvSpPr>
        <p:spPr>
          <a:xfrm>
            <a:off x="755650" y="4010688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they aren’t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2CA487-CA23-4232-958F-5143A2B40F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r="21865"/>
          <a:stretch/>
        </p:blipFill>
        <p:spPr>
          <a:xfrm>
            <a:off x="4825968" y="2534970"/>
            <a:ext cx="3557855" cy="3557855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47707" cy="994306"/>
          </a:xfrm>
          <a:prstGeom prst="roundRect">
            <a:avLst>
              <a:gd name="adj" fmla="val 0"/>
            </a:avLst>
          </a:prstGeom>
          <a:solidFill>
            <a:srgbClr val="159D48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Recycling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123" y="192135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altLang="en-US" dirty="0"/>
              <a:t>How are steel and aluminium cans separated in a recycling centre?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D37D71-4D30-4198-A359-8EEBFD975029}"/>
              </a:ext>
            </a:extLst>
          </p:cNvPr>
          <p:cNvSpPr/>
          <p:nvPr/>
        </p:nvSpPr>
        <p:spPr>
          <a:xfrm>
            <a:off x="4830495" y="2534970"/>
            <a:ext cx="3557855" cy="3557855"/>
          </a:xfrm>
          <a:prstGeom prst="ellipse">
            <a:avLst/>
          </a:prstGeom>
          <a:noFill/>
          <a:ln w="38100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F77828-3F47-4694-BF3D-69E7BF41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57" y="2650311"/>
            <a:ext cx="313588" cy="326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DFF7BE-3242-452C-B50D-8D76A64CD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17" y="4145726"/>
            <a:ext cx="263989" cy="336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329A6B-5A31-4E5E-A869-88BA62482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20" y="3399798"/>
            <a:ext cx="263989" cy="336341"/>
          </a:xfrm>
          <a:prstGeom prst="rect">
            <a:avLst/>
          </a:prstGeom>
        </p:spPr>
      </p:pic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A0CFBA-4C42-47F7-A23C-4D39B641C427}"/>
              </a:ext>
            </a:extLst>
          </p:cNvPr>
          <p:cNvSpPr/>
          <p:nvPr/>
        </p:nvSpPr>
        <p:spPr>
          <a:xfrm>
            <a:off x="751123" y="5748950"/>
            <a:ext cx="1710367" cy="343875"/>
          </a:xfrm>
          <a:prstGeom prst="rect">
            <a:avLst/>
          </a:prstGeom>
          <a:solidFill>
            <a:srgbClr val="15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70209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">
            <a:extLst>
              <a:ext uri="{FF2B5EF4-FFF2-40B4-BE49-F238E27FC236}">
                <a16:creationId xmlns:a16="http://schemas.microsoft.com/office/drawing/2014/main" xmlns="" id="{16CD8423-63F8-4C71-A5D4-66F67558BDC7}"/>
              </a:ext>
            </a:extLst>
          </p:cNvPr>
          <p:cNvSpPr/>
          <p:nvPr/>
        </p:nvSpPr>
        <p:spPr>
          <a:xfrm>
            <a:off x="751123" y="2717912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D698F568-6BCE-43AF-B748-AC95E273B75A}"/>
              </a:ext>
            </a:extLst>
          </p:cNvPr>
          <p:cNvSpPr/>
          <p:nvPr/>
        </p:nvSpPr>
        <p:spPr>
          <a:xfrm>
            <a:off x="755650" y="3455771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75%</a:t>
            </a: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C20A7CF9-4546-48A8-8701-650C0D2459CB}"/>
              </a:ext>
            </a:extLst>
          </p:cNvPr>
          <p:cNvSpPr/>
          <p:nvPr/>
        </p:nvSpPr>
        <p:spPr>
          <a:xfrm>
            <a:off x="755650" y="4193630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95%</a:t>
            </a:r>
          </a:p>
        </p:txBody>
      </p:sp>
      <p:pic>
        <p:nvPicPr>
          <p:cNvPr id="1026" name="Picture 2" descr="beverage, cans, drinks">
            <a:extLst>
              <a:ext uri="{FF2B5EF4-FFF2-40B4-BE49-F238E27FC236}">
                <a16:creationId xmlns:a16="http://schemas.microsoft.com/office/drawing/2014/main" xmlns="" id="{3CA9892C-D51E-4FC8-8EC7-665DC31CC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r="16862"/>
          <a:stretch/>
        </p:blipFill>
        <p:spPr bwMode="auto">
          <a:xfrm>
            <a:off x="4825967" y="2534969"/>
            <a:ext cx="3557856" cy="355785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47707" cy="994306"/>
          </a:xfrm>
          <a:prstGeom prst="roundRect">
            <a:avLst>
              <a:gd name="adj" fmla="val 0"/>
            </a:avLst>
          </a:prstGeom>
          <a:solidFill>
            <a:srgbClr val="159D48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Recycling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123" y="192135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altLang="en-US" dirty="0"/>
              <a:t>How much energy does it save to recycle a drinks can rather than make a new one?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D37D71-4D30-4198-A359-8EEBFD975029}"/>
              </a:ext>
            </a:extLst>
          </p:cNvPr>
          <p:cNvSpPr/>
          <p:nvPr/>
        </p:nvSpPr>
        <p:spPr>
          <a:xfrm>
            <a:off x="4830495" y="2534970"/>
            <a:ext cx="3557855" cy="3557855"/>
          </a:xfrm>
          <a:prstGeom prst="ellipse">
            <a:avLst/>
          </a:prstGeom>
          <a:noFill/>
          <a:ln w="38100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F77828-3F47-4694-BF3D-69E7BF41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63" y="4313897"/>
            <a:ext cx="313588" cy="326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DFF7BE-3242-452C-B50D-8D76A64CD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62" y="3582740"/>
            <a:ext cx="263989" cy="336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329A6B-5A31-4E5E-A869-88BA62482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63" y="2861176"/>
            <a:ext cx="263989" cy="336341"/>
          </a:xfrm>
          <a:prstGeom prst="rect">
            <a:avLst/>
          </a:prstGeom>
        </p:spPr>
      </p:pic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A0CFBA-4C42-47F7-A23C-4D39B641C427}"/>
              </a:ext>
            </a:extLst>
          </p:cNvPr>
          <p:cNvSpPr/>
          <p:nvPr/>
        </p:nvSpPr>
        <p:spPr>
          <a:xfrm>
            <a:off x="751123" y="5748950"/>
            <a:ext cx="1710367" cy="343875"/>
          </a:xfrm>
          <a:prstGeom prst="rect">
            <a:avLst/>
          </a:prstGeom>
          <a:solidFill>
            <a:srgbClr val="15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6192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">
            <a:extLst>
              <a:ext uri="{FF2B5EF4-FFF2-40B4-BE49-F238E27FC236}">
                <a16:creationId xmlns:a16="http://schemas.microsoft.com/office/drawing/2014/main" xmlns="" id="{16CD8423-63F8-4C71-A5D4-66F67558BDC7}"/>
              </a:ext>
            </a:extLst>
          </p:cNvPr>
          <p:cNvSpPr/>
          <p:nvPr/>
        </p:nvSpPr>
        <p:spPr>
          <a:xfrm>
            <a:off x="751123" y="2717912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115kg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D698F568-6BCE-43AF-B748-AC95E273B75A}"/>
              </a:ext>
            </a:extLst>
          </p:cNvPr>
          <p:cNvSpPr/>
          <p:nvPr/>
        </p:nvSpPr>
        <p:spPr>
          <a:xfrm>
            <a:off x="755650" y="3455771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250kg</a:t>
            </a: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C20A7CF9-4546-48A8-8701-650C0D2459CB}"/>
              </a:ext>
            </a:extLst>
          </p:cNvPr>
          <p:cNvSpPr/>
          <p:nvPr/>
        </p:nvSpPr>
        <p:spPr>
          <a:xfrm>
            <a:off x="755650" y="4193630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411kg</a:t>
            </a:r>
          </a:p>
        </p:txBody>
      </p:sp>
      <p:pic>
        <p:nvPicPr>
          <p:cNvPr id="3074" name="Picture 2" descr="disposal, dump, garbage">
            <a:extLst>
              <a:ext uri="{FF2B5EF4-FFF2-40B4-BE49-F238E27FC236}">
                <a16:creationId xmlns:a16="http://schemas.microsoft.com/office/drawing/2014/main" xmlns="" id="{B026ED0F-3D97-44E3-8BF9-398A73BD6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r="16649"/>
          <a:stretch/>
        </p:blipFill>
        <p:spPr bwMode="auto">
          <a:xfrm>
            <a:off x="4835022" y="2534969"/>
            <a:ext cx="3557855" cy="35578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47707" cy="994306"/>
          </a:xfrm>
          <a:prstGeom prst="roundRect">
            <a:avLst>
              <a:gd name="adj" fmla="val 0"/>
            </a:avLst>
          </a:prstGeom>
          <a:solidFill>
            <a:srgbClr val="159D48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Recycling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123" y="192135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GB" altLang="en-US" dirty="0"/>
              <a:t>On average, how much waste per person does the UK produce </a:t>
            </a:r>
            <a:br>
              <a:rPr lang="en-GB" altLang="en-US" dirty="0"/>
            </a:br>
            <a:r>
              <a:rPr lang="en-GB" altLang="en-US" dirty="0"/>
              <a:t>each year?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D37D71-4D30-4198-A359-8EEBFD975029}"/>
              </a:ext>
            </a:extLst>
          </p:cNvPr>
          <p:cNvSpPr/>
          <p:nvPr/>
        </p:nvSpPr>
        <p:spPr>
          <a:xfrm>
            <a:off x="4830495" y="2534970"/>
            <a:ext cx="3557855" cy="3557855"/>
          </a:xfrm>
          <a:prstGeom prst="ellipse">
            <a:avLst/>
          </a:prstGeom>
          <a:noFill/>
          <a:ln w="38100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F77828-3F47-4694-BF3D-69E7BF41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63" y="4313897"/>
            <a:ext cx="313588" cy="326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DFF7BE-3242-452C-B50D-8D76A64CD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62" y="3582740"/>
            <a:ext cx="263989" cy="336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329A6B-5A31-4E5E-A869-88BA62482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63" y="2861176"/>
            <a:ext cx="263989" cy="336341"/>
          </a:xfrm>
          <a:prstGeom prst="rect">
            <a:avLst/>
          </a:prstGeom>
        </p:spPr>
      </p:pic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A0CFBA-4C42-47F7-A23C-4D39B641C427}"/>
              </a:ext>
            </a:extLst>
          </p:cNvPr>
          <p:cNvSpPr/>
          <p:nvPr/>
        </p:nvSpPr>
        <p:spPr>
          <a:xfrm>
            <a:off x="751123" y="5748950"/>
            <a:ext cx="1710367" cy="343875"/>
          </a:xfrm>
          <a:prstGeom prst="rect">
            <a:avLst/>
          </a:prstGeom>
          <a:solidFill>
            <a:srgbClr val="15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38330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">
            <a:extLst>
              <a:ext uri="{FF2B5EF4-FFF2-40B4-BE49-F238E27FC236}">
                <a16:creationId xmlns:a16="http://schemas.microsoft.com/office/drawing/2014/main" xmlns="" id="{16CD8423-63F8-4C71-A5D4-66F67558BDC7}"/>
              </a:ext>
            </a:extLst>
          </p:cNvPr>
          <p:cNvSpPr/>
          <p:nvPr/>
        </p:nvSpPr>
        <p:spPr>
          <a:xfrm>
            <a:off x="751123" y="2717912"/>
            <a:ext cx="5912227" cy="737859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It’s a flow of revolving water in an ocean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that can gather waste.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D698F568-6BCE-43AF-B748-AC95E273B75A}"/>
              </a:ext>
            </a:extLst>
          </p:cNvPr>
          <p:cNvSpPr/>
          <p:nvPr/>
        </p:nvSpPr>
        <p:spPr>
          <a:xfrm>
            <a:off x="751122" y="3784462"/>
            <a:ext cx="5912227" cy="727862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It’s the conveyor belt that is used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for sorting waste.</a:t>
            </a:r>
            <a:endParaRPr lang="en-GB" dirty="0"/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C20A7CF9-4546-48A8-8701-650C0D2459CB}"/>
              </a:ext>
            </a:extLst>
          </p:cNvPr>
          <p:cNvSpPr/>
          <p:nvPr/>
        </p:nvSpPr>
        <p:spPr>
          <a:xfrm>
            <a:off x="760177" y="4761707"/>
            <a:ext cx="5912227" cy="737859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It’s a paper pulping machine </a:t>
            </a:r>
            <a:br>
              <a:rPr lang="en-GB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for recycling paper.</a:t>
            </a:r>
          </a:p>
        </p:txBody>
      </p:sp>
      <p:pic>
        <p:nvPicPr>
          <p:cNvPr id="4098" name="Picture 2" descr="Photo of Pile of Ripped Carton">
            <a:extLst>
              <a:ext uri="{FF2B5EF4-FFF2-40B4-BE49-F238E27FC236}">
                <a16:creationId xmlns:a16="http://schemas.microsoft.com/office/drawing/2014/main" xmlns="" id="{76AD9EDD-5706-47F3-9014-01B054E66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6755"/>
          <a:stretch/>
        </p:blipFill>
        <p:spPr bwMode="auto">
          <a:xfrm>
            <a:off x="4825968" y="2534969"/>
            <a:ext cx="3557855" cy="35578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47707" cy="994306"/>
          </a:xfrm>
          <a:prstGeom prst="roundRect">
            <a:avLst>
              <a:gd name="adj" fmla="val 0"/>
            </a:avLst>
          </a:prstGeom>
          <a:solidFill>
            <a:srgbClr val="159D48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Recycling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123" y="192135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GB" altLang="en-US" dirty="0"/>
              <a:t>What is a gyre?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D37D71-4D30-4198-A359-8EEBFD975029}"/>
              </a:ext>
            </a:extLst>
          </p:cNvPr>
          <p:cNvSpPr/>
          <p:nvPr/>
        </p:nvSpPr>
        <p:spPr>
          <a:xfrm>
            <a:off x="4830495" y="2534970"/>
            <a:ext cx="3557855" cy="3557855"/>
          </a:xfrm>
          <a:prstGeom prst="ellipse">
            <a:avLst/>
          </a:prstGeom>
          <a:noFill/>
          <a:ln w="38100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F77828-3F47-4694-BF3D-69E7BF41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93" y="2966628"/>
            <a:ext cx="313588" cy="326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DFF7BE-3242-452C-B50D-8D76A64CD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05" y="4962465"/>
            <a:ext cx="263989" cy="336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329A6B-5A31-4E5E-A869-88BA62482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78" y="4034828"/>
            <a:ext cx="263989" cy="336341"/>
          </a:xfrm>
          <a:prstGeom prst="rect">
            <a:avLst/>
          </a:prstGeom>
        </p:spPr>
      </p:pic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A0CFBA-4C42-47F7-A23C-4D39B641C427}"/>
              </a:ext>
            </a:extLst>
          </p:cNvPr>
          <p:cNvSpPr/>
          <p:nvPr/>
        </p:nvSpPr>
        <p:spPr>
          <a:xfrm>
            <a:off x="751123" y="5748950"/>
            <a:ext cx="1710367" cy="343875"/>
          </a:xfrm>
          <a:prstGeom prst="rect">
            <a:avLst/>
          </a:prstGeom>
          <a:solidFill>
            <a:srgbClr val="15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6019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">
            <a:extLst>
              <a:ext uri="{FF2B5EF4-FFF2-40B4-BE49-F238E27FC236}">
                <a16:creationId xmlns:a16="http://schemas.microsoft.com/office/drawing/2014/main" xmlns="" id="{16CD8423-63F8-4C71-A5D4-66F67558BDC7}"/>
              </a:ext>
            </a:extLst>
          </p:cNvPr>
          <p:cNvSpPr/>
          <p:nvPr/>
        </p:nvSpPr>
        <p:spPr>
          <a:xfrm>
            <a:off x="751123" y="2717912"/>
            <a:ext cx="5912227" cy="737859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They banned plastic bags in shops.</a:t>
            </a:r>
            <a:r>
              <a:rPr lang="en-GB" b="1" dirty="0">
                <a:latin typeface="Twinkl SemiBold" pitchFamily="2" charset="0"/>
              </a:rPr>
              <a:t>.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D698F568-6BCE-43AF-B748-AC95E273B75A}"/>
              </a:ext>
            </a:extLst>
          </p:cNvPr>
          <p:cNvSpPr/>
          <p:nvPr/>
        </p:nvSpPr>
        <p:spPr>
          <a:xfrm>
            <a:off x="751122" y="3784462"/>
            <a:ext cx="5912227" cy="727862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They introduced the 5p charge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on carrier bags.</a:t>
            </a: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C20A7CF9-4546-48A8-8701-650C0D2459CB}"/>
              </a:ext>
            </a:extLst>
          </p:cNvPr>
          <p:cNvSpPr/>
          <p:nvPr/>
        </p:nvSpPr>
        <p:spPr>
          <a:xfrm>
            <a:off x="755650" y="4764883"/>
            <a:ext cx="5912227" cy="727862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They brought in a law to change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to paper bags by 2020.</a:t>
            </a:r>
            <a:r>
              <a:rPr lang="en-GB" b="1" dirty="0">
                <a:latin typeface="Twinkl SemiBold" pitchFamily="2" charset="0"/>
              </a:rPr>
              <a:t>.</a:t>
            </a:r>
          </a:p>
        </p:txBody>
      </p:sp>
      <p:pic>
        <p:nvPicPr>
          <p:cNvPr id="5122" name="Picture 2" descr="Assorted Plastic Bottles">
            <a:extLst>
              <a:ext uri="{FF2B5EF4-FFF2-40B4-BE49-F238E27FC236}">
                <a16:creationId xmlns:a16="http://schemas.microsoft.com/office/drawing/2014/main" xmlns="" id="{51E98CC6-88B4-401D-80E5-AE02E136E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6755"/>
          <a:stretch/>
        </p:blipFill>
        <p:spPr bwMode="auto">
          <a:xfrm>
            <a:off x="4830495" y="2544668"/>
            <a:ext cx="3553328" cy="355332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47707" cy="994306"/>
          </a:xfrm>
          <a:prstGeom prst="roundRect">
            <a:avLst>
              <a:gd name="adj" fmla="val 0"/>
            </a:avLst>
          </a:prstGeom>
          <a:solidFill>
            <a:srgbClr val="159D48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Recycling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123" y="192135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GB" altLang="en-US" dirty="0"/>
              <a:t>What has the government done in recent years to encourage the usage of fewer plastic bags?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D37D71-4D30-4198-A359-8EEBFD975029}"/>
              </a:ext>
            </a:extLst>
          </p:cNvPr>
          <p:cNvSpPr/>
          <p:nvPr/>
        </p:nvSpPr>
        <p:spPr>
          <a:xfrm>
            <a:off x="4830495" y="2534970"/>
            <a:ext cx="3557855" cy="3557855"/>
          </a:xfrm>
          <a:prstGeom prst="ellipse">
            <a:avLst/>
          </a:prstGeom>
          <a:noFill/>
          <a:ln w="38100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F77828-3F47-4694-BF3D-69E7BF41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79" y="4001524"/>
            <a:ext cx="313588" cy="326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DFF7BE-3242-452C-B50D-8D76A64CD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05" y="4962466"/>
            <a:ext cx="263989" cy="336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329A6B-5A31-4E5E-A869-88BA62482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05" y="2956095"/>
            <a:ext cx="263989" cy="336341"/>
          </a:xfrm>
          <a:prstGeom prst="rect">
            <a:avLst/>
          </a:prstGeom>
        </p:spPr>
      </p:pic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A0CFBA-4C42-47F7-A23C-4D39B641C427}"/>
              </a:ext>
            </a:extLst>
          </p:cNvPr>
          <p:cNvSpPr/>
          <p:nvPr/>
        </p:nvSpPr>
        <p:spPr>
          <a:xfrm>
            <a:off x="751123" y="5748950"/>
            <a:ext cx="1710367" cy="343875"/>
          </a:xfrm>
          <a:prstGeom prst="rect">
            <a:avLst/>
          </a:prstGeom>
          <a:solidFill>
            <a:srgbClr val="15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62820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">
            <a:extLst>
              <a:ext uri="{FF2B5EF4-FFF2-40B4-BE49-F238E27FC236}">
                <a16:creationId xmlns:a16="http://schemas.microsoft.com/office/drawing/2014/main" xmlns="" id="{16CD8423-63F8-4C71-A5D4-66F67558BDC7}"/>
              </a:ext>
            </a:extLst>
          </p:cNvPr>
          <p:cNvSpPr/>
          <p:nvPr/>
        </p:nvSpPr>
        <p:spPr>
          <a:xfrm>
            <a:off x="751123" y="2717912"/>
            <a:ext cx="5912227" cy="737859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nearly 100%</a:t>
            </a:r>
            <a:r>
              <a:rPr lang="en-GB" b="1" dirty="0">
                <a:latin typeface="Twinkl SemiBold" pitchFamily="2" charset="0"/>
              </a:rPr>
              <a:t>.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D698F568-6BCE-43AF-B748-AC95E273B75A}"/>
              </a:ext>
            </a:extLst>
          </p:cNvPr>
          <p:cNvSpPr/>
          <p:nvPr/>
        </p:nvSpPr>
        <p:spPr>
          <a:xfrm>
            <a:off x="751122" y="3784462"/>
            <a:ext cx="5912227" cy="727862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just over 50%</a:t>
            </a: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C20A7CF9-4546-48A8-8701-650C0D2459CB}"/>
              </a:ext>
            </a:extLst>
          </p:cNvPr>
          <p:cNvSpPr/>
          <p:nvPr/>
        </p:nvSpPr>
        <p:spPr>
          <a:xfrm>
            <a:off x="755650" y="4764883"/>
            <a:ext cx="5912227" cy="727862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around 80%</a:t>
            </a:r>
            <a:r>
              <a:rPr lang="en-GB" dirty="0"/>
              <a:t>.</a:t>
            </a:r>
          </a:p>
        </p:txBody>
      </p:sp>
      <p:pic>
        <p:nvPicPr>
          <p:cNvPr id="6146" name="Picture 2" descr="Clear Disposable Bottle on Black Surface">
            <a:extLst>
              <a:ext uri="{FF2B5EF4-FFF2-40B4-BE49-F238E27FC236}">
                <a16:creationId xmlns:a16="http://schemas.microsoft.com/office/drawing/2014/main" xmlns="" id="{728823C0-9536-455A-8892-7EE7A92DA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5" t="263" r="17057" b="-263"/>
          <a:stretch/>
        </p:blipFill>
        <p:spPr bwMode="auto">
          <a:xfrm>
            <a:off x="4835022" y="2532029"/>
            <a:ext cx="3557855" cy="35578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47707" cy="994306"/>
          </a:xfrm>
          <a:prstGeom prst="roundRect">
            <a:avLst>
              <a:gd name="adj" fmla="val 0"/>
            </a:avLst>
          </a:prstGeom>
          <a:solidFill>
            <a:srgbClr val="159D48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Recycling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123" y="192135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GB" dirty="0"/>
              <a:t>Out of the average 500 plastic bottles used a year in every household in the UK, how many are recycled?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D37D71-4D30-4198-A359-8EEBFD975029}"/>
              </a:ext>
            </a:extLst>
          </p:cNvPr>
          <p:cNvSpPr/>
          <p:nvPr/>
        </p:nvSpPr>
        <p:spPr>
          <a:xfrm>
            <a:off x="4830495" y="2534970"/>
            <a:ext cx="3557855" cy="3557855"/>
          </a:xfrm>
          <a:prstGeom prst="ellipse">
            <a:avLst/>
          </a:prstGeom>
          <a:noFill/>
          <a:ln w="38100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F77828-3F47-4694-BF3D-69E7BF41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89" y="3984400"/>
            <a:ext cx="313588" cy="326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DFF7BE-3242-452C-B50D-8D76A64CD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15" y="4945342"/>
            <a:ext cx="263989" cy="336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329A6B-5A31-4E5E-A869-88BA62482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15" y="2938971"/>
            <a:ext cx="263989" cy="336341"/>
          </a:xfrm>
          <a:prstGeom prst="rect">
            <a:avLst/>
          </a:prstGeom>
        </p:spPr>
      </p:pic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A0CFBA-4C42-47F7-A23C-4D39B641C427}"/>
              </a:ext>
            </a:extLst>
          </p:cNvPr>
          <p:cNvSpPr/>
          <p:nvPr/>
        </p:nvSpPr>
        <p:spPr>
          <a:xfrm>
            <a:off x="751123" y="5748950"/>
            <a:ext cx="1710367" cy="343875"/>
          </a:xfrm>
          <a:prstGeom prst="rect">
            <a:avLst/>
          </a:prstGeom>
          <a:solidFill>
            <a:srgbClr val="15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86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ue">
            <a:extLst>
              <a:ext uri="{FF2B5EF4-FFF2-40B4-BE49-F238E27FC236}">
                <a16:creationId xmlns:a16="http://schemas.microsoft.com/office/drawing/2014/main" xmlns="" id="{CAC1B9C7-90C4-42E4-A8C0-B1AF1CC7225D}"/>
              </a:ext>
            </a:extLst>
          </p:cNvPr>
          <p:cNvSpPr/>
          <p:nvPr/>
        </p:nvSpPr>
        <p:spPr>
          <a:xfrm>
            <a:off x="755650" y="4748547"/>
            <a:ext cx="5912227" cy="745490"/>
          </a:xfrm>
          <a:prstGeom prst="rect">
            <a:avLst/>
          </a:prstGeom>
          <a:solidFill>
            <a:srgbClr val="FFFFFF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That means every nappy that has ever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been used is still here!</a:t>
            </a:r>
          </a:p>
        </p:txBody>
      </p:sp>
      <p:sp>
        <p:nvSpPr>
          <p:cNvPr id="2" name="c">
            <a:extLst>
              <a:ext uri="{FF2B5EF4-FFF2-40B4-BE49-F238E27FC236}">
                <a16:creationId xmlns:a16="http://schemas.microsoft.com/office/drawing/2014/main" xmlns="" id="{16CD8423-63F8-4C71-A5D4-66F67558BDC7}"/>
              </a:ext>
            </a:extLst>
          </p:cNvPr>
          <p:cNvSpPr/>
          <p:nvPr/>
        </p:nvSpPr>
        <p:spPr>
          <a:xfrm>
            <a:off x="751123" y="2534970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around 500 years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D698F568-6BCE-43AF-B748-AC95E273B75A}"/>
              </a:ext>
            </a:extLst>
          </p:cNvPr>
          <p:cNvSpPr/>
          <p:nvPr/>
        </p:nvSpPr>
        <p:spPr>
          <a:xfrm>
            <a:off x="755650" y="3272829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6 months</a:t>
            </a: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C20A7CF9-4546-48A8-8701-650C0D2459CB}"/>
              </a:ext>
            </a:extLst>
          </p:cNvPr>
          <p:cNvSpPr/>
          <p:nvPr/>
        </p:nvSpPr>
        <p:spPr>
          <a:xfrm>
            <a:off x="755650" y="4010688"/>
            <a:ext cx="5912227" cy="525101"/>
          </a:xfrm>
          <a:prstGeom prst="rect">
            <a:avLst/>
          </a:prstGeom>
          <a:solidFill>
            <a:srgbClr val="FFFFFF"/>
          </a:solidFill>
          <a:ln w="28575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25 years</a:t>
            </a:r>
          </a:p>
        </p:txBody>
      </p:sp>
      <p:pic>
        <p:nvPicPr>
          <p:cNvPr id="7170" name="Picture 2" descr="Baby, Cloth, Clothing, Color, Colorful, Comfort, Diaper">
            <a:extLst>
              <a:ext uri="{FF2B5EF4-FFF2-40B4-BE49-F238E27FC236}">
                <a16:creationId xmlns:a16="http://schemas.microsoft.com/office/drawing/2014/main" xmlns="" id="{1ED962D8-8D34-462D-93F3-0491134A2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22" y="2541760"/>
            <a:ext cx="3557855" cy="35578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47707" cy="994306"/>
          </a:xfrm>
          <a:prstGeom prst="roundRect">
            <a:avLst>
              <a:gd name="adj" fmla="val 0"/>
            </a:avLst>
          </a:prstGeom>
          <a:solidFill>
            <a:srgbClr val="159D48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Recycling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123" y="192135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GB" altLang="en-US" dirty="0"/>
              <a:t>How long do disposable nappies take to decompose in landfill?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D37D71-4D30-4198-A359-8EEBFD975029}"/>
              </a:ext>
            </a:extLst>
          </p:cNvPr>
          <p:cNvSpPr/>
          <p:nvPr/>
        </p:nvSpPr>
        <p:spPr>
          <a:xfrm>
            <a:off x="4830495" y="2534970"/>
            <a:ext cx="3557855" cy="3557855"/>
          </a:xfrm>
          <a:prstGeom prst="ellipse">
            <a:avLst/>
          </a:prstGeom>
          <a:noFill/>
          <a:ln w="38100">
            <a:solidFill>
              <a:srgbClr val="15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F77828-3F47-4694-BF3D-69E7BF41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01" y="2619502"/>
            <a:ext cx="313588" cy="326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DFF7BE-3242-452C-B50D-8D76A64CD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61" y="4114917"/>
            <a:ext cx="263989" cy="336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329A6B-5A31-4E5E-A869-88BA62482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64" y="3368989"/>
            <a:ext cx="263989" cy="336341"/>
          </a:xfrm>
          <a:prstGeom prst="rect">
            <a:avLst/>
          </a:prstGeom>
        </p:spPr>
      </p:pic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A0CFBA-4C42-47F7-A23C-4D39B641C427}"/>
              </a:ext>
            </a:extLst>
          </p:cNvPr>
          <p:cNvSpPr/>
          <p:nvPr/>
        </p:nvSpPr>
        <p:spPr>
          <a:xfrm>
            <a:off x="751123" y="5748950"/>
            <a:ext cx="1710367" cy="343875"/>
          </a:xfrm>
          <a:prstGeom prst="rect">
            <a:avLst/>
          </a:prstGeom>
          <a:solidFill>
            <a:srgbClr val="15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34987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203</TotalTime>
  <Words>455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Twinkl</vt:lpstr>
      <vt:lpstr>Twinkl SemiBold</vt:lpstr>
      <vt:lpstr>Office Theme</vt:lpstr>
      <vt:lpstr>PowerPoint Presentation</vt:lpstr>
      <vt:lpstr>Recycling Quiz</vt:lpstr>
      <vt:lpstr>Recycling Quiz</vt:lpstr>
      <vt:lpstr>Recycling Quiz</vt:lpstr>
      <vt:lpstr>Recycling Quiz</vt:lpstr>
      <vt:lpstr>Recycling Quiz</vt:lpstr>
      <vt:lpstr>Recycling Quiz</vt:lpstr>
      <vt:lpstr>Recycling Quiz</vt:lpstr>
      <vt:lpstr>Recycling Quiz</vt:lpstr>
      <vt:lpstr>Recycling Quiz</vt:lpstr>
      <vt:lpstr>Recycling Quiz</vt:lpstr>
      <vt:lpstr>Recycling Quiz</vt:lpstr>
      <vt:lpstr>Recycling Quiz</vt:lpstr>
      <vt:lpstr>Recycling Quiz</vt:lpstr>
      <vt:lpstr>Recycling Quiz</vt:lpstr>
      <vt:lpstr>Recycling Quiz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Hilary Gorman</cp:lastModifiedBy>
  <cp:revision>17</cp:revision>
  <dcterms:created xsi:type="dcterms:W3CDTF">2018-10-10T11:37:36Z</dcterms:created>
  <dcterms:modified xsi:type="dcterms:W3CDTF">2020-06-01T13:26:41Z</dcterms:modified>
</cp:coreProperties>
</file>