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9" r:id="rId3"/>
    <p:sldId id="270" r:id="rId4"/>
    <p:sldId id="272" r:id="rId5"/>
    <p:sldId id="271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90C7E5"/>
    <a:srgbClr val="F3FBFD"/>
    <a:srgbClr val="18A0DB"/>
    <a:srgbClr val="DE1E5A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19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Is Shabbat Celebrated?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06225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Shabbat begins on Friday evening, </a:t>
            </a:r>
            <a:br>
              <a:rPr lang="en-GB" dirty="0"/>
            </a:br>
            <a:r>
              <a:rPr lang="en-GB" dirty="0"/>
              <a:t>everyone puts on their best clothes and </a:t>
            </a:r>
            <a:br>
              <a:rPr lang="en-GB" dirty="0"/>
            </a:br>
            <a:r>
              <a:rPr lang="en-GB" dirty="0"/>
              <a:t>gather for a special meal. Other </a:t>
            </a:r>
            <a:br>
              <a:rPr lang="en-GB" dirty="0"/>
            </a:br>
            <a:r>
              <a:rPr lang="en-GB" dirty="0"/>
              <a:t>family members or friends may </a:t>
            </a:r>
            <a:br>
              <a:rPr lang="en-GB" dirty="0"/>
            </a:br>
            <a:r>
              <a:rPr lang="en-GB" dirty="0"/>
              <a:t>join the family for this special </a:t>
            </a:r>
            <a:br>
              <a:rPr lang="en-GB" dirty="0"/>
            </a:br>
            <a:r>
              <a:rPr lang="en-GB" dirty="0"/>
              <a:t>occasion.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5293453"/>
            <a:ext cx="7632700" cy="629174"/>
          </a:xfrm>
          <a:prstGeom prst="round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There are lots of traditions that take place at a Shabbat meal.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8" y="1569073"/>
            <a:ext cx="4211266" cy="3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Shabbat Traditions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291156" y="1514767"/>
            <a:ext cx="1828159" cy="987484"/>
          </a:xfrm>
          <a:prstGeom prst="roundRect">
            <a:avLst>
              <a:gd name="adj" fmla="val 1320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solidFill>
                  <a:schemeClr val="tx1"/>
                </a:solidFill>
              </a:rPr>
              <a:t>Shabbat Candles </a:t>
            </a:r>
            <a:br>
              <a:rPr lang="en-GB" altLang="en-US" sz="1600" b="1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are lit on the </a:t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dinner table.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2291156" y="4890533"/>
            <a:ext cx="1828159" cy="987484"/>
          </a:xfrm>
          <a:prstGeom prst="roundRect">
            <a:avLst>
              <a:gd name="adj" fmla="val 1320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570" dirty="0">
                <a:solidFill>
                  <a:schemeClr val="tx1"/>
                </a:solidFill>
              </a:rPr>
              <a:t>Wine (or grape juice) is shared in a </a:t>
            </a:r>
            <a:r>
              <a:rPr lang="en-GB" altLang="en-US" sz="1570" b="1" dirty="0">
                <a:solidFill>
                  <a:schemeClr val="tx1"/>
                </a:solidFill>
              </a:rPr>
              <a:t>Kiddush cup.</a:t>
            </a:r>
          </a:p>
        </p:txBody>
      </p:sp>
      <p:grpSp>
        <p:nvGrpSpPr>
          <p:cNvPr id="6" name="bread"/>
          <p:cNvGrpSpPr/>
          <p:nvPr/>
        </p:nvGrpSpPr>
        <p:grpSpPr>
          <a:xfrm>
            <a:off x="7013195" y="1325127"/>
            <a:ext cx="1366765" cy="1366765"/>
            <a:chOff x="7013195" y="1325127"/>
            <a:chExt cx="1366765" cy="1366765"/>
          </a:xfrm>
        </p:grpSpPr>
        <p:sp>
          <p:nvSpPr>
            <p:cNvPr id="14" name="Oval 13"/>
            <p:cNvSpPr/>
            <p:nvPr/>
          </p:nvSpPr>
          <p:spPr>
            <a:xfrm>
              <a:off x="7013195" y="1325127"/>
              <a:ext cx="1366765" cy="13667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758" y="1474203"/>
              <a:ext cx="1123638" cy="1075229"/>
            </a:xfrm>
            <a:prstGeom prst="rect">
              <a:avLst/>
            </a:prstGeom>
          </p:spPr>
        </p:pic>
      </p:grpSp>
      <p:grpSp>
        <p:nvGrpSpPr>
          <p:cNvPr id="19" name="wine"/>
          <p:cNvGrpSpPr/>
          <p:nvPr/>
        </p:nvGrpSpPr>
        <p:grpSpPr>
          <a:xfrm>
            <a:off x="755650" y="4700893"/>
            <a:ext cx="1366765" cy="1366765"/>
            <a:chOff x="755650" y="4700893"/>
            <a:chExt cx="1366765" cy="1366765"/>
          </a:xfrm>
        </p:grpSpPr>
        <p:sp>
          <p:nvSpPr>
            <p:cNvPr id="12" name="Oval 11"/>
            <p:cNvSpPr/>
            <p:nvPr/>
          </p:nvSpPr>
          <p:spPr>
            <a:xfrm>
              <a:off x="755650" y="4700893"/>
              <a:ext cx="1366765" cy="13667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127" y="4872634"/>
              <a:ext cx="569810" cy="1023281"/>
            </a:xfrm>
            <a:prstGeom prst="rect">
              <a:avLst/>
            </a:prstGeom>
          </p:spPr>
        </p:pic>
      </p:grpSp>
      <p:sp>
        <p:nvSpPr>
          <p:cNvPr id="16" name="Rectangle: Rounded Corners 15"/>
          <p:cNvSpPr/>
          <p:nvPr/>
        </p:nvSpPr>
        <p:spPr>
          <a:xfrm>
            <a:off x="5016616" y="1514767"/>
            <a:ext cx="1828159" cy="987484"/>
          </a:xfrm>
          <a:prstGeom prst="roundRect">
            <a:avLst>
              <a:gd name="adj" fmla="val 1320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solidFill>
                  <a:schemeClr val="tx1"/>
                </a:solidFill>
              </a:rPr>
              <a:t>Challah bread </a:t>
            </a:r>
            <a:br>
              <a:rPr lang="en-GB" altLang="en-US" sz="1600" b="1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is eaten.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016616" y="4890533"/>
            <a:ext cx="1828159" cy="987484"/>
          </a:xfrm>
          <a:prstGeom prst="roundRect">
            <a:avLst>
              <a:gd name="adj" fmla="val 1320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solidFill>
                  <a:schemeClr val="tx1"/>
                </a:solidFill>
              </a:rPr>
              <a:t>Blessings </a:t>
            </a:r>
            <a:br>
              <a:rPr lang="en-GB" altLang="en-US" sz="1600" b="1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are recited.</a:t>
            </a:r>
          </a:p>
        </p:txBody>
      </p:sp>
      <p:grpSp>
        <p:nvGrpSpPr>
          <p:cNvPr id="3" name="blessing"/>
          <p:cNvGrpSpPr/>
          <p:nvPr/>
        </p:nvGrpSpPr>
        <p:grpSpPr>
          <a:xfrm>
            <a:off x="7001162" y="4684849"/>
            <a:ext cx="1378798" cy="1382809"/>
            <a:chOff x="7001162" y="4684849"/>
            <a:chExt cx="1378798" cy="1382809"/>
          </a:xfrm>
        </p:grpSpPr>
        <p:sp>
          <p:nvSpPr>
            <p:cNvPr id="15" name="Oval 14"/>
            <p:cNvSpPr/>
            <p:nvPr/>
          </p:nvSpPr>
          <p:spPr>
            <a:xfrm>
              <a:off x="7013195" y="4700893"/>
              <a:ext cx="1366765" cy="13667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062" t="-18878" r="-5994" b="2150"/>
            <a:stretch/>
          </p:blipFill>
          <p:spPr>
            <a:xfrm flipH="1">
              <a:off x="7001162" y="4684849"/>
              <a:ext cx="1375154" cy="1366765"/>
            </a:xfrm>
            <a:prstGeom prst="ellipse">
              <a:avLst/>
            </a:prstGeom>
          </p:spPr>
        </p:pic>
      </p:grpSp>
      <p:grpSp>
        <p:nvGrpSpPr>
          <p:cNvPr id="23" name="Shabbat Candles"/>
          <p:cNvGrpSpPr/>
          <p:nvPr/>
        </p:nvGrpSpPr>
        <p:grpSpPr>
          <a:xfrm>
            <a:off x="755650" y="1325127"/>
            <a:ext cx="1366765" cy="1366765"/>
            <a:chOff x="755650" y="1325127"/>
            <a:chExt cx="1366765" cy="1366765"/>
          </a:xfrm>
        </p:grpSpPr>
        <p:sp>
          <p:nvSpPr>
            <p:cNvPr id="2" name="Oval 1"/>
            <p:cNvSpPr/>
            <p:nvPr/>
          </p:nvSpPr>
          <p:spPr>
            <a:xfrm>
              <a:off x="755650" y="1325127"/>
              <a:ext cx="1366765" cy="13667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851" y="1450861"/>
              <a:ext cx="582362" cy="111529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75" y="2418928"/>
            <a:ext cx="2788351" cy="25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Challah Bread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650" y="1473201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Challah is a special plaited loaf that is bought fresh on Friday morning, ready for the Shabbat.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755651" y="4628404"/>
            <a:ext cx="2330450" cy="1464421"/>
          </a:xfrm>
          <a:prstGeom prst="roundRect">
            <a:avLst>
              <a:gd name="adj" fmla="val 9301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dirty="0">
                <a:solidFill>
                  <a:schemeClr val="tx1"/>
                </a:solidFill>
              </a:rPr>
              <a:t>The loaves are covered with a special </a:t>
            </a:r>
            <a:r>
              <a:rPr lang="en-GB" altLang="en-US" sz="1600" b="1" dirty="0">
                <a:solidFill>
                  <a:schemeClr val="tx1"/>
                </a:solidFill>
              </a:rPr>
              <a:t>Challah cover</a:t>
            </a:r>
            <a:r>
              <a:rPr lang="en-GB" altLang="en-US" sz="1600" dirty="0">
                <a:solidFill>
                  <a:schemeClr val="tx1"/>
                </a:solidFill>
              </a:rPr>
              <a:t>, so they can’t ‘see’ the wine when it is blessed.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6057900" y="4628404"/>
            <a:ext cx="2330450" cy="1464421"/>
          </a:xfrm>
          <a:prstGeom prst="roundRect">
            <a:avLst>
              <a:gd name="adj" fmla="val 1320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dirty="0">
                <a:solidFill>
                  <a:schemeClr val="tx1"/>
                </a:solidFill>
              </a:rPr>
              <a:t>Challah tastes much sweeter than normal bread. This helps remind people that </a:t>
            </a:r>
            <a:r>
              <a:rPr lang="en-GB" altLang="en-US" sz="1600" b="1" dirty="0">
                <a:solidFill>
                  <a:schemeClr val="tx1"/>
                </a:solidFill>
              </a:rPr>
              <a:t>Shabbat is special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3" name="middle"/>
          <p:cNvGrpSpPr/>
          <p:nvPr/>
        </p:nvGrpSpPr>
        <p:grpSpPr>
          <a:xfrm>
            <a:off x="3585784" y="4120393"/>
            <a:ext cx="1972432" cy="1972432"/>
            <a:chOff x="7013195" y="1325127"/>
            <a:chExt cx="1366765" cy="1366765"/>
          </a:xfrm>
        </p:grpSpPr>
        <p:sp>
          <p:nvSpPr>
            <p:cNvPr id="34" name="Oval 33"/>
            <p:cNvSpPr/>
            <p:nvPr/>
          </p:nvSpPr>
          <p:spPr>
            <a:xfrm>
              <a:off x="7013195" y="1325127"/>
              <a:ext cx="1366765" cy="13667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758" y="1474203"/>
              <a:ext cx="1123638" cy="1075229"/>
            </a:xfrm>
            <a:prstGeom prst="rect">
              <a:avLst/>
            </a:prstGeom>
          </p:spPr>
        </p:pic>
      </p:grpSp>
      <p:sp>
        <p:nvSpPr>
          <p:cNvPr id="36" name="Rectangle: Rounded Corners 35"/>
          <p:cNvSpPr/>
          <p:nvPr/>
        </p:nvSpPr>
        <p:spPr>
          <a:xfrm>
            <a:off x="3406775" y="2442784"/>
            <a:ext cx="2330450" cy="1464421"/>
          </a:xfrm>
          <a:prstGeom prst="roundRect">
            <a:avLst>
              <a:gd name="adj" fmla="val 1320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solidFill>
                  <a:schemeClr val="tx1"/>
                </a:solidFill>
              </a:rPr>
              <a:t>Two loaves </a:t>
            </a:r>
            <a:r>
              <a:rPr lang="en-GB" altLang="en-US" sz="1600" dirty="0">
                <a:solidFill>
                  <a:schemeClr val="tx1"/>
                </a:solidFill>
              </a:rPr>
              <a:t>are always bought together.</a:t>
            </a:r>
          </a:p>
        </p:txBody>
      </p:sp>
      <p:grpSp>
        <p:nvGrpSpPr>
          <p:cNvPr id="20" name="right"/>
          <p:cNvGrpSpPr/>
          <p:nvPr/>
        </p:nvGrpSpPr>
        <p:grpSpPr>
          <a:xfrm>
            <a:off x="6236908" y="2423832"/>
            <a:ext cx="1972433" cy="1991384"/>
            <a:chOff x="6236908" y="2423832"/>
            <a:chExt cx="1972433" cy="1991384"/>
          </a:xfrm>
        </p:grpSpPr>
        <p:sp>
          <p:nvSpPr>
            <p:cNvPr id="30" name="Oval 29"/>
            <p:cNvSpPr/>
            <p:nvPr/>
          </p:nvSpPr>
          <p:spPr>
            <a:xfrm>
              <a:off x="6236909" y="2442784"/>
              <a:ext cx="1972432" cy="1972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53" t="-22575" r="-10953" b="1"/>
            <a:stretch/>
          </p:blipFill>
          <p:spPr>
            <a:xfrm>
              <a:off x="6236908" y="2423832"/>
              <a:ext cx="1972433" cy="1972431"/>
            </a:xfrm>
            <a:prstGeom prst="ellipse">
              <a:avLst/>
            </a:prstGeom>
          </p:spPr>
        </p:pic>
      </p:grpSp>
      <p:grpSp>
        <p:nvGrpSpPr>
          <p:cNvPr id="41" name="left"/>
          <p:cNvGrpSpPr/>
          <p:nvPr/>
        </p:nvGrpSpPr>
        <p:grpSpPr>
          <a:xfrm>
            <a:off x="934659" y="2421114"/>
            <a:ext cx="1972433" cy="1994102"/>
            <a:chOff x="934659" y="2421114"/>
            <a:chExt cx="1972433" cy="1994102"/>
          </a:xfrm>
        </p:grpSpPr>
        <p:sp>
          <p:nvSpPr>
            <p:cNvPr id="26" name="Oval 25"/>
            <p:cNvSpPr/>
            <p:nvPr/>
          </p:nvSpPr>
          <p:spPr>
            <a:xfrm>
              <a:off x="934660" y="2442784"/>
              <a:ext cx="1972432" cy="1972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14" t="-33259" r="-15514" b="-1292"/>
            <a:stretch/>
          </p:blipFill>
          <p:spPr>
            <a:xfrm>
              <a:off x="934659" y="2421114"/>
              <a:ext cx="1972431" cy="197243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2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Other Customs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4674708"/>
            <a:ext cx="3816350" cy="1247920"/>
          </a:xfrm>
          <a:prstGeom prst="round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Families enjoy talking together</a:t>
            </a:r>
            <a:r>
              <a:rPr lang="en-GB" altLang="en-US" dirty="0">
                <a:solidFill>
                  <a:schemeClr val="tx1"/>
                </a:solidFill>
              </a:rPr>
              <a:t>. Children can stay up late and tell and listen to stories. Songs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are sung.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70379"/>
            <a:ext cx="3821059" cy="3071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2" y="1473201"/>
            <a:ext cx="699845" cy="4619624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5771625" y="1473201"/>
            <a:ext cx="2611959" cy="1102219"/>
          </a:xfrm>
          <a:prstGeom prst="round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Families will visit a </a:t>
            </a:r>
            <a:r>
              <a:rPr lang="en-GB" altLang="en-US" b="1" dirty="0">
                <a:solidFill>
                  <a:schemeClr val="tx1"/>
                </a:solidFill>
              </a:rPr>
              <a:t>Synagogue</a:t>
            </a:r>
            <a:r>
              <a:rPr lang="en-GB" altLang="en-US" dirty="0">
                <a:solidFill>
                  <a:schemeClr val="tx1"/>
                </a:solidFill>
              </a:rPr>
              <a:t> during Shabbat.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776391" y="2740797"/>
            <a:ext cx="2611959" cy="809253"/>
          </a:xfrm>
          <a:prstGeom prst="roundRect">
            <a:avLst>
              <a:gd name="adj" fmla="val 24960"/>
            </a:avLst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No work </a:t>
            </a:r>
            <a:r>
              <a:rPr lang="en-GB" altLang="en-US" dirty="0">
                <a:solidFill>
                  <a:schemeClr val="tx1"/>
                </a:solidFill>
              </a:rPr>
              <a:t>can be done. Including homework!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76391" y="3715427"/>
            <a:ext cx="2611959" cy="2377398"/>
          </a:xfrm>
          <a:prstGeom prst="roundRect">
            <a:avLst>
              <a:gd name="adj" fmla="val 8198"/>
            </a:avLst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Havdalah</a:t>
            </a:r>
            <a:r>
              <a:rPr lang="en-GB" altLang="en-US" dirty="0">
                <a:solidFill>
                  <a:schemeClr val="tx1"/>
                </a:solidFill>
              </a:rPr>
              <a:t> is the end of Shabbat. A special plaited candle is lit and prayers are read. </a:t>
            </a:r>
            <a:r>
              <a:rPr lang="en-GB" altLang="en-US" b="1" dirty="0">
                <a:solidFill>
                  <a:schemeClr val="tx1"/>
                </a:solidFill>
              </a:rPr>
              <a:t>Special spices </a:t>
            </a:r>
            <a:r>
              <a:rPr lang="en-GB" altLang="en-US" dirty="0">
                <a:solidFill>
                  <a:schemeClr val="tx1"/>
                </a:solidFill>
              </a:rPr>
              <a:t>are smelt and finally the candle is put out in the wine.</a:t>
            </a:r>
          </a:p>
        </p:txBody>
      </p:sp>
    </p:spTree>
    <p:extLst>
      <p:ext uri="{BB962C8B-B14F-4D97-AF65-F5344CB8AC3E}">
        <p14:creationId xmlns:p14="http://schemas.microsoft.com/office/powerpoint/2010/main" val="2578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247</TotalTime>
  <Words>183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Twinkl</vt:lpstr>
      <vt:lpstr>Calibri</vt:lpstr>
      <vt:lpstr>Office Theme</vt:lpstr>
      <vt:lpstr>PowerPoint Presentation</vt:lpstr>
      <vt:lpstr>How Is Shabbat Celebrated?</vt:lpstr>
      <vt:lpstr>Shabbat Traditions</vt:lpstr>
      <vt:lpstr>Challah Bread</vt:lpstr>
      <vt:lpstr>Other Customs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Sharon Saunders</cp:lastModifiedBy>
  <cp:revision>10</cp:revision>
  <dcterms:created xsi:type="dcterms:W3CDTF">2019-01-29T11:07:05Z</dcterms:created>
  <dcterms:modified xsi:type="dcterms:W3CDTF">2020-05-26T09:30:26Z</dcterms:modified>
</cp:coreProperties>
</file>