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winkl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289"/>
    <a:srgbClr val="5B8231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1631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/>
              <a:t>We divide by 2 to find half (½), </a:t>
            </a:r>
            <a:br>
              <a:rPr lang="en-GB" altLang="en-US" sz="2400" dirty="0"/>
            </a:br>
            <a:r>
              <a:rPr lang="en-GB" altLang="en-US" sz="2400" dirty="0" smtClean="0"/>
              <a:t>and 4 </a:t>
            </a:r>
            <a:r>
              <a:rPr lang="en-GB" altLang="en-US" sz="2400" dirty="0"/>
              <a:t>to find one quarter (¼). </a:t>
            </a:r>
          </a:p>
          <a:p>
            <a:pPr algn="ctr">
              <a:spcBef>
                <a:spcPct val="0"/>
              </a:spcBef>
            </a:pPr>
            <a:r>
              <a:rPr lang="en-GB" altLang="en-US" sz="2400" dirty="0"/>
              <a:t>What do you think we need to divide by to find one third? Have a look at the one third fraction…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78895" y="3249933"/>
            <a:ext cx="137667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9600" dirty="0"/>
              <a:t>⅓</a:t>
            </a:r>
            <a:r>
              <a:rPr lang="en-GB" altLang="en-US" sz="2400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0885" y="5122005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 smtClean="0"/>
              <a:t>You need to divide by 3 </a:t>
            </a:r>
            <a:br>
              <a:rPr lang="en-GB" altLang="en-US" sz="2400" dirty="0" smtClean="0"/>
            </a:br>
            <a:r>
              <a:rPr lang="en-GB" altLang="en-US" sz="2400" dirty="0" smtClean="0"/>
              <a:t>to find one third.</a:t>
            </a:r>
            <a:endParaRPr lang="en-GB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0228" y="3298102"/>
            <a:ext cx="702704" cy="2720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7" y="3665838"/>
            <a:ext cx="1576624" cy="23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430809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/>
              <a:t>To find one third of a number, you need to </a:t>
            </a:r>
            <a:br>
              <a:rPr lang="en-GB" altLang="en-US" sz="2400" dirty="0"/>
            </a:br>
            <a:r>
              <a:rPr lang="en-GB" altLang="en-US" sz="2400" dirty="0"/>
              <a:t>divide the number by three.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6 ÷ 3 =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 smtClean="0"/>
              <a:t> of 6 =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</a:t>
            </a:r>
          </a:p>
        </p:txBody>
      </p:sp>
      <p:grpSp>
        <p:nvGrpSpPr>
          <p:cNvPr id="2" name="Circles"/>
          <p:cNvGrpSpPr/>
          <p:nvPr/>
        </p:nvGrpSpPr>
        <p:grpSpPr>
          <a:xfrm>
            <a:off x="1208792" y="2740365"/>
            <a:ext cx="6610439" cy="966385"/>
            <a:chOff x="1208792" y="2740365"/>
            <a:chExt cx="6610439" cy="966385"/>
          </a:xfrm>
        </p:grpSpPr>
        <p:sp>
          <p:nvSpPr>
            <p:cNvPr id="30" name="Oval 29"/>
            <p:cNvSpPr/>
            <p:nvPr/>
          </p:nvSpPr>
          <p:spPr>
            <a:xfrm>
              <a:off x="1208792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348019" y="2742710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474812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601605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28398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855191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Lines"/>
          <p:cNvGrpSpPr/>
          <p:nvPr/>
        </p:nvGrpSpPr>
        <p:grpSpPr>
          <a:xfrm>
            <a:off x="3405035" y="2463306"/>
            <a:ext cx="2252804" cy="1592677"/>
            <a:chOff x="3405035" y="2463306"/>
            <a:chExt cx="2252804" cy="159267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405035" y="246330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57839" y="246330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5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Can you find </a:t>
            </a:r>
            <a:r>
              <a:rPr lang="en-GB" altLang="en-US" sz="2000" dirty="0"/>
              <a:t>⅓</a:t>
            </a:r>
            <a:r>
              <a:rPr lang="en-GB" altLang="en-US" sz="2000" dirty="0" smtClean="0"/>
              <a:t>? </a:t>
            </a:r>
            <a:endParaRPr lang="en-GB" alt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79522" y="200494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 smtClean="0"/>
              <a:t> of 9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872" y="2008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9 ÷ 3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212129" y="5607145"/>
            <a:ext cx="4700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one third of 9 is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7371" y="20049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3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2377" y="2008062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3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97911" y="2620496"/>
            <a:ext cx="2928683" cy="2973285"/>
            <a:chOff x="3158811" y="2682190"/>
            <a:chExt cx="2928683" cy="29732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74" y="2682192"/>
              <a:ext cx="905050" cy="9177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309" y="2682191"/>
              <a:ext cx="905050" cy="91774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444" y="2682190"/>
              <a:ext cx="905050" cy="91774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11" y="3709963"/>
              <a:ext cx="905050" cy="9177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46" y="3709962"/>
              <a:ext cx="905050" cy="91774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81" y="3709961"/>
              <a:ext cx="905050" cy="91774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11" y="4737732"/>
              <a:ext cx="905050" cy="91774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46" y="4737731"/>
              <a:ext cx="905050" cy="9177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81" y="4737730"/>
              <a:ext cx="905050" cy="9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6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There are 12 dog biscuits in a packet. Daniel shares them between his three dogs. How many biscuits will each dog get?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522" y="2157358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 smtClean="0"/>
              <a:t> of 12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872" y="21563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12 ÷ 3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1921695" y="5145480"/>
            <a:ext cx="509263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one third of 12 is 4</a:t>
            </a:r>
          </a:p>
          <a:p>
            <a:pPr algn="ctr"/>
            <a:r>
              <a:rPr lang="en-GB" altLang="en-US" sz="2000" dirty="0"/>
              <a:t>They will get 4 biscuits </a:t>
            </a:r>
            <a:r>
              <a:rPr lang="en-GB" altLang="en-US" sz="2000" dirty="0" smtClean="0"/>
              <a:t>each.</a:t>
            </a:r>
            <a:endParaRPr lang="en-GB" sz="4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137371" y="2157357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4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2377" y="21563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4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Dog bone"/>
          <p:cNvGrpSpPr/>
          <p:nvPr/>
        </p:nvGrpSpPr>
        <p:grpSpPr>
          <a:xfrm>
            <a:off x="3212120" y="2884561"/>
            <a:ext cx="2710227" cy="1980152"/>
            <a:chOff x="3212120" y="2694438"/>
            <a:chExt cx="2710227" cy="19801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2694438"/>
              <a:ext cx="816673" cy="3925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2706745"/>
              <a:ext cx="816673" cy="3925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2704225"/>
              <a:ext cx="816673" cy="3925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3198406"/>
              <a:ext cx="816673" cy="3925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3210713"/>
              <a:ext cx="816673" cy="39253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3208193"/>
              <a:ext cx="816673" cy="39253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3740232"/>
              <a:ext cx="816673" cy="39253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3752539"/>
              <a:ext cx="816673" cy="3925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3750019"/>
              <a:ext cx="816673" cy="3925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4269751"/>
              <a:ext cx="816673" cy="39253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4282058"/>
              <a:ext cx="816673" cy="39253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4279538"/>
              <a:ext cx="816673" cy="392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2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Challenge Section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/>
              <a:t>If you have found it easy to find one half, one quarter and one third, try these next few challenges!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-172" b="48829"/>
          <a:stretch/>
        </p:blipFill>
        <p:spPr>
          <a:xfrm>
            <a:off x="2176301" y="2899720"/>
            <a:ext cx="4781868" cy="35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Three Quarters (</a:t>
            </a:r>
            <a:r>
              <a:rPr lang="en-GB" altLang="en-US" sz="3600" dirty="0"/>
              <a:t>¾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You know how to find one quarter, so now let’s look </a:t>
            </a:r>
            <a:br>
              <a:rPr lang="en-GB" altLang="en-US" sz="2000" dirty="0"/>
            </a:br>
            <a:r>
              <a:rPr lang="en-GB" altLang="en-US" sz="2000" dirty="0"/>
              <a:t>at finding three quarters.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First find one quarter.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50722" y="3976112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/>
              <a:t>8 </a:t>
            </a:r>
            <a:r>
              <a:rPr lang="en-GB" sz="4000" dirty="0"/>
              <a:t>÷ </a:t>
            </a:r>
            <a:r>
              <a:rPr lang="en-GB" sz="4000" dirty="0" smtClean="0"/>
              <a:t>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0722" y="48994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/>
              <a:t>¼ of 8 </a:t>
            </a:r>
            <a:r>
              <a:rPr lang="en-GB" sz="4000" dirty="0" smtClean="0"/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8571" y="3976111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2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7227" y="48994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2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5009" y="290840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8 eggs. If we divide these eggs between 4 baskets, how many eggs will be in each basket?</a:t>
            </a:r>
          </a:p>
        </p:txBody>
      </p:sp>
    </p:spTree>
    <p:extLst>
      <p:ext uri="{BB962C8B-B14F-4D97-AF65-F5344CB8AC3E}">
        <p14:creationId xmlns:p14="http://schemas.microsoft.com/office/powerpoint/2010/main" val="42479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15" grpId="0"/>
      <p:bldP spid="17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Three Quarters (</a:t>
            </a:r>
            <a:r>
              <a:rPr lang="en-GB" altLang="en-US" sz="3600" dirty="0"/>
              <a:t>¾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369646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will be 2 eggs in each basket.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2566" y="2868344"/>
            <a:ext cx="333751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Three baskets = 3 × </a:t>
            </a:r>
            <a:r>
              <a:rPr lang="en-GB" altLang="en-US" sz="2000" dirty="0" smtClean="0"/>
              <a:t>2 eggs </a:t>
            </a: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/>
              <a:t>3 × 2 =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4" y="1795772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To find </a:t>
            </a:r>
            <a:r>
              <a:rPr lang="en-GB" altLang="en-US" sz="2000" b="1" dirty="0"/>
              <a:t>three</a:t>
            </a:r>
            <a:r>
              <a:rPr lang="en-GB" altLang="en-US" sz="2000" dirty="0"/>
              <a:t> quarters, we want to find out how many eggs there are in </a:t>
            </a:r>
            <a:r>
              <a:rPr lang="en-GB" altLang="en-US" sz="2000" b="1" dirty="0"/>
              <a:t>three</a:t>
            </a:r>
            <a:r>
              <a:rPr lang="en-GB" altLang="en-US" sz="2000" dirty="0"/>
              <a:t> baskets, so we can do this: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4" y="5604203"/>
            <a:ext cx="76327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6 eggs in the 3 baskets.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So three quarters of 8 is 6.  ¾ of 8 = 6</a:t>
            </a:r>
          </a:p>
        </p:txBody>
      </p:sp>
      <p:sp>
        <p:nvSpPr>
          <p:cNvPr id="3" name="Oval 2"/>
          <p:cNvSpPr/>
          <p:nvPr/>
        </p:nvSpPr>
        <p:spPr>
          <a:xfrm>
            <a:off x="1363874" y="2457276"/>
            <a:ext cx="1438941" cy="148005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7" y="2576985"/>
            <a:ext cx="950494" cy="118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18" y="2570945"/>
            <a:ext cx="946861" cy="11849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24" y="4205781"/>
            <a:ext cx="941755" cy="117859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178704" y="2472795"/>
            <a:ext cx="1419887" cy="14604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78704" y="4057092"/>
            <a:ext cx="1434974" cy="147597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7" y="4179428"/>
            <a:ext cx="941755" cy="11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9" grpId="0"/>
      <p:bldP spid="3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Two Thirds (</a:t>
            </a:r>
            <a:r>
              <a:rPr lang="en-GB" altLang="en-US" sz="3600" dirty="0"/>
              <a:t>⅔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You know how to find one third, so now let’s look at finding </a:t>
            </a: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r>
              <a:rPr lang="en-GB" altLang="en-US" sz="2000" dirty="0" smtClean="0"/>
              <a:t>two </a:t>
            </a:r>
            <a:r>
              <a:rPr lang="en-GB" altLang="en-US" sz="2000" dirty="0"/>
              <a:t>thirds.</a:t>
            </a:r>
          </a:p>
          <a:p>
            <a:pPr algn="ctr">
              <a:spcBef>
                <a:spcPct val="0"/>
              </a:spcBef>
            </a:pPr>
            <a:r>
              <a:rPr lang="en-GB" altLang="en-US" sz="2000" dirty="0"/>
              <a:t>First find one third</a:t>
            </a:r>
            <a:r>
              <a:rPr lang="en-GB" altLang="en-US" sz="2000" dirty="0" smtClean="0"/>
              <a:t>.</a:t>
            </a:r>
            <a:endParaRPr lang="en-GB" alt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2250722" y="3976112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/>
              <a:t>6</a:t>
            </a:r>
            <a:r>
              <a:rPr lang="en-GB" sz="4000" dirty="0" smtClean="0"/>
              <a:t> ÷ 3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0722" y="48994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 smtClean="0"/>
              <a:t> of 6 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8571" y="3976111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2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7227" y="48994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2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5009" y="290840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There are 6 paintbrushes. If we divide these brushes between 3 jars, how many brushes will be in each jar?</a:t>
            </a:r>
          </a:p>
        </p:txBody>
      </p:sp>
    </p:spTree>
    <p:extLst>
      <p:ext uri="{BB962C8B-B14F-4D97-AF65-F5344CB8AC3E}">
        <p14:creationId xmlns:p14="http://schemas.microsoft.com/office/powerpoint/2010/main" val="6169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15" grpId="0"/>
      <p:bldP spid="17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Finding Two Thirds (</a:t>
            </a:r>
            <a:r>
              <a:rPr lang="en-GB" altLang="en-US" sz="3600" dirty="0"/>
              <a:t>⅔</a:t>
            </a:r>
            <a:r>
              <a:rPr lang="en-GB" sz="3600" dirty="0"/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There will be 2 brushes in each jar.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9758" y="3083559"/>
            <a:ext cx="333751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Two jars = 2 × 2 brushes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 smtClean="0"/>
              <a:t>2 </a:t>
            </a:r>
            <a:r>
              <a:rPr lang="en-GB" altLang="en-US" sz="4400" b="1" dirty="0"/>
              <a:t>× 2 = </a:t>
            </a:r>
            <a:r>
              <a:rPr lang="en-GB" altLang="en-US" sz="4400" b="1" dirty="0" smtClean="0"/>
              <a:t>4</a:t>
            </a:r>
            <a:endParaRPr lang="en-GB" altLang="en-US" sz="4400" b="1" dirty="0"/>
          </a:p>
        </p:txBody>
      </p:sp>
      <p:sp>
        <p:nvSpPr>
          <p:cNvPr id="25" name="Rectangle 24"/>
          <p:cNvSpPr/>
          <p:nvPr/>
        </p:nvSpPr>
        <p:spPr>
          <a:xfrm>
            <a:off x="750884" y="190546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To find </a:t>
            </a:r>
            <a:r>
              <a:rPr lang="en-GB" altLang="en-US" sz="2000" b="1" dirty="0"/>
              <a:t>two</a:t>
            </a:r>
            <a:r>
              <a:rPr lang="en-GB" altLang="en-US" sz="2000" dirty="0"/>
              <a:t> thirds, we want to find out how many brushes there are in </a:t>
            </a:r>
            <a:r>
              <a:rPr lang="en-GB" altLang="en-US" sz="2000" b="1" dirty="0"/>
              <a:t>two</a:t>
            </a:r>
            <a:r>
              <a:rPr lang="en-GB" altLang="en-US" sz="2000" dirty="0"/>
              <a:t> jars, so we can do this: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4" y="5455919"/>
            <a:ext cx="76327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</a:t>
            </a:r>
            <a:r>
              <a:rPr lang="en-GB" altLang="en-US" sz="2000" dirty="0" smtClean="0"/>
              <a:t>4 brushes in the 2 jars.</a:t>
            </a:r>
            <a:endParaRPr lang="en-GB" altLang="en-US" sz="2000" dirty="0"/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So </a:t>
            </a:r>
            <a:r>
              <a:rPr lang="en-GB" altLang="en-US" sz="2000" dirty="0" smtClean="0"/>
              <a:t>two thirds of 6 is 4. </a:t>
            </a:r>
            <a:r>
              <a:rPr lang="en-GB" altLang="en-US" sz="2000" dirty="0"/>
              <a:t>⅔</a:t>
            </a:r>
            <a:r>
              <a:rPr lang="en-GB" altLang="en-US" sz="2000" dirty="0" smtClean="0"/>
              <a:t> </a:t>
            </a:r>
            <a:r>
              <a:rPr lang="en-GB" altLang="en-US" sz="2000" dirty="0"/>
              <a:t>of </a:t>
            </a:r>
            <a:r>
              <a:rPr lang="en-GB" altLang="en-US" sz="2000" dirty="0" smtClean="0"/>
              <a:t>6 </a:t>
            </a:r>
            <a:r>
              <a:rPr lang="en-GB" altLang="en-US" sz="2000" dirty="0"/>
              <a:t>= </a:t>
            </a:r>
            <a:r>
              <a:rPr lang="en-GB" altLang="en-US" sz="2000" dirty="0" smtClean="0"/>
              <a:t>4</a:t>
            </a:r>
            <a:endParaRPr lang="en-GB" alt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868032"/>
            <a:ext cx="1446377" cy="20459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26" y="2868032"/>
            <a:ext cx="1446377" cy="2045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48" y="2868032"/>
            <a:ext cx="1446377" cy="20459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3663" y="2590131"/>
            <a:ext cx="1321806" cy="27966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967637" y="2590130"/>
            <a:ext cx="1321806" cy="27966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9" grpId="0"/>
      <p:bldP spid="6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Contents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 smtClean="0"/>
              <a:t>Finding half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885" y="2238600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 smtClean="0"/>
              <a:t>Finding quarter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885" y="3013268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 smtClean="0"/>
              <a:t>Finding one third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885" y="3737922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 smtClean="0"/>
              <a:t>Finding three quarters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5" y="4535997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 smtClean="0"/>
              <a:t>Finding two thirds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536825" y="1403350"/>
            <a:ext cx="577850" cy="576263"/>
            <a:chOff x="755650" y="2528886"/>
            <a:chExt cx="1804988" cy="1800226"/>
          </a:xfrm>
        </p:grpSpPr>
        <p:pic>
          <p:nvPicPr>
            <p:cNvPr id="11" name="circl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528887"/>
              <a:ext cx="18002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08087" y="2976561"/>
              <a:ext cx="1800226" cy="90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113150" y="2202920"/>
            <a:ext cx="536575" cy="492125"/>
            <a:chOff x="3317752" y="2231286"/>
            <a:chExt cx="2359029" cy="2160080"/>
          </a:xfrm>
        </p:grpSpPr>
        <p:sp>
          <p:nvSpPr>
            <p:cNvPr id="14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square"/>
            <p:cNvSpPr/>
            <p:nvPr/>
          </p:nvSpPr>
          <p:spPr>
            <a:xfrm>
              <a:off x="4497269" y="3311328"/>
              <a:ext cx="1179512" cy="10800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square"/>
            <p:cNvSpPr/>
            <p:nvPr/>
          </p:nvSpPr>
          <p:spPr>
            <a:xfrm>
              <a:off x="4497269" y="3304358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0" name="square"/>
          <p:cNvSpPr/>
          <p:nvPr/>
        </p:nvSpPr>
        <p:spPr bwMode="auto">
          <a:xfrm rot="10800000">
            <a:off x="4440623" y="3981724"/>
            <a:ext cx="268288" cy="246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square"/>
          <p:cNvSpPr/>
          <p:nvPr/>
        </p:nvSpPr>
        <p:spPr bwMode="auto">
          <a:xfrm rot="10800000">
            <a:off x="4172335" y="3981724"/>
            <a:ext cx="268288" cy="246063"/>
          </a:xfrm>
          <a:prstGeom prst="rect">
            <a:avLst/>
          </a:prstGeom>
          <a:solidFill>
            <a:srgbClr val="7136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square"/>
          <p:cNvSpPr/>
          <p:nvPr/>
        </p:nvSpPr>
        <p:spPr bwMode="auto">
          <a:xfrm rot="10800000">
            <a:off x="4172335" y="3737248"/>
            <a:ext cx="268288" cy="246063"/>
          </a:xfrm>
          <a:prstGeom prst="rect">
            <a:avLst/>
          </a:prstGeom>
          <a:solidFill>
            <a:srgbClr val="7136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square"/>
          <p:cNvSpPr/>
          <p:nvPr/>
        </p:nvSpPr>
        <p:spPr bwMode="auto">
          <a:xfrm rot="10800000">
            <a:off x="4440623" y="3737248"/>
            <a:ext cx="268288" cy="2460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55" y="1403350"/>
            <a:ext cx="1764379" cy="4451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98" y="2945494"/>
            <a:ext cx="581810" cy="504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11" y="4472207"/>
            <a:ext cx="572629" cy="4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 smtClean="0"/>
              <a:t>To find half of a number, you need to divide the </a:t>
            </a:r>
            <a:br>
              <a:rPr lang="en-GB" sz="2400" dirty="0" smtClean="0"/>
            </a:br>
            <a:r>
              <a:rPr lang="en-GB" sz="2400" dirty="0" smtClean="0"/>
              <a:t>number by two.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222" y="2940909"/>
            <a:ext cx="4691447" cy="675502"/>
            <a:chOff x="2051222" y="2561968"/>
            <a:chExt cx="4691447" cy="675502"/>
          </a:xfrm>
        </p:grpSpPr>
        <p:sp>
          <p:nvSpPr>
            <p:cNvPr id="3" name="Oval 2"/>
            <p:cNvSpPr/>
            <p:nvPr/>
          </p:nvSpPr>
          <p:spPr>
            <a:xfrm>
              <a:off x="2051222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854411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460789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263978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067167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394884" y="2644345"/>
            <a:ext cx="0" cy="135100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6 ÷ 2 =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 smtClean="0"/>
              <a:t> of 6 =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6158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 smtClean="0"/>
              <a:t>Can you find </a:t>
            </a:r>
            <a:r>
              <a:rPr lang="en-GB" altLang="en-US" sz="2400" dirty="0" smtClean="0"/>
              <a:t>½?</a:t>
            </a:r>
            <a:r>
              <a:rPr lang="en-GB" sz="2400" dirty="0" smtClean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 smtClean="0"/>
              <a:t> of 8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/>
              <a:t>8</a:t>
            </a:r>
            <a:r>
              <a:rPr lang="en-GB" sz="4000" dirty="0" smtClean="0"/>
              <a:t> ÷ 2 =</a:t>
            </a:r>
          </a:p>
        </p:txBody>
      </p:sp>
      <p:sp>
        <p:nvSpPr>
          <p:cNvPr id="20" name="So half of 8 is 4"/>
          <p:cNvSpPr/>
          <p:nvPr/>
        </p:nvSpPr>
        <p:spPr>
          <a:xfrm>
            <a:off x="2701557" y="5045250"/>
            <a:ext cx="373135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half of 8 is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4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4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15482" y="3284491"/>
            <a:ext cx="3103503" cy="1452787"/>
            <a:chOff x="-346382" y="3342896"/>
            <a:chExt cx="3103503" cy="14527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382" y="3342896"/>
              <a:ext cx="692763" cy="66626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3342896"/>
              <a:ext cx="692763" cy="66626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78" y="3352550"/>
              <a:ext cx="692763" cy="6662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58" y="3352550"/>
              <a:ext cx="692763" cy="66626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382" y="4119764"/>
              <a:ext cx="692763" cy="66626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4119764"/>
              <a:ext cx="692763" cy="66626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78" y="4129418"/>
              <a:ext cx="692763" cy="66626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58" y="4129418"/>
              <a:ext cx="692763" cy="666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07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05052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 smtClean="0"/>
              <a:t>Amina has 4 pencils, she wants to put half of them in her pencil case. How many pencils will she put in her pencil case?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 smtClean="0"/>
              <a:t> of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/>
              <a:t>4</a:t>
            </a:r>
            <a:r>
              <a:rPr lang="en-GB" sz="4000" dirty="0" smtClean="0"/>
              <a:t> ÷ 2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355415" y="5145480"/>
            <a:ext cx="465891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half of 4 is 2</a:t>
            </a:r>
          </a:p>
          <a:p>
            <a:pPr algn="ctr"/>
            <a:r>
              <a:rPr lang="en-GB" sz="2000" dirty="0" smtClean="0"/>
              <a:t>She will put 2 pencils in her pencil case.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2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2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425857" y="3038011"/>
            <a:ext cx="2093285" cy="1778602"/>
            <a:chOff x="3425857" y="3219077"/>
            <a:chExt cx="2093285" cy="1778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857" y="3219077"/>
              <a:ext cx="838469" cy="10195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234" y="3219077"/>
              <a:ext cx="838469" cy="101959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96" y="3978088"/>
              <a:ext cx="838469" cy="101959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673" y="3978088"/>
              <a:ext cx="838469" cy="101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0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Liam has ten sweets, he gives half to his sister. How many sweets will they each get?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 smtClean="0"/>
              <a:t> of 10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/>
              <a:t>10</a:t>
            </a:r>
            <a:r>
              <a:rPr lang="en-GB" sz="4000" dirty="0" smtClean="0"/>
              <a:t> ÷ 2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561862" y="5145480"/>
            <a:ext cx="415143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half of 10 is 5</a:t>
            </a:r>
          </a:p>
          <a:p>
            <a:pPr algn="ctr"/>
            <a:r>
              <a:rPr lang="en-GB" sz="2000" dirty="0" smtClean="0"/>
              <a:t>They will get 5 sweets each.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5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5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729069" y="2981759"/>
            <a:ext cx="5989581" cy="2091541"/>
            <a:chOff x="1729069" y="2981759"/>
            <a:chExt cx="5989581" cy="20915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1729069" y="3002374"/>
              <a:ext cx="1611708" cy="113966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2785677" y="3002376"/>
              <a:ext cx="1611708" cy="113966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3821611" y="2986915"/>
              <a:ext cx="1611708" cy="113966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4914423" y="3008297"/>
              <a:ext cx="1611708" cy="113966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5972828" y="2981759"/>
              <a:ext cx="1611708" cy="11396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1863183" y="3927714"/>
              <a:ext cx="1611708" cy="113966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2919791" y="3927716"/>
              <a:ext cx="1611708" cy="11396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3955725" y="3912255"/>
              <a:ext cx="1611708" cy="113966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5048537" y="3933637"/>
              <a:ext cx="1611708" cy="113966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6106942" y="3907099"/>
              <a:ext cx="1611708" cy="113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16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 smtClean="0"/>
              <a:t>To find a quarter of a number, you need to divide the </a:t>
            </a:r>
            <a:br>
              <a:rPr lang="en-GB" sz="2400" dirty="0" smtClean="0"/>
            </a:br>
            <a:r>
              <a:rPr lang="en-GB" sz="2400" dirty="0" smtClean="0"/>
              <a:t>number by four.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8 ÷ 4 =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 smtClean="0"/>
              <a:t> of 8 =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</a:t>
            </a:r>
          </a:p>
        </p:txBody>
      </p:sp>
      <p:grpSp>
        <p:nvGrpSpPr>
          <p:cNvPr id="29" name="Circles"/>
          <p:cNvGrpSpPr/>
          <p:nvPr/>
        </p:nvGrpSpPr>
        <p:grpSpPr>
          <a:xfrm>
            <a:off x="2741691" y="2644345"/>
            <a:ext cx="3306384" cy="1505283"/>
            <a:chOff x="2741691" y="2644345"/>
            <a:chExt cx="3306384" cy="1505283"/>
          </a:xfrm>
        </p:grpSpPr>
        <p:sp>
          <p:nvSpPr>
            <p:cNvPr id="15" name="Oval 14"/>
            <p:cNvSpPr/>
            <p:nvPr/>
          </p:nvSpPr>
          <p:spPr>
            <a:xfrm>
              <a:off x="2741691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568287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545978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372573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741691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568287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545978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372573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Lines"/>
          <p:cNvGrpSpPr/>
          <p:nvPr/>
        </p:nvGrpSpPr>
        <p:grpSpPr>
          <a:xfrm>
            <a:off x="2656569" y="2617186"/>
            <a:ext cx="3496581" cy="1592677"/>
            <a:chOff x="2656569" y="2617186"/>
            <a:chExt cx="3496581" cy="159267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394884" y="261718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56569" y="3392817"/>
              <a:ext cx="3496581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/>
              <a:t>Can you find ¼? </a:t>
            </a:r>
            <a:endParaRPr lang="en-GB" alt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 smtClean="0"/>
              <a:t> of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4</a:t>
            </a:r>
            <a:r>
              <a:rPr lang="en-GB" sz="4000" dirty="0" smtClean="0"/>
              <a:t> ÷ 4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223979" y="5141905"/>
            <a:ext cx="4700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a quarter of 4 is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1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1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69590" y="3181309"/>
            <a:ext cx="4210606" cy="1581824"/>
            <a:chOff x="2536829" y="3179875"/>
            <a:chExt cx="4210606" cy="15818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29" y="3182743"/>
              <a:ext cx="922991" cy="157895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43" y="3182743"/>
              <a:ext cx="922991" cy="157895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657" y="3182743"/>
              <a:ext cx="922991" cy="157895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444" y="3179875"/>
              <a:ext cx="922991" cy="1578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5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A cat has 12 fish. It shares them between her four kittens. How many fish will each kitten get.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 smtClean="0"/>
              <a:t> of 12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12 ÷ 4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1947093" y="5145480"/>
            <a:ext cx="524028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 smtClean="0"/>
              <a:t>So a quarter of 12 is 3</a:t>
            </a:r>
          </a:p>
          <a:p>
            <a:pPr algn="ctr"/>
            <a:r>
              <a:rPr lang="en-GB" sz="2000" dirty="0" smtClean="0"/>
              <a:t>They will get 3 fish each.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4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 smtClean="0">
                <a:solidFill>
                  <a:schemeClr val="accent1"/>
                </a:solidFill>
              </a:rPr>
              <a:t>3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 smtClean="0">
                  <a:solidFill>
                    <a:schemeClr val="accent1"/>
                  </a:solidFill>
                </a:rPr>
                <a:t>Help</a:t>
              </a:r>
              <a:endParaRPr lang="en-GB" sz="1400" b="1" dirty="0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86344" y="3400211"/>
            <a:ext cx="6550878" cy="804017"/>
            <a:chOff x="750884" y="3268405"/>
            <a:chExt cx="6550878" cy="8040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4" y="3268406"/>
              <a:ext cx="1091813" cy="36448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97" y="3268406"/>
              <a:ext cx="1091813" cy="36448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0" y="3268406"/>
              <a:ext cx="1091813" cy="36448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23" y="3268405"/>
              <a:ext cx="1091813" cy="36448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36" y="3268405"/>
              <a:ext cx="1091813" cy="36448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49" y="3275227"/>
              <a:ext cx="1091813" cy="36448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4" y="3701121"/>
              <a:ext cx="1091813" cy="36448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97" y="3701121"/>
              <a:ext cx="1091813" cy="36448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0" y="3701121"/>
              <a:ext cx="1091813" cy="3644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23" y="3701120"/>
              <a:ext cx="1091813" cy="36448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36" y="3701120"/>
              <a:ext cx="1091813" cy="36448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49" y="3707942"/>
              <a:ext cx="1091813" cy="36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5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681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Twinkl</vt:lpstr>
      <vt:lpstr>Office Theme</vt:lpstr>
      <vt:lpstr>PowerPoint Presentation</vt:lpstr>
      <vt:lpstr>Contents</vt:lpstr>
      <vt:lpstr>Finding Half (½)</vt:lpstr>
      <vt:lpstr>Finding Half (½)</vt:lpstr>
      <vt:lpstr>Finding Half (½)</vt:lpstr>
      <vt:lpstr>Finding Half (½)</vt:lpstr>
      <vt:lpstr>Finding a Quarter (¼)</vt:lpstr>
      <vt:lpstr>Finding a Quarter (¼)</vt:lpstr>
      <vt:lpstr>Finding a Quarter (¼)</vt:lpstr>
      <vt:lpstr>Finding One Third (⅓)</vt:lpstr>
      <vt:lpstr>Finding One Third (⅓)</vt:lpstr>
      <vt:lpstr>Finding One Third (⅓)</vt:lpstr>
      <vt:lpstr>Finding One Third (⅓)</vt:lpstr>
      <vt:lpstr>Challenge Section</vt:lpstr>
      <vt:lpstr>Finding Three Quarters (¾)</vt:lpstr>
      <vt:lpstr>Finding Three Quarters (¾)</vt:lpstr>
      <vt:lpstr>Finding Two Thirds (⅔)</vt:lpstr>
      <vt:lpstr>Finding Two Thirds (⅔)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Kitty Doyle</dc:creator>
  <cp:lastModifiedBy>Hilary Gorman</cp:lastModifiedBy>
  <cp:revision>19</cp:revision>
  <dcterms:created xsi:type="dcterms:W3CDTF">2019-03-26T10:26:23Z</dcterms:created>
  <dcterms:modified xsi:type="dcterms:W3CDTF">2020-05-21T08:01:57Z</dcterms:modified>
</cp:coreProperties>
</file>