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Twinkl SemiBold" charset="0"/>
      <p:bold r:id="rId13"/>
    </p:embeddedFon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C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6845178-3766-4CAE-BB4C-8229DC3A1F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382B4A-02F2-4230-8C44-B146785743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3A517-82FD-413F-8987-1EFBEE95CC97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D706C0-2E33-42F9-9545-B0B85C9BB9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89AE83-4E8C-4AD1-9155-F5ED9864A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A08BD3-1ABA-44A4-82E7-20C45B2AC1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9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452E9DB-E9AB-439D-AD00-A170215F07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14DCD2-6272-44F6-A3DF-F811B30F95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41106E-3659-4BF9-B6EB-8BF32943A15C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DF56D7C2-A88D-4C5C-B571-5BDC14CB6B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1F9DB55-B9E6-4E28-B80D-B161E4EB4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08E022-FAF5-4F12-85C6-CF9EFF18DB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4E00BE-67C9-4E0B-90E3-71B6B4779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5D24C8-6505-4118-9790-BA6034C52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20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37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E18B78C2-0F88-444D-8BB2-5F110A15FCF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73BC0AE2-DA8A-462E-A376-61CEA864742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9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EF5611B6-1B03-45B7-BB2B-E06133488687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123A3390-C064-44C6-8795-570C746AAA2C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9E50437-1D38-45AE-AF30-631E574A36FB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00376C9-4297-4B6C-B145-054384CF471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4824262E-012D-4324-A3D6-C12D0C40765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744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b="0" smtClean="0">
                <a:latin typeface="Twinkl" pitchFamily="2" charset="0"/>
              </a:rPr>
              <a:t>Division Using the Chunking Method by </a:t>
            </a:r>
            <a:br>
              <a:rPr lang="en-GB" altLang="en-US" sz="3200" b="0" smtClean="0">
                <a:latin typeface="Twinkl" pitchFamily="2" charset="0"/>
              </a:rPr>
            </a:br>
            <a:r>
              <a:rPr lang="en-GB" altLang="en-US" sz="3200" b="0" smtClean="0">
                <a:latin typeface="Twinkl" pitchFamily="2" charset="0"/>
              </a:rPr>
              <a:t>1-Digit Number</a:t>
            </a:r>
            <a:endParaRPr lang="en-GB" altLang="en-US" sz="3200" b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21939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in the division format: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895475" y="1558925"/>
            <a:ext cx="4751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156 ÷ 9 =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578475" y="2279650"/>
            <a:ext cx="863600" cy="369888"/>
            <a:chOff x="5578678" y="2078799"/>
            <a:chExt cx="864066" cy="369332"/>
          </a:xfrm>
        </p:grpSpPr>
        <p:sp>
          <p:nvSpPr>
            <p:cNvPr id="9246" name="TextBox 1"/>
            <p:cNvSpPr txBox="1">
              <a:spLocks noChangeArrowheads="1"/>
            </p:cNvSpPr>
            <p:nvPr/>
          </p:nvSpPr>
          <p:spPr bwMode="auto">
            <a:xfrm>
              <a:off x="5578678" y="2078799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9)156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09A9148-AA08-4C81-9167-CB67A0166B60}"/>
                </a:ext>
              </a:extLst>
            </p:cNvPr>
            <p:cNvCxnSpPr>
              <a:cxnSpLocks/>
            </p:cNvCxnSpPr>
            <p:nvPr/>
          </p:nvCxnSpPr>
          <p:spPr>
            <a:xfrm>
              <a:off x="6010711" y="2112087"/>
              <a:ext cx="33196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578475" y="2797175"/>
            <a:ext cx="863600" cy="369888"/>
            <a:chOff x="5578678" y="2484477"/>
            <a:chExt cx="864066" cy="369332"/>
          </a:xfrm>
        </p:grpSpPr>
        <p:sp>
          <p:nvSpPr>
            <p:cNvPr id="9244" name="TextBox 7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-90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85E5891-CEB8-439E-B384-94B7CA7B7BC3}"/>
                </a:ext>
              </a:extLst>
            </p:cNvPr>
            <p:cNvCxnSpPr>
              <a:cxnSpLocks/>
            </p:cNvCxnSpPr>
            <p:nvPr/>
          </p:nvCxnSpPr>
          <p:spPr>
            <a:xfrm>
              <a:off x="5670803" y="2785649"/>
              <a:ext cx="671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83238" y="3343275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66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73713" y="3808413"/>
            <a:ext cx="865187" cy="369887"/>
            <a:chOff x="5578678" y="2484477"/>
            <a:chExt cx="864066" cy="369332"/>
          </a:xfrm>
        </p:grpSpPr>
        <p:sp>
          <p:nvSpPr>
            <p:cNvPr id="9242" name="TextBox 21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-45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34669FC-18FB-4415-B760-5E555EE549F4}"/>
                </a:ext>
              </a:extLst>
            </p:cNvPr>
            <p:cNvCxnSpPr>
              <a:cxnSpLocks/>
            </p:cNvCxnSpPr>
            <p:nvPr/>
          </p:nvCxnSpPr>
          <p:spPr>
            <a:xfrm>
              <a:off x="5670634" y="2785649"/>
              <a:ext cx="67222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84825" y="43624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570538" y="4811713"/>
            <a:ext cx="863600" cy="368300"/>
            <a:chOff x="5578678" y="2484477"/>
            <a:chExt cx="864066" cy="369332"/>
          </a:xfrm>
        </p:grpSpPr>
        <p:sp>
          <p:nvSpPr>
            <p:cNvPr id="9240" name="TextBox 25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-18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236B312-8C04-4095-BD66-3597B43A91EA}"/>
                </a:ext>
              </a:extLst>
            </p:cNvPr>
            <p:cNvCxnSpPr>
              <a:cxnSpLocks/>
            </p:cNvCxnSpPr>
            <p:nvPr/>
          </p:nvCxnSpPr>
          <p:spPr>
            <a:xfrm>
              <a:off x="5670803" y="2785355"/>
              <a:ext cx="67187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5775" y="53228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50888" y="27701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multiplication facts: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0888" y="33162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50888" y="38131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facts:			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50888" y="4333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50888" y="48291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facts:			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0888" y="53228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50888" y="58039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Add number of times the divisor has been used: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005638" y="2816225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10</a:t>
            </a:r>
            <a:r>
              <a:rPr lang="en-GB" altLang="en-US">
                <a:solidFill>
                  <a:schemeClr val="tx1"/>
                </a:solidFill>
              </a:rPr>
              <a:t> × 9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005638" y="3840163"/>
            <a:ext cx="109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5</a:t>
            </a:r>
            <a:r>
              <a:rPr lang="en-GB" altLang="en-US">
                <a:solidFill>
                  <a:schemeClr val="tx1"/>
                </a:solidFill>
              </a:rPr>
              <a:t> × 9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011988" y="4827588"/>
            <a:ext cx="1096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2</a:t>
            </a:r>
            <a:r>
              <a:rPr lang="en-GB" altLang="en-US">
                <a:solidFill>
                  <a:schemeClr val="tx1"/>
                </a:solidFill>
              </a:rPr>
              <a:t> × 9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005638" y="5803900"/>
            <a:ext cx="109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17</a:t>
            </a:r>
            <a:r>
              <a:rPr lang="en-GB" altLang="en-US">
                <a:solidFill>
                  <a:schemeClr val="tx1"/>
                </a:solidFill>
              </a:rPr>
              <a:t> × 9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18075" y="1570038"/>
            <a:ext cx="1096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B0F0"/>
                </a:solidFill>
              </a:rPr>
              <a:t>17 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4" grpId="0"/>
      <p:bldP spid="28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b="0" smtClean="0">
                <a:latin typeface="Twinkl" pitchFamily="2" charset="0"/>
              </a:rPr>
              <a:t>Division Using the Chunking Method by </a:t>
            </a:r>
            <a:br>
              <a:rPr lang="en-GB" altLang="en-US" sz="3200" b="0" smtClean="0">
                <a:latin typeface="Twinkl" pitchFamily="2" charset="0"/>
              </a:rPr>
            </a:br>
            <a:r>
              <a:rPr lang="en-GB" altLang="en-US" sz="3200" b="0" smtClean="0">
                <a:latin typeface="Twinkl" pitchFamily="2" charset="0"/>
              </a:rPr>
              <a:t>2-Digit Number</a:t>
            </a:r>
            <a:endParaRPr lang="en-GB" altLang="en-US" sz="3200" b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20256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in the division format: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778000" y="1543050"/>
            <a:ext cx="4751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346 ÷ 14 =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578475" y="2111375"/>
            <a:ext cx="863600" cy="369888"/>
            <a:chOff x="5578680" y="2078799"/>
            <a:chExt cx="864066" cy="369332"/>
          </a:xfrm>
        </p:grpSpPr>
        <p:sp>
          <p:nvSpPr>
            <p:cNvPr id="10274" name="TextBox 1"/>
            <p:cNvSpPr txBox="1">
              <a:spLocks noChangeArrowheads="1"/>
            </p:cNvSpPr>
            <p:nvPr/>
          </p:nvSpPr>
          <p:spPr bwMode="auto">
            <a:xfrm>
              <a:off x="5578680" y="2078799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14)346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50210D7-D7A9-414B-B879-5B89F94C55D4}"/>
                </a:ext>
              </a:extLst>
            </p:cNvPr>
            <p:cNvCxnSpPr>
              <a:cxnSpLocks/>
            </p:cNvCxnSpPr>
            <p:nvPr/>
          </p:nvCxnSpPr>
          <p:spPr>
            <a:xfrm>
              <a:off x="5905881" y="2159640"/>
              <a:ext cx="4367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6" name="Group 15"/>
          <p:cNvGrpSpPr>
            <a:grpSpLocks/>
          </p:cNvGrpSpPr>
          <p:nvPr/>
        </p:nvGrpSpPr>
        <p:grpSpPr bwMode="auto">
          <a:xfrm>
            <a:off x="5578475" y="2644775"/>
            <a:ext cx="863600" cy="369888"/>
            <a:chOff x="5578678" y="2484477"/>
            <a:chExt cx="864066" cy="369332"/>
          </a:xfrm>
        </p:grpSpPr>
        <p:sp>
          <p:nvSpPr>
            <p:cNvPr id="10272" name="TextBox 7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−140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69D516A-F5CC-430C-B2EB-C7198266E794}"/>
                </a:ext>
              </a:extLst>
            </p:cNvPr>
            <p:cNvCxnSpPr>
              <a:cxnSpLocks/>
            </p:cNvCxnSpPr>
            <p:nvPr/>
          </p:nvCxnSpPr>
          <p:spPr>
            <a:xfrm>
              <a:off x="5670803" y="2785649"/>
              <a:ext cx="671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83238" y="31416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206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73713" y="3665538"/>
            <a:ext cx="865187" cy="369887"/>
            <a:chOff x="5578678" y="2484477"/>
            <a:chExt cx="864066" cy="368777"/>
          </a:xfrm>
        </p:grpSpPr>
        <p:sp>
          <p:nvSpPr>
            <p:cNvPr id="10270" name="TextBox 21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/>
                <a:t> -140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B5FD886-533D-4F32-BA93-FD80E86DD864}"/>
                </a:ext>
              </a:extLst>
            </p:cNvPr>
            <p:cNvCxnSpPr>
              <a:cxnSpLocks/>
            </p:cNvCxnSpPr>
            <p:nvPr/>
          </p:nvCxnSpPr>
          <p:spPr>
            <a:xfrm>
              <a:off x="5670634" y="2785197"/>
              <a:ext cx="67222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84825" y="423703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66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570538" y="4743450"/>
            <a:ext cx="863600" cy="368300"/>
            <a:chOff x="5578678" y="2484477"/>
            <a:chExt cx="864066" cy="369332"/>
          </a:xfrm>
        </p:grpSpPr>
        <p:sp>
          <p:nvSpPr>
            <p:cNvPr id="10268" name="TextBox 25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334F163-6029-4C61-AC0B-DEBE1C9EDCBB}"/>
                </a:ext>
              </a:extLst>
            </p:cNvPr>
            <p:cNvCxnSpPr>
              <a:cxnSpLocks/>
            </p:cNvCxnSpPr>
            <p:nvPr/>
          </p:nvCxnSpPr>
          <p:spPr>
            <a:xfrm>
              <a:off x="5670803" y="2785356"/>
              <a:ext cx="67187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5775" y="52879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10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50888" y="25669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multiplication facts: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0888" y="31146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50888" y="36703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facts:			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50888" y="42084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50888" y="47609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facts:			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0888" y="52879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50888" y="58054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Add number of times the divisor has been used: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921500" y="2659063"/>
            <a:ext cx="1182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10</a:t>
            </a:r>
            <a:r>
              <a:rPr lang="en-GB" altLang="en-US">
                <a:solidFill>
                  <a:schemeClr val="tx1"/>
                </a:solidFill>
              </a:rPr>
              <a:t> × 14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005638" y="3697288"/>
            <a:ext cx="109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= </a:t>
            </a:r>
            <a:r>
              <a:rPr lang="en-GB" altLang="en-US">
                <a:solidFill>
                  <a:srgbClr val="0070C0"/>
                </a:solidFill>
              </a:rPr>
              <a:t>10</a:t>
            </a:r>
            <a:r>
              <a:rPr lang="en-GB" altLang="en-US"/>
              <a:t> x 14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011988" y="4759325"/>
            <a:ext cx="109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4</a:t>
            </a:r>
            <a:r>
              <a:rPr lang="en-GB" altLang="en-US"/>
              <a:t> x 14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18075" y="1570038"/>
            <a:ext cx="152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B0F0"/>
                </a:solidFill>
              </a:rPr>
              <a:t>24 r 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964363" y="5832475"/>
            <a:ext cx="118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</a:t>
            </a:r>
            <a:r>
              <a:rPr lang="en-GB" altLang="en-US">
                <a:solidFill>
                  <a:srgbClr val="0070C0"/>
                </a:solidFill>
              </a:rPr>
              <a:t> 24 </a:t>
            </a:r>
            <a:r>
              <a:rPr lang="en-GB" altLang="en-US"/>
              <a:t>x 14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832475" y="3122613"/>
            <a:ext cx="300038" cy="277812"/>
            <a:chOff x="5832939" y="3123239"/>
            <a:chExt cx="299204" cy="276578"/>
          </a:xfrm>
        </p:grpSpPr>
        <p:sp>
          <p:nvSpPr>
            <p:cNvPr id="10265" name="TextBox 9"/>
            <p:cNvSpPr txBox="1">
              <a:spLocks noChangeArrowheads="1"/>
            </p:cNvSpPr>
            <p:nvPr/>
          </p:nvSpPr>
          <p:spPr bwMode="auto">
            <a:xfrm>
              <a:off x="5832939" y="3123239"/>
              <a:ext cx="1466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1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266" name="TextBox 46"/>
            <p:cNvSpPr txBox="1">
              <a:spLocks noChangeArrowheads="1"/>
            </p:cNvSpPr>
            <p:nvPr/>
          </p:nvSpPr>
          <p:spPr bwMode="auto">
            <a:xfrm>
              <a:off x="5985485" y="3124309"/>
              <a:ext cx="1466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1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0FEAFFA0-4181-4ED0-8EAD-D2D100DCBE0E}"/>
                </a:ext>
              </a:extLst>
            </p:cNvPr>
            <p:cNvCxnSpPr>
              <a:cxnSpLocks/>
            </p:cNvCxnSpPr>
            <p:nvPr/>
          </p:nvCxnSpPr>
          <p:spPr>
            <a:xfrm>
              <a:off x="5997580" y="3243353"/>
              <a:ext cx="82321" cy="1564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4" grpId="0"/>
      <p:bldP spid="28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b="0" smtClean="0">
                <a:latin typeface="Twinkl" pitchFamily="2" charset="0"/>
              </a:rPr>
              <a:t>Division Using the Chunking Method by </a:t>
            </a:r>
            <a:br>
              <a:rPr lang="en-GB" altLang="en-US" sz="3200" b="0" smtClean="0">
                <a:latin typeface="Twinkl" pitchFamily="2" charset="0"/>
              </a:rPr>
            </a:br>
            <a:r>
              <a:rPr lang="en-GB" altLang="en-US" sz="3200" b="0" smtClean="0">
                <a:latin typeface="Twinkl" pitchFamily="2" charset="0"/>
              </a:rPr>
              <a:t>2-Digit Number</a:t>
            </a:r>
            <a:endParaRPr lang="en-GB" altLang="en-US" sz="3200" b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21939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in the division format: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778000" y="1543050"/>
            <a:ext cx="4751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437 ÷ 26 =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578475" y="2279650"/>
            <a:ext cx="863600" cy="369888"/>
            <a:chOff x="5578678" y="2078799"/>
            <a:chExt cx="864066" cy="368777"/>
          </a:xfrm>
        </p:grpSpPr>
        <p:sp>
          <p:nvSpPr>
            <p:cNvPr id="11294" name="TextBox 1"/>
            <p:cNvSpPr txBox="1">
              <a:spLocks noChangeArrowheads="1"/>
            </p:cNvSpPr>
            <p:nvPr/>
          </p:nvSpPr>
          <p:spPr bwMode="auto">
            <a:xfrm>
              <a:off x="5578678" y="2078799"/>
              <a:ext cx="864066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26)437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7B41C7F-8977-4156-8ACF-05B97AA6C10A}"/>
                </a:ext>
              </a:extLst>
            </p:cNvPr>
            <p:cNvCxnSpPr>
              <a:cxnSpLocks/>
            </p:cNvCxnSpPr>
            <p:nvPr/>
          </p:nvCxnSpPr>
          <p:spPr>
            <a:xfrm>
              <a:off x="6010711" y="2112037"/>
              <a:ext cx="33196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70" name="Group 15"/>
          <p:cNvGrpSpPr>
            <a:grpSpLocks/>
          </p:cNvGrpSpPr>
          <p:nvPr/>
        </p:nvGrpSpPr>
        <p:grpSpPr bwMode="auto">
          <a:xfrm>
            <a:off x="5578475" y="2797175"/>
            <a:ext cx="863600" cy="369888"/>
            <a:chOff x="5578678" y="2484477"/>
            <a:chExt cx="864066" cy="369332"/>
          </a:xfrm>
        </p:grpSpPr>
        <p:sp>
          <p:nvSpPr>
            <p:cNvPr id="11292" name="TextBox 7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−260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D620F23-4E92-4033-9A7B-FA89F095E900}"/>
                </a:ext>
              </a:extLst>
            </p:cNvPr>
            <p:cNvCxnSpPr>
              <a:cxnSpLocks/>
            </p:cNvCxnSpPr>
            <p:nvPr/>
          </p:nvCxnSpPr>
          <p:spPr>
            <a:xfrm>
              <a:off x="5670803" y="2785649"/>
              <a:ext cx="671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83238" y="3343275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177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73713" y="3808413"/>
            <a:ext cx="865187" cy="369887"/>
            <a:chOff x="5578678" y="2484477"/>
            <a:chExt cx="864066" cy="369332"/>
          </a:xfrm>
        </p:grpSpPr>
        <p:sp>
          <p:nvSpPr>
            <p:cNvPr id="11290" name="TextBox 21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-130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3F8501F-FCD8-4790-BF75-6719D61A795D}"/>
                </a:ext>
              </a:extLst>
            </p:cNvPr>
            <p:cNvCxnSpPr>
              <a:cxnSpLocks/>
            </p:cNvCxnSpPr>
            <p:nvPr/>
          </p:nvCxnSpPr>
          <p:spPr>
            <a:xfrm>
              <a:off x="5670634" y="2785649"/>
              <a:ext cx="67222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84825" y="43624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47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570538" y="4811713"/>
            <a:ext cx="863600" cy="368300"/>
            <a:chOff x="5578678" y="2484477"/>
            <a:chExt cx="864066" cy="369332"/>
          </a:xfrm>
        </p:grpSpPr>
        <p:sp>
          <p:nvSpPr>
            <p:cNvPr id="11288" name="TextBox 25"/>
            <p:cNvSpPr txBox="1">
              <a:spLocks noChangeArrowheads="1"/>
            </p:cNvSpPr>
            <p:nvPr/>
          </p:nvSpPr>
          <p:spPr bwMode="auto">
            <a:xfrm>
              <a:off x="5578678" y="2484477"/>
              <a:ext cx="86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-26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D705580-E62E-41AB-85A7-F18B363170F0}"/>
                </a:ext>
              </a:extLst>
            </p:cNvPr>
            <p:cNvCxnSpPr>
              <a:cxnSpLocks/>
            </p:cNvCxnSpPr>
            <p:nvPr/>
          </p:nvCxnSpPr>
          <p:spPr>
            <a:xfrm>
              <a:off x="5670803" y="2785355"/>
              <a:ext cx="67187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5775" y="53228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50888" y="27701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multiplication facts: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0888" y="33162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50888" y="38131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facts:			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50888" y="4333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50888" y="48291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known facts:			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0888" y="53228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subtract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50888" y="58039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Add number of times the divisor has been used: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005638" y="2816225"/>
            <a:ext cx="1198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10</a:t>
            </a:r>
            <a:r>
              <a:rPr lang="en-GB" altLang="en-US">
                <a:solidFill>
                  <a:schemeClr val="tx1"/>
                </a:solidFill>
              </a:rPr>
              <a:t> × 26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005638" y="3840163"/>
            <a:ext cx="1198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5</a:t>
            </a:r>
            <a:r>
              <a:rPr lang="en-GB" altLang="en-US">
                <a:solidFill>
                  <a:schemeClr val="tx1"/>
                </a:solidFill>
              </a:rPr>
              <a:t> × 26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011988" y="4827588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1</a:t>
            </a:r>
            <a:r>
              <a:rPr lang="en-GB" altLang="en-US">
                <a:solidFill>
                  <a:schemeClr val="tx1"/>
                </a:solidFill>
              </a:rPr>
              <a:t> × 26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005638" y="5803900"/>
            <a:ext cx="1198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</a:t>
            </a:r>
            <a:r>
              <a:rPr lang="en-GB" altLang="en-US">
                <a:solidFill>
                  <a:srgbClr val="0070C0"/>
                </a:solidFill>
              </a:rPr>
              <a:t>16</a:t>
            </a:r>
            <a:r>
              <a:rPr lang="en-GB" altLang="en-US">
                <a:solidFill>
                  <a:schemeClr val="tx1"/>
                </a:solidFill>
              </a:rPr>
              <a:t> × 26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18075" y="1570038"/>
            <a:ext cx="1096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B0F0"/>
                </a:solidFill>
              </a:rPr>
              <a:t>16 r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4" grpId="0"/>
      <p:bldP spid="28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b="0" smtClean="0">
                <a:latin typeface="Twinkl" pitchFamily="2" charset="0"/>
              </a:rPr>
              <a:t>Use the Chunking Method to Calculate </a:t>
            </a:r>
            <a:br>
              <a:rPr lang="en-GB" altLang="en-US" sz="3200" b="0" smtClean="0">
                <a:latin typeface="Twinkl" pitchFamily="2" charset="0"/>
              </a:rPr>
            </a:br>
            <a:r>
              <a:rPr lang="en-GB" altLang="en-US" sz="3200" b="0" smtClean="0">
                <a:latin typeface="Twinkl" pitchFamily="2" charset="0"/>
              </a:rPr>
              <a:t>the Answers.</a:t>
            </a:r>
            <a:endParaRPr lang="en-GB" altLang="en-US" sz="3200" b="0" smtClea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EA421B48-F86C-4A0D-A538-D0612643D0B2}"/>
              </a:ext>
            </a:extLst>
          </p:cNvPr>
          <p:cNvGraphicFramePr>
            <a:graphicFrameLocks noGrp="1"/>
          </p:cNvGraphicFramePr>
          <p:nvPr/>
        </p:nvGraphicFramePr>
        <p:xfrm>
          <a:off x="728663" y="1641475"/>
          <a:ext cx="7677150" cy="42862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9050">
                  <a:extLst>
                    <a:ext uri="{9D8B030D-6E8A-4147-A177-3AD203B41FA5}">
                      <a16:colId xmlns="" xmlns:a16="http://schemas.microsoft.com/office/drawing/2014/main" val="1049478251"/>
                    </a:ext>
                  </a:extLst>
                </a:gridCol>
                <a:gridCol w="2559050">
                  <a:extLst>
                    <a:ext uri="{9D8B030D-6E8A-4147-A177-3AD203B41FA5}">
                      <a16:colId xmlns="" xmlns:a16="http://schemas.microsoft.com/office/drawing/2014/main" val="1625271375"/>
                    </a:ext>
                  </a:extLst>
                </a:gridCol>
                <a:gridCol w="2559050">
                  <a:extLst>
                    <a:ext uri="{9D8B030D-6E8A-4147-A177-3AD203B41FA5}">
                      <a16:colId xmlns="" xmlns:a16="http://schemas.microsoft.com/office/drawing/2014/main" val="3911648996"/>
                    </a:ext>
                  </a:extLst>
                </a:gridCol>
              </a:tblGrid>
              <a:tr h="579088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winkl" pitchFamily="50" charset="0"/>
                        </a:rPr>
                        <a:t>*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winkl" pitchFamily="50" charset="0"/>
                        </a:rPr>
                        <a:t>**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winkl" pitchFamily="50" charset="0"/>
                        </a:rPr>
                        <a:t>***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820327427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98 ÷ 7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128 ÷ 11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248 ÷ 22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38674594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105 ÷ 8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165 ÷ 12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315 ÷ 25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3805297138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123 ÷ 9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</a:t>
                      </a:r>
                      <a:endParaRPr lang="en-GB" sz="1800" dirty="0"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173 ÷ 14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</a:t>
                      </a:r>
                      <a:endParaRPr lang="en-GB" sz="1800" dirty="0"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343 ÷ 23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</a:t>
                      </a:r>
                      <a:endParaRPr lang="en-GB" sz="1800" dirty="0"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4222614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126 ÷ 6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196 ÷ 13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416 ÷ 24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2683953772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142 ÷ 8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217 ÷ 15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532 ÷ 27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735900471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162 ÷ 5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</a:t>
                      </a:r>
                      <a:endParaRPr lang="en-GB" sz="1800" dirty="0"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287 ÷ 17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</a:t>
                      </a:r>
                      <a:endParaRPr lang="en-GB" sz="1800" dirty="0"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497 ÷ 28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</a:t>
                      </a:r>
                      <a:endParaRPr lang="en-GB" sz="1800" dirty="0"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2100915525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184 ÷ 9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344 ÷ 18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645 ÷ 31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877227359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162 ÷ 7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452 ÷ 16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834 ÷ 33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372800184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195 ÷ 6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395 ÷ 19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934 ÷ 32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850370556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207 ÷ 8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562 ÷ 21 =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1046 ÷ 35 =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8939187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b="0" smtClean="0">
                <a:latin typeface="Twinkl" pitchFamily="2" charset="0"/>
              </a:rPr>
              <a:t>Use the Chunking Method to Calculate </a:t>
            </a:r>
            <a:br>
              <a:rPr lang="en-GB" altLang="en-US" sz="3200" b="0" smtClean="0">
                <a:latin typeface="Twinkl" pitchFamily="2" charset="0"/>
              </a:rPr>
            </a:br>
            <a:r>
              <a:rPr lang="en-GB" altLang="en-US" sz="3200" b="0" smtClean="0">
                <a:latin typeface="Twinkl" pitchFamily="2" charset="0"/>
              </a:rPr>
              <a:t>the Answers.</a:t>
            </a:r>
            <a:endParaRPr lang="en-GB" altLang="en-US" sz="3200" b="0" smtClea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4021FD5B-BA18-4D2A-A125-9CD8C1BD1E37}"/>
              </a:ext>
            </a:extLst>
          </p:cNvPr>
          <p:cNvGraphicFramePr>
            <a:graphicFrameLocks noGrp="1"/>
          </p:cNvGraphicFramePr>
          <p:nvPr/>
        </p:nvGraphicFramePr>
        <p:xfrm>
          <a:off x="728663" y="1641475"/>
          <a:ext cx="7677150" cy="42862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9050">
                  <a:extLst>
                    <a:ext uri="{9D8B030D-6E8A-4147-A177-3AD203B41FA5}">
                      <a16:colId xmlns="" xmlns:a16="http://schemas.microsoft.com/office/drawing/2014/main" val="1049478251"/>
                    </a:ext>
                  </a:extLst>
                </a:gridCol>
                <a:gridCol w="2559050">
                  <a:extLst>
                    <a:ext uri="{9D8B030D-6E8A-4147-A177-3AD203B41FA5}">
                      <a16:colId xmlns="" xmlns:a16="http://schemas.microsoft.com/office/drawing/2014/main" val="1625271375"/>
                    </a:ext>
                  </a:extLst>
                </a:gridCol>
                <a:gridCol w="2559050">
                  <a:extLst>
                    <a:ext uri="{9D8B030D-6E8A-4147-A177-3AD203B41FA5}">
                      <a16:colId xmlns="" xmlns:a16="http://schemas.microsoft.com/office/drawing/2014/main" val="3911648996"/>
                    </a:ext>
                  </a:extLst>
                </a:gridCol>
              </a:tblGrid>
              <a:tr h="579088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winkl" pitchFamily="50" charset="0"/>
                        </a:rPr>
                        <a:t>*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winkl" pitchFamily="50" charset="0"/>
                        </a:rPr>
                        <a:t>**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Twinkl" pitchFamily="50" charset="0"/>
                        </a:rPr>
                        <a:t>***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820327427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98 ÷ 7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14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128 ÷ 11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11 r 7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248 ÷ 22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11 r 6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38674594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105 ÷ 8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13 r 1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165 ÷ 12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13 r 9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315 ÷ 25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12 r 15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3805297138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123 ÷ 9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 </a:t>
                      </a:r>
                      <a:r>
                        <a:rPr lang="en-GB" sz="1800" baseline="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13 r 6</a:t>
                      </a:r>
                      <a:endParaRPr lang="en-GB" sz="1800" dirty="0">
                        <a:solidFill>
                          <a:srgbClr val="00B0F0"/>
                        </a:solidFill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173 ÷ 14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 </a:t>
                      </a:r>
                      <a:r>
                        <a:rPr lang="en-GB" sz="1800" baseline="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12 r 5</a:t>
                      </a:r>
                      <a:endParaRPr lang="en-GB" sz="1800" dirty="0">
                        <a:solidFill>
                          <a:srgbClr val="00B0F0"/>
                        </a:solidFill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343 ÷ 23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 </a:t>
                      </a:r>
                      <a:r>
                        <a:rPr lang="en-GB" sz="1800" baseline="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14 r 21</a:t>
                      </a:r>
                      <a:endParaRPr lang="en-GB" sz="1800" dirty="0">
                        <a:solidFill>
                          <a:srgbClr val="00B0F0"/>
                        </a:solidFill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4222614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126 ÷ 6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21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196 ÷ 13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15 r 1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416 ÷ 24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17 r 8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2683953772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142 ÷ 8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17 r 6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217 ÷ 15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14 r 7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532 ÷ 27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19 r 19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735900471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162 ÷ 5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 </a:t>
                      </a:r>
                      <a:r>
                        <a:rPr lang="en-GB" sz="1800" baseline="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32 r 2</a:t>
                      </a:r>
                      <a:endParaRPr lang="en-GB" sz="1800" dirty="0">
                        <a:solidFill>
                          <a:srgbClr val="00B0F0"/>
                        </a:solidFill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287 ÷ 17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 </a:t>
                      </a:r>
                      <a:r>
                        <a:rPr lang="en-GB" sz="1800" baseline="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16 r 15</a:t>
                      </a:r>
                      <a:endParaRPr lang="en-GB" sz="1800" dirty="0">
                        <a:solidFill>
                          <a:srgbClr val="00B0F0"/>
                        </a:solidFill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497 ÷ 28</a:t>
                      </a:r>
                      <a:r>
                        <a:rPr lang="en-GB" sz="1800" baseline="0" dirty="0">
                          <a:latin typeface="Twinkl" pitchFamily="50" charset="0"/>
                        </a:rPr>
                        <a:t> = </a:t>
                      </a:r>
                      <a:r>
                        <a:rPr lang="en-GB" sz="1800" baseline="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17 r 21</a:t>
                      </a:r>
                      <a:endParaRPr lang="en-GB" sz="1800" dirty="0">
                        <a:solidFill>
                          <a:srgbClr val="00B0F0"/>
                        </a:solidFill>
                        <a:latin typeface="Twinkl" pitchFamily="50" charset="0"/>
                      </a:endParaRP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2100915525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184 ÷ 9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20 r 4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344 ÷ 18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19 r 2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645 ÷ 31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20 r 25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877227359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162 ÷ 7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23 r 1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452 ÷ 16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28 r 4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834 ÷ 33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25 r 9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372800184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195 ÷ 6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32 r 3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395 ÷ 19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20 r 15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934 ÷ 32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29 r 6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850370556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207 ÷ 8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25 r 7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562 ÷ 21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26 r 16</a:t>
                      </a:r>
                    </a:p>
                  </a:txBody>
                  <a:tcPr marL="91421" marR="91421" marT="45704" marB="4570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50" charset="0"/>
                        </a:rPr>
                        <a:t>1046 ÷ 35 = </a:t>
                      </a:r>
                      <a:r>
                        <a:rPr lang="en-GB" sz="1800" dirty="0">
                          <a:solidFill>
                            <a:srgbClr val="00B0F0"/>
                          </a:solidFill>
                          <a:latin typeface="Twinkl" pitchFamily="50" charset="0"/>
                        </a:rPr>
                        <a:t>29 r 31</a:t>
                      </a:r>
                    </a:p>
                  </a:txBody>
                  <a:tcPr marL="91421" marR="91421" marT="45704" marB="45704"/>
                </a:tc>
                <a:extLst>
                  <a:ext uri="{0D108BD9-81ED-4DB2-BD59-A6C34878D82A}">
                    <a16:rowId xmlns="" xmlns:a16="http://schemas.microsoft.com/office/drawing/2014/main" val="18939187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5D5291A7E34F409A55A48F27851C97" ma:contentTypeVersion="12" ma:contentTypeDescription="Create a new document." ma:contentTypeScope="" ma:versionID="07d57b5a6e834dd040db20bd69cfafb9">
  <xsd:schema xmlns:xsd="http://www.w3.org/2001/XMLSchema" xmlns:xs="http://www.w3.org/2001/XMLSchema" xmlns:p="http://schemas.microsoft.com/office/2006/metadata/properties" xmlns:ns2="5b45e4e3-faa2-448e-9824-b835c709c2aa" xmlns:ns3="6968e3dc-9656-48a0-82b2-3b0a151056fb" targetNamespace="http://schemas.microsoft.com/office/2006/metadata/properties" ma:root="true" ma:fieldsID="68cd53de5a4720cf0ece94f5518a4ca3" ns2:_="" ns3:_="">
    <xsd:import namespace="5b45e4e3-faa2-448e-9824-b835c709c2aa"/>
    <xsd:import namespace="6968e3dc-9656-48a0-82b2-3b0a151056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5e4e3-faa2-448e-9824-b835c709c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8e3dc-9656-48a0-82b2-3b0a151056f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FA9B01-1ACC-4FE4-9C12-204FFBE9ECEC}"/>
</file>

<file path=customXml/itemProps2.xml><?xml version="1.0" encoding="utf-8"?>
<ds:datastoreItem xmlns:ds="http://schemas.openxmlformats.org/officeDocument/2006/customXml" ds:itemID="{CFDD45F8-784F-4678-B77B-8DADEEE50D56}"/>
</file>

<file path=customXml/itemProps3.xml><?xml version="1.0" encoding="utf-8"?>
<ds:datastoreItem xmlns:ds="http://schemas.openxmlformats.org/officeDocument/2006/customXml" ds:itemID="{6F7DECA0-0D78-49AF-B0E3-17FA24064EDA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109</TotalTime>
  <Words>559</Words>
  <Application>Microsoft Office PowerPoint</Application>
  <PresentationFormat>On-screen Show (4:3)</PresentationFormat>
  <Paragraphs>136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Twinkl</vt:lpstr>
      <vt:lpstr>Twinkl SemiBold</vt:lpstr>
      <vt:lpstr>Sassoon Infant Rg</vt:lpstr>
      <vt:lpstr>Calibri</vt:lpstr>
      <vt:lpstr>Office Theme</vt:lpstr>
      <vt:lpstr>PowerPoint Presentation</vt:lpstr>
      <vt:lpstr>Division Using the Chunking Method by  1-Digit Number</vt:lpstr>
      <vt:lpstr>Division Using the Chunking Method by  2-Digit Number</vt:lpstr>
      <vt:lpstr>Division Using the Chunking Method by  2-Digit Number</vt:lpstr>
      <vt:lpstr>Use the Chunking Method to Calculate  the Answers.</vt:lpstr>
      <vt:lpstr>Use the Chunking Method to Calculate  the Answers.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Luckett</dc:creator>
  <cp:lastModifiedBy>Emma McKean</cp:lastModifiedBy>
  <cp:revision>14</cp:revision>
  <dcterms:created xsi:type="dcterms:W3CDTF">2017-05-22T11:25:17Z</dcterms:created>
  <dcterms:modified xsi:type="dcterms:W3CDTF">2020-05-11T08:46:29Z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0x0101007F5D5291A7E34F409A55A48F27851C97</vt:lpwstr>
  </property>
</Properties>
</file>