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6"/>
  </p:notesMasterIdLst>
  <p:handoutMasterIdLst>
    <p:handoutMasterId r:id="rId17"/>
  </p:handoutMasterIdLst>
  <p:sldIdLst>
    <p:sldId id="258" r:id="rId2"/>
    <p:sldId id="264" r:id="rId3"/>
    <p:sldId id="268" r:id="rId4"/>
    <p:sldId id="269" r:id="rId5"/>
    <p:sldId id="270" r:id="rId6"/>
    <p:sldId id="271" r:id="rId7"/>
    <p:sldId id="272" r:id="rId8"/>
    <p:sldId id="273" r:id="rId9"/>
    <p:sldId id="274" r:id="rId10"/>
    <p:sldId id="275" r:id="rId11"/>
    <p:sldId id="276" r:id="rId12"/>
    <p:sldId id="277" r:id="rId13"/>
    <p:sldId id="278" r:id="rId14"/>
    <p:sldId id="267" r:id="rId15"/>
  </p:sldIdLst>
  <p:sldSz cx="9144000" cy="6858000" type="screen4x3"/>
  <p:notesSz cx="6858000" cy="9144000"/>
  <p:embeddedFontLst>
    <p:embeddedFont>
      <p:font typeface="Sassoon Infant Rg" panose="02000503030000020003" charset="0"/>
      <p:regular r:id="rId18"/>
      <p:bold r:id="rId19"/>
    </p:embeddedFont>
    <p:embeddedFont>
      <p:font typeface="Twinkl" panose="020B0604020202020204" charset="0"/>
      <p:regular r:id="rId20"/>
      <p:bold r:id="rId21"/>
    </p:embeddedFont>
    <p:embeddedFont>
      <p:font typeface="Calibri" panose="020F0502020204030204" pitchFamily="34" charset="0"/>
      <p:regular r:id="rId22"/>
      <p:bold r:id="rId23"/>
      <p:italic r:id="rId24"/>
      <p:boldItalic r:id="rId25"/>
    </p:embeddedFont>
    <p:embeddedFont>
      <p:font typeface="Twinkl SemiBold" charset="0"/>
      <p:bold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E1E5A"/>
    <a:srgbClr val="18A0DB"/>
    <a:srgbClr val="BC0105"/>
    <a:srgbClr val="4DB1E3"/>
    <a:srgbClr val="80C1EB"/>
    <a:srgbClr val="ACDDFC"/>
    <a:srgbClr val="FFFFFF"/>
    <a:srgbClr val="4AA1D9"/>
    <a:srgbClr val="21A6F9"/>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p:scale>
          <a:sx n="81" d="100"/>
          <a:sy n="81" d="100"/>
        </p:scale>
        <p:origin x="-1038" y="-198"/>
      </p:cViewPr>
      <p:guideLst>
        <p:guide orient="horz" pos="2160"/>
        <p:guide orient="horz" pos="3974"/>
        <p:guide orient="horz" pos="346"/>
        <p:guide orient="horz" pos="482"/>
        <p:guide orient="horz" pos="3838"/>
        <p:guide pos="2880"/>
        <p:guide pos="340"/>
        <p:guide pos="5420"/>
        <p:guide pos="476"/>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13/05/2020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13/05/2020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smtClean="0"/>
              <a:t>Click to edit Master text styles</a:t>
            </a:r>
          </a:p>
          <a:p>
            <a:pPr lvl="1"/>
            <a:r>
              <a:rPr lang="en-US" smtClean="0"/>
              <a:t>Second level</a:t>
            </a:r>
          </a:p>
          <a:p>
            <a:pPr lvl="2"/>
            <a:r>
              <a:rPr lang="en-US" smtClean="0"/>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slide" Target="slide3.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slide" Target="slide11.xml"/><Relationship Id="rId4" Type="http://schemas.openxmlformats.org/officeDocument/2006/relationships/slide" Target="slide10.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slide" Target="slide2.xml"/><Relationship Id="rId3" Type="http://schemas.openxmlformats.org/officeDocument/2006/relationships/slide" Target="slide6.xml"/><Relationship Id="rId7" Type="http://schemas.openxmlformats.org/officeDocument/2006/relationships/image" Target="../media/image7.png"/><Relationship Id="rId2" Type="http://schemas.openxmlformats.org/officeDocument/2006/relationships/slide" Target="slide5.xml"/><Relationship Id="rId1" Type="http://schemas.openxmlformats.org/officeDocument/2006/relationships/slideLayout" Target="../slideLayouts/slideLayout3.xml"/><Relationship Id="rId6" Type="http://schemas.openxmlformats.org/officeDocument/2006/relationships/slide" Target="slide8.xml"/><Relationship Id="rId5" Type="http://schemas.openxmlformats.org/officeDocument/2006/relationships/slide" Target="slide7.xml"/><Relationship Id="rId4" Type="http://schemas.openxmlformats.org/officeDocument/2006/relationships/slide" Target="slide9.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solidFill>
                  <a:schemeClr val="accent5">
                    <a:lumMod val="50000"/>
                  </a:schemeClr>
                </a:solidFill>
              </a:rPr>
              <a:t>How Much Sleep Do We Need?</a:t>
            </a:r>
          </a:p>
        </p:txBody>
      </p:sp>
      <p:sp>
        <p:nvSpPr>
          <p:cNvPr id="2" name="TextBox 1"/>
          <p:cNvSpPr txBox="1"/>
          <p:nvPr/>
        </p:nvSpPr>
        <p:spPr>
          <a:xfrm>
            <a:off x="979656" y="1423773"/>
            <a:ext cx="6557966" cy="646331"/>
          </a:xfrm>
          <a:prstGeom prst="rect">
            <a:avLst/>
          </a:prstGeom>
          <a:noFill/>
        </p:spPr>
        <p:txBody>
          <a:bodyPr wrap="square" rtlCol="0">
            <a:spAutoFit/>
          </a:bodyPr>
          <a:lstStyle/>
          <a:p>
            <a:r>
              <a:rPr lang="en-GB" dirty="0"/>
              <a:t>The amount of sleep we need changes depending on our age. </a:t>
            </a:r>
            <a:endParaRPr lang="en-GB" dirty="0" smtClean="0"/>
          </a:p>
          <a:p>
            <a:r>
              <a:rPr lang="en-GB" dirty="0" smtClean="0"/>
              <a:t>It </a:t>
            </a:r>
            <a:r>
              <a:rPr lang="en-GB" dirty="0"/>
              <a:t>is thought that:</a:t>
            </a:r>
          </a:p>
        </p:txBody>
      </p:sp>
      <p:sp>
        <p:nvSpPr>
          <p:cNvPr id="5" name="TextBox 4"/>
          <p:cNvSpPr txBox="1"/>
          <p:nvPr/>
        </p:nvSpPr>
        <p:spPr>
          <a:xfrm>
            <a:off x="979656" y="2152482"/>
            <a:ext cx="7101664" cy="1323439"/>
          </a:xfrm>
          <a:prstGeom prst="rect">
            <a:avLst/>
          </a:prstGeom>
          <a:noFill/>
        </p:spPr>
        <p:txBody>
          <a:bodyPr wrap="square" rtlCol="0">
            <a:spAutoFit/>
          </a:bodyPr>
          <a:lstStyle/>
          <a:p>
            <a:pPr marL="285750" indent="-285750">
              <a:buFont typeface="Arial" panose="020B0604020202020204" pitchFamily="34" charset="0"/>
              <a:buChar char="•"/>
            </a:pPr>
            <a:r>
              <a:rPr lang="en-GB" sz="1600" smtClean="0"/>
              <a:t>Newborn</a:t>
            </a:r>
            <a:r>
              <a:rPr lang="en-GB" sz="1600" dirty="0" smtClean="0"/>
              <a:t> </a:t>
            </a:r>
            <a:r>
              <a:rPr lang="en-GB" sz="1600" dirty="0"/>
              <a:t>babies between 0 and 3 months need 14-17 </a:t>
            </a:r>
            <a:r>
              <a:rPr lang="en-GB" sz="1600" dirty="0" smtClean="0"/>
              <a:t>hours</a:t>
            </a:r>
          </a:p>
          <a:p>
            <a:endParaRPr lang="en-GB" sz="1600" dirty="0"/>
          </a:p>
          <a:p>
            <a:pPr marL="285750" indent="-285750">
              <a:buFont typeface="Arial" panose="020B0604020202020204" pitchFamily="34" charset="0"/>
              <a:buChar char="•"/>
            </a:pPr>
            <a:r>
              <a:rPr lang="en-GB" sz="1600" dirty="0"/>
              <a:t>Infants between 4 and 11 months need between 12-15 hours </a:t>
            </a:r>
            <a:endParaRPr lang="en-GB" sz="1600" dirty="0" smtClean="0"/>
          </a:p>
          <a:p>
            <a:r>
              <a:rPr lang="en-GB" sz="1600" dirty="0" smtClean="0"/>
              <a:t> </a:t>
            </a:r>
            <a:endParaRPr lang="en-GB" sz="1600" dirty="0"/>
          </a:p>
          <a:p>
            <a:pPr marL="285750" indent="-285750">
              <a:buFont typeface="Arial" panose="020B0604020202020204" pitchFamily="34" charset="0"/>
              <a:buChar char="•"/>
            </a:pPr>
            <a:r>
              <a:rPr lang="en-GB" sz="1600" dirty="0"/>
              <a:t>Toddlers between 1 and 2 years will need between 11-14 </a:t>
            </a:r>
            <a:r>
              <a:rPr lang="en-GB" sz="1600" dirty="0" smtClean="0"/>
              <a:t>hours</a:t>
            </a:r>
          </a:p>
        </p:txBody>
      </p:sp>
      <p:sp>
        <p:nvSpPr>
          <p:cNvPr id="6" name="TextBox 5"/>
          <p:cNvSpPr txBox="1"/>
          <p:nvPr/>
        </p:nvSpPr>
        <p:spPr>
          <a:xfrm>
            <a:off x="979656" y="3558299"/>
            <a:ext cx="3781814" cy="2308324"/>
          </a:xfrm>
          <a:prstGeom prst="rect">
            <a:avLst/>
          </a:prstGeom>
          <a:noFill/>
        </p:spPr>
        <p:txBody>
          <a:bodyPr wrap="square" rtlCol="0">
            <a:spAutoFit/>
          </a:bodyPr>
          <a:lstStyle/>
          <a:p>
            <a:pPr marL="285750" indent="-285750">
              <a:buFont typeface="Arial" panose="020B0604020202020204" pitchFamily="34" charset="0"/>
              <a:buChar char="•"/>
            </a:pPr>
            <a:r>
              <a:rPr lang="en-GB" sz="1600" dirty="0"/>
              <a:t>Preschool children between 3 and 5 years will need between 10-13 hours</a:t>
            </a:r>
          </a:p>
          <a:p>
            <a:endParaRPr lang="en-GB" sz="1600" dirty="0"/>
          </a:p>
          <a:p>
            <a:pPr marL="285750" indent="-285750">
              <a:buFont typeface="Arial" panose="020B0604020202020204" pitchFamily="34" charset="0"/>
              <a:buChar char="•"/>
            </a:pPr>
            <a:r>
              <a:rPr lang="en-GB" sz="1600" dirty="0"/>
              <a:t>School-age children between 6 and 13 years will need between 9-11 hours</a:t>
            </a:r>
          </a:p>
          <a:p>
            <a:endParaRPr lang="en-GB" sz="1600" dirty="0"/>
          </a:p>
          <a:p>
            <a:pPr marL="285750" indent="-285750">
              <a:buFont typeface="Arial" panose="020B0604020202020204" pitchFamily="34" charset="0"/>
              <a:buChar char="•"/>
            </a:pPr>
            <a:r>
              <a:rPr lang="en-GB" sz="1600" dirty="0"/>
              <a:t>Teenagers between 14 and 17 years will need between 8-10 </a:t>
            </a:r>
            <a:r>
              <a:rPr lang="en-GB" sz="1600" dirty="0" smtClean="0"/>
              <a:t>hours</a:t>
            </a:r>
            <a:endParaRPr lang="en-GB" sz="1600" dirty="0"/>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66270" y="4298664"/>
            <a:ext cx="3188043" cy="1775619"/>
          </a:xfrm>
          <a:prstGeom prst="rect">
            <a:avLst/>
          </a:prstGeom>
        </p:spPr>
      </p:pic>
      <p:sp>
        <p:nvSpPr>
          <p:cNvPr id="11" name="Left Arrow 10">
            <a:hlinkClick r:id="rId3" action="ppaction://hlinksldjump"/>
          </p:cNvPr>
          <p:cNvSpPr/>
          <p:nvPr/>
        </p:nvSpPr>
        <p:spPr>
          <a:xfrm>
            <a:off x="283558" y="5857102"/>
            <a:ext cx="1375719" cy="832022"/>
          </a:xfrm>
          <a:prstGeom prst="leftArrow">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back</a:t>
            </a:r>
            <a:endParaRPr lang="it-IT" dirty="0"/>
          </a:p>
        </p:txBody>
      </p:sp>
    </p:spTree>
    <p:extLst>
      <p:ext uri="{BB962C8B-B14F-4D97-AF65-F5344CB8AC3E}">
        <p14:creationId xmlns:p14="http://schemas.microsoft.com/office/powerpoint/2010/main" val="24534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800" dirty="0">
                <a:solidFill>
                  <a:schemeClr val="accent5">
                    <a:lumMod val="50000"/>
                  </a:schemeClr>
                </a:solidFill>
              </a:rPr>
              <a:t>What Happens If We Don’t Get Enough Sleep?</a:t>
            </a:r>
          </a:p>
        </p:txBody>
      </p:sp>
      <p:sp>
        <p:nvSpPr>
          <p:cNvPr id="2" name="TextBox 1"/>
          <p:cNvSpPr txBox="1"/>
          <p:nvPr/>
        </p:nvSpPr>
        <p:spPr>
          <a:xfrm>
            <a:off x="979656" y="1473201"/>
            <a:ext cx="6557966" cy="369332"/>
          </a:xfrm>
          <a:prstGeom prst="rect">
            <a:avLst/>
          </a:prstGeom>
          <a:noFill/>
        </p:spPr>
        <p:txBody>
          <a:bodyPr wrap="square" rtlCol="0">
            <a:spAutoFit/>
          </a:bodyPr>
          <a:lstStyle/>
          <a:p>
            <a:r>
              <a:rPr lang="en-GB" b="1" dirty="0"/>
              <a:t>Getting enough sleep can:</a:t>
            </a:r>
          </a:p>
        </p:txBody>
      </p:sp>
      <p:sp>
        <p:nvSpPr>
          <p:cNvPr id="6" name="TextBox 5"/>
          <p:cNvSpPr txBox="1"/>
          <p:nvPr/>
        </p:nvSpPr>
        <p:spPr>
          <a:xfrm>
            <a:off x="979655" y="1935445"/>
            <a:ext cx="4951587" cy="2585323"/>
          </a:xfrm>
          <a:prstGeom prst="rect">
            <a:avLst/>
          </a:prstGeom>
          <a:noFill/>
        </p:spPr>
        <p:txBody>
          <a:bodyPr wrap="square" rtlCol="0">
            <a:spAutoFit/>
          </a:bodyPr>
          <a:lstStyle/>
          <a:p>
            <a:pPr marL="285750" indent="-285750">
              <a:buFont typeface="Arial" panose="020B0604020202020204" pitchFamily="34" charset="0"/>
              <a:buChar char="•"/>
            </a:pPr>
            <a:r>
              <a:rPr lang="en-GB" dirty="0"/>
              <a:t>boost your immune system to keep healthy</a:t>
            </a:r>
            <a:r>
              <a:rPr lang="en-GB" dirty="0" smtClean="0"/>
              <a:t>;</a:t>
            </a:r>
          </a:p>
          <a:p>
            <a:endParaRPr lang="en-GB" dirty="0"/>
          </a:p>
          <a:p>
            <a:pPr marL="285750" indent="-285750">
              <a:buFont typeface="Arial" panose="020B0604020202020204" pitchFamily="34" charset="0"/>
              <a:buChar char="•"/>
            </a:pPr>
            <a:r>
              <a:rPr lang="en-GB" dirty="0"/>
              <a:t>give you more energy to keep active</a:t>
            </a:r>
            <a:r>
              <a:rPr lang="en-GB" dirty="0" smtClean="0"/>
              <a:t>;</a:t>
            </a:r>
          </a:p>
          <a:p>
            <a:endParaRPr lang="en-GB" dirty="0"/>
          </a:p>
          <a:p>
            <a:pPr marL="285750" indent="-285750">
              <a:buFont typeface="Arial" panose="020B0604020202020204" pitchFamily="34" charset="0"/>
              <a:buChar char="•"/>
            </a:pPr>
            <a:r>
              <a:rPr lang="en-GB" dirty="0"/>
              <a:t>make you happier</a:t>
            </a:r>
            <a:r>
              <a:rPr lang="en-GB" dirty="0" smtClean="0"/>
              <a:t>;</a:t>
            </a:r>
          </a:p>
          <a:p>
            <a:endParaRPr lang="en-GB" dirty="0"/>
          </a:p>
          <a:p>
            <a:pPr marL="285750" indent="-285750">
              <a:buFont typeface="Arial" panose="020B0604020202020204" pitchFamily="34" charset="0"/>
              <a:buChar char="•"/>
            </a:pPr>
            <a:r>
              <a:rPr lang="en-GB" dirty="0"/>
              <a:t>improve your memory</a:t>
            </a:r>
            <a:r>
              <a:rPr lang="en-GB" dirty="0" smtClean="0"/>
              <a:t>;</a:t>
            </a:r>
          </a:p>
          <a:p>
            <a:endParaRPr lang="en-GB" dirty="0"/>
          </a:p>
          <a:p>
            <a:pPr marL="285750" indent="-285750">
              <a:buFont typeface="Arial" panose="020B0604020202020204" pitchFamily="34" charset="0"/>
              <a:buChar char="•"/>
            </a:pPr>
            <a:r>
              <a:rPr lang="en-GB" dirty="0"/>
              <a:t>help you to concentrate better.</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605105">
            <a:off x="5985522" y="3651734"/>
            <a:ext cx="1959753" cy="19193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21107080">
            <a:off x="4374418" y="4388958"/>
            <a:ext cx="3113649" cy="1561263"/>
          </a:xfrm>
          <a:prstGeom prst="rect">
            <a:avLst/>
          </a:prstGeom>
        </p:spPr>
      </p:pic>
    </p:spTree>
    <p:extLst>
      <p:ext uri="{BB962C8B-B14F-4D97-AF65-F5344CB8AC3E}">
        <p14:creationId xmlns:p14="http://schemas.microsoft.com/office/powerpoint/2010/main" val="177581002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2800" dirty="0">
                <a:solidFill>
                  <a:schemeClr val="accent5">
                    <a:lumMod val="50000"/>
                  </a:schemeClr>
                </a:solidFill>
              </a:rPr>
              <a:t>What Happens If We Don’t Get Enough Sleep?</a:t>
            </a:r>
          </a:p>
        </p:txBody>
      </p:sp>
      <p:sp>
        <p:nvSpPr>
          <p:cNvPr id="2" name="TextBox 1"/>
          <p:cNvSpPr txBox="1"/>
          <p:nvPr/>
        </p:nvSpPr>
        <p:spPr>
          <a:xfrm>
            <a:off x="979656" y="1473201"/>
            <a:ext cx="6557966" cy="369332"/>
          </a:xfrm>
          <a:prstGeom prst="rect">
            <a:avLst/>
          </a:prstGeom>
          <a:noFill/>
        </p:spPr>
        <p:txBody>
          <a:bodyPr wrap="square" rtlCol="0">
            <a:spAutoFit/>
          </a:bodyPr>
          <a:lstStyle/>
          <a:p>
            <a:r>
              <a:rPr lang="en-GB" b="1" dirty="0"/>
              <a:t>Not getting enough sleep can:</a:t>
            </a:r>
          </a:p>
        </p:txBody>
      </p:sp>
      <p:sp>
        <p:nvSpPr>
          <p:cNvPr id="6" name="TextBox 5"/>
          <p:cNvSpPr txBox="1"/>
          <p:nvPr/>
        </p:nvSpPr>
        <p:spPr>
          <a:xfrm>
            <a:off x="979655" y="1935445"/>
            <a:ext cx="4951587" cy="2031325"/>
          </a:xfrm>
          <a:prstGeom prst="rect">
            <a:avLst/>
          </a:prstGeom>
          <a:noFill/>
        </p:spPr>
        <p:txBody>
          <a:bodyPr wrap="square" rtlCol="0">
            <a:spAutoFit/>
          </a:bodyPr>
          <a:lstStyle/>
          <a:p>
            <a:pPr marL="285750" indent="-285750">
              <a:buFont typeface="Arial" panose="020B0604020202020204" pitchFamily="34" charset="0"/>
              <a:buChar char="•"/>
            </a:pPr>
            <a:r>
              <a:rPr lang="en-GB" dirty="0"/>
              <a:t>make you irritable and impatient</a:t>
            </a:r>
            <a:r>
              <a:rPr lang="en-GB" dirty="0" smtClean="0"/>
              <a:t>;</a:t>
            </a:r>
          </a:p>
          <a:p>
            <a:endParaRPr lang="en-GB" dirty="0"/>
          </a:p>
          <a:p>
            <a:pPr marL="285750" indent="-285750">
              <a:buFont typeface="Arial" panose="020B0604020202020204" pitchFamily="34" charset="0"/>
              <a:buChar char="•"/>
            </a:pPr>
            <a:r>
              <a:rPr lang="en-GB" dirty="0"/>
              <a:t>lower your energy levels</a:t>
            </a:r>
            <a:r>
              <a:rPr lang="en-GB" dirty="0" smtClean="0"/>
              <a:t>;</a:t>
            </a:r>
          </a:p>
          <a:p>
            <a:endParaRPr lang="en-GB" dirty="0"/>
          </a:p>
          <a:p>
            <a:pPr marL="285750" indent="-285750">
              <a:buFont typeface="Arial" panose="020B0604020202020204" pitchFamily="34" charset="0"/>
              <a:buChar char="•"/>
            </a:pPr>
            <a:r>
              <a:rPr lang="en-GB" dirty="0"/>
              <a:t>cause difficulty concentrating</a:t>
            </a:r>
            <a:r>
              <a:rPr lang="en-GB" dirty="0" smtClean="0"/>
              <a:t>;</a:t>
            </a:r>
          </a:p>
          <a:p>
            <a:endParaRPr lang="en-GB" dirty="0"/>
          </a:p>
          <a:p>
            <a:pPr marL="285750" indent="-285750">
              <a:buFont typeface="Arial" panose="020B0604020202020204" pitchFamily="34" charset="0"/>
              <a:buChar char="•"/>
            </a:pPr>
            <a:r>
              <a:rPr lang="en-GB" dirty="0"/>
              <a:t>make remembering things more difficult.</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21079" y="2836839"/>
            <a:ext cx="5088519" cy="3867665"/>
          </a:xfrm>
          <a:prstGeom prst="rect">
            <a:avLst/>
          </a:prstGeom>
        </p:spPr>
      </p:pic>
      <p:sp>
        <p:nvSpPr>
          <p:cNvPr id="7" name="Left Arrow 6">
            <a:hlinkClick r:id="rId3" action="ppaction://hlinksldjump"/>
          </p:cNvPr>
          <p:cNvSpPr/>
          <p:nvPr/>
        </p:nvSpPr>
        <p:spPr>
          <a:xfrm>
            <a:off x="283558" y="5857102"/>
            <a:ext cx="1375719" cy="832022"/>
          </a:xfrm>
          <a:prstGeom prst="leftArrow">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back</a:t>
            </a:r>
            <a:endParaRPr lang="it-IT" dirty="0"/>
          </a:p>
        </p:txBody>
      </p:sp>
    </p:spTree>
    <p:extLst>
      <p:ext uri="{BB962C8B-B14F-4D97-AF65-F5344CB8AC3E}">
        <p14:creationId xmlns:p14="http://schemas.microsoft.com/office/powerpoint/2010/main" val="4023797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862" y="2769014"/>
            <a:ext cx="8220075" cy="994306"/>
          </a:xfrm>
        </p:spPr>
        <p:txBody>
          <a:bodyPr/>
          <a:lstStyle/>
          <a:p>
            <a:pPr algn="ctr"/>
            <a:r>
              <a:rPr lang="en-GB" sz="6600" dirty="0">
                <a:solidFill>
                  <a:schemeClr val="accent5">
                    <a:lumMod val="50000"/>
                  </a:schemeClr>
                </a:solidFill>
              </a:rPr>
              <a:t>Are You Getting </a:t>
            </a:r>
            <a:r>
              <a:rPr lang="en-GB" sz="6600" dirty="0" smtClean="0">
                <a:solidFill>
                  <a:schemeClr val="accent5">
                    <a:lumMod val="50000"/>
                  </a:schemeClr>
                </a:solidFill>
              </a:rPr>
              <a:t/>
            </a:r>
            <a:br>
              <a:rPr lang="en-GB" sz="6600" dirty="0" smtClean="0">
                <a:solidFill>
                  <a:schemeClr val="accent5">
                    <a:lumMod val="50000"/>
                  </a:schemeClr>
                </a:solidFill>
              </a:rPr>
            </a:br>
            <a:r>
              <a:rPr lang="en-GB" sz="6600" dirty="0" smtClean="0">
                <a:solidFill>
                  <a:schemeClr val="accent5">
                    <a:lumMod val="50000"/>
                  </a:schemeClr>
                </a:solidFill>
              </a:rPr>
              <a:t>Enough </a:t>
            </a:r>
            <a:r>
              <a:rPr lang="en-GB" sz="6600" dirty="0">
                <a:solidFill>
                  <a:schemeClr val="accent5">
                    <a:lumMod val="50000"/>
                  </a:schemeClr>
                </a:solidFill>
              </a:rPr>
              <a:t>Sleep?</a:t>
            </a:r>
            <a:endParaRPr lang="it-IT" sz="6600" dirty="0">
              <a:solidFill>
                <a:schemeClr val="accent5">
                  <a:lumMod val="50000"/>
                </a:schemeClr>
              </a:solidFill>
            </a:endParaRPr>
          </a:p>
        </p:txBody>
      </p:sp>
    </p:spTree>
    <p:extLst>
      <p:ext uri="{BB962C8B-B14F-4D97-AF65-F5344CB8AC3E}">
        <p14:creationId xmlns:p14="http://schemas.microsoft.com/office/powerpoint/2010/main" val="9685962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solidFill>
                  <a:schemeClr val="accent5">
                    <a:lumMod val="50000"/>
                  </a:schemeClr>
                </a:solidFill>
              </a:rPr>
              <a:t>Sleep</a:t>
            </a:r>
          </a:p>
        </p:txBody>
      </p:sp>
      <p:sp>
        <p:nvSpPr>
          <p:cNvPr id="2" name="TextBox 1"/>
          <p:cNvSpPr txBox="1"/>
          <p:nvPr/>
        </p:nvSpPr>
        <p:spPr>
          <a:xfrm>
            <a:off x="881449" y="1473201"/>
            <a:ext cx="6483178" cy="369332"/>
          </a:xfrm>
          <a:prstGeom prst="rect">
            <a:avLst/>
          </a:prstGeom>
          <a:noFill/>
        </p:spPr>
        <p:txBody>
          <a:bodyPr wrap="square" rtlCol="0">
            <a:spAutoFit/>
          </a:bodyPr>
          <a:lstStyle/>
          <a:p>
            <a:r>
              <a:rPr lang="en-GB" dirty="0"/>
              <a:t>Have a quick discussion about the following points</a:t>
            </a:r>
            <a:r>
              <a:rPr lang="en-GB" dirty="0" smtClean="0"/>
              <a:t>:</a:t>
            </a:r>
            <a:endParaRPr lang="en-GB" dirty="0"/>
          </a:p>
        </p:txBody>
      </p:sp>
      <p:sp>
        <p:nvSpPr>
          <p:cNvPr id="7" name="Rounded Rectangle 6">
            <a:hlinkClick r:id="rId2" action="ppaction://hlinksldjump"/>
          </p:cNvPr>
          <p:cNvSpPr/>
          <p:nvPr/>
        </p:nvSpPr>
        <p:spPr>
          <a:xfrm>
            <a:off x="980303" y="1968843"/>
            <a:ext cx="7191632" cy="65902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1. Why </a:t>
            </a:r>
            <a:r>
              <a:rPr lang="en-GB" sz="2000" dirty="0"/>
              <a:t>do we need sleep?</a:t>
            </a:r>
          </a:p>
        </p:txBody>
      </p:sp>
      <p:sp>
        <p:nvSpPr>
          <p:cNvPr id="9" name="Rounded Rectangle 8">
            <a:hlinkClick r:id="rId3" action="ppaction://hlinksldjump"/>
          </p:cNvPr>
          <p:cNvSpPr/>
          <p:nvPr/>
        </p:nvSpPr>
        <p:spPr>
          <a:xfrm>
            <a:off x="980303" y="2836839"/>
            <a:ext cx="7191632" cy="65902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2. What </a:t>
            </a:r>
            <a:r>
              <a:rPr lang="en-GB" sz="2000" dirty="0"/>
              <a:t>happens when we sleep?</a:t>
            </a:r>
          </a:p>
        </p:txBody>
      </p:sp>
      <p:sp>
        <p:nvSpPr>
          <p:cNvPr id="10" name="Rounded Rectangle 9">
            <a:hlinkClick r:id="rId4" action="ppaction://hlinksldjump"/>
          </p:cNvPr>
          <p:cNvSpPr/>
          <p:nvPr/>
        </p:nvSpPr>
        <p:spPr>
          <a:xfrm>
            <a:off x="980303" y="3847950"/>
            <a:ext cx="7191632" cy="65902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3. How </a:t>
            </a:r>
            <a:r>
              <a:rPr lang="en-GB" sz="2000" dirty="0"/>
              <a:t>much sleep do we need?</a:t>
            </a:r>
          </a:p>
        </p:txBody>
      </p:sp>
      <p:sp>
        <p:nvSpPr>
          <p:cNvPr id="11" name="Rounded Rectangle 10">
            <a:hlinkClick r:id="rId5" action="ppaction://hlinksldjump"/>
          </p:cNvPr>
          <p:cNvSpPr/>
          <p:nvPr/>
        </p:nvSpPr>
        <p:spPr>
          <a:xfrm>
            <a:off x="980303" y="4859061"/>
            <a:ext cx="7191632" cy="659027"/>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smtClean="0"/>
              <a:t>4. What </a:t>
            </a:r>
            <a:r>
              <a:rPr lang="en-GB" sz="2000" dirty="0"/>
              <a:t>happens if we don’t get enough sleep?</a:t>
            </a:r>
          </a:p>
        </p:txBody>
      </p: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47587" y="5626498"/>
            <a:ext cx="3388457" cy="682398"/>
          </a:xfrm>
          <a:prstGeom prst="rect">
            <a:avLst/>
          </a:prstGeom>
        </p:spPr>
      </p:pic>
    </p:spTree>
    <p:extLst>
      <p:ext uri="{BB962C8B-B14F-4D97-AF65-F5344CB8AC3E}">
        <p14:creationId xmlns:p14="http://schemas.microsoft.com/office/powerpoint/2010/main" val="12862372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solidFill>
                  <a:schemeClr val="accent5">
                    <a:lumMod val="50000"/>
                  </a:schemeClr>
                </a:solidFill>
              </a:rPr>
              <a:t>Why </a:t>
            </a:r>
            <a:r>
              <a:rPr lang="en-GB" dirty="0" smtClean="0">
                <a:solidFill>
                  <a:schemeClr val="accent5">
                    <a:lumMod val="50000"/>
                  </a:schemeClr>
                </a:solidFill>
              </a:rPr>
              <a:t>Do </a:t>
            </a:r>
            <a:r>
              <a:rPr lang="en-GB" dirty="0">
                <a:solidFill>
                  <a:schemeClr val="accent5">
                    <a:lumMod val="50000"/>
                  </a:schemeClr>
                </a:solidFill>
              </a:rPr>
              <a:t>W</a:t>
            </a:r>
            <a:r>
              <a:rPr lang="en-GB" dirty="0" smtClean="0">
                <a:solidFill>
                  <a:schemeClr val="accent5">
                    <a:lumMod val="50000"/>
                  </a:schemeClr>
                </a:solidFill>
              </a:rPr>
              <a:t>e </a:t>
            </a:r>
            <a:r>
              <a:rPr lang="en-GB" dirty="0">
                <a:solidFill>
                  <a:schemeClr val="accent5">
                    <a:lumMod val="50000"/>
                  </a:schemeClr>
                </a:solidFill>
              </a:rPr>
              <a:t>N</a:t>
            </a:r>
            <a:r>
              <a:rPr lang="en-GB" dirty="0" smtClean="0">
                <a:solidFill>
                  <a:schemeClr val="accent5">
                    <a:lumMod val="50000"/>
                  </a:schemeClr>
                </a:solidFill>
              </a:rPr>
              <a:t>eed </a:t>
            </a:r>
            <a:r>
              <a:rPr lang="en-GB" dirty="0">
                <a:solidFill>
                  <a:schemeClr val="accent5">
                    <a:lumMod val="50000"/>
                  </a:schemeClr>
                </a:solidFill>
              </a:rPr>
              <a:t>S</a:t>
            </a:r>
            <a:r>
              <a:rPr lang="en-GB" dirty="0" smtClean="0">
                <a:solidFill>
                  <a:schemeClr val="accent5">
                    <a:lumMod val="50000"/>
                  </a:schemeClr>
                </a:solidFill>
              </a:rPr>
              <a:t>leep</a:t>
            </a:r>
            <a:r>
              <a:rPr lang="en-GB" dirty="0">
                <a:solidFill>
                  <a:schemeClr val="accent5">
                    <a:lumMod val="50000"/>
                  </a:schemeClr>
                </a:solidFill>
              </a:rPr>
              <a:t>?</a:t>
            </a:r>
          </a:p>
        </p:txBody>
      </p:sp>
      <p:sp>
        <p:nvSpPr>
          <p:cNvPr id="2" name="TextBox 1"/>
          <p:cNvSpPr txBox="1"/>
          <p:nvPr/>
        </p:nvSpPr>
        <p:spPr>
          <a:xfrm>
            <a:off x="971418" y="1555579"/>
            <a:ext cx="7191633" cy="1477328"/>
          </a:xfrm>
          <a:prstGeom prst="rect">
            <a:avLst/>
          </a:prstGeom>
          <a:noFill/>
        </p:spPr>
        <p:txBody>
          <a:bodyPr wrap="square" rtlCol="0">
            <a:spAutoFit/>
          </a:bodyPr>
          <a:lstStyle/>
          <a:p>
            <a:r>
              <a:rPr lang="en-GB" dirty="0"/>
              <a:t>We need sleep to recharge. We all have busy days! Working hard at school, playing at playtime and lunchtime</a:t>
            </a:r>
            <a:r>
              <a:rPr lang="en-GB"/>
              <a:t>, </a:t>
            </a:r>
            <a:r>
              <a:rPr lang="en-GB" smtClean="0"/>
              <a:t>after-school </a:t>
            </a:r>
            <a:r>
              <a:rPr lang="en-GB" dirty="0"/>
              <a:t>activities and lots more! So, we use a lot of energy. </a:t>
            </a:r>
            <a:endParaRPr lang="en-GB" dirty="0" smtClean="0"/>
          </a:p>
          <a:p>
            <a:r>
              <a:rPr lang="en-GB" dirty="0" smtClean="0"/>
              <a:t>Sleeping </a:t>
            </a:r>
            <a:r>
              <a:rPr lang="en-GB" dirty="0"/>
              <a:t>well at night can help your body get ready for the next </a:t>
            </a:r>
            <a:r>
              <a:rPr lang="en-GB" dirty="0" smtClean="0"/>
              <a:t>action-packed </a:t>
            </a:r>
            <a:r>
              <a:rPr lang="en-GB" dirty="0"/>
              <a:t>day. </a:t>
            </a:r>
          </a:p>
        </p:txBody>
      </p:sp>
      <p:sp>
        <p:nvSpPr>
          <p:cNvPr id="3" name="Rounded Rectangle 2"/>
          <p:cNvSpPr/>
          <p:nvPr/>
        </p:nvSpPr>
        <p:spPr>
          <a:xfrm>
            <a:off x="1230586" y="3194234"/>
            <a:ext cx="6673296" cy="1250770"/>
          </a:xfrm>
          <a:prstGeom prst="round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So, when we go to </a:t>
            </a:r>
            <a:r>
              <a:rPr lang="en-GB" dirty="0" smtClean="0"/>
              <a:t>bed, </a:t>
            </a:r>
            <a:r>
              <a:rPr lang="en-GB" dirty="0"/>
              <a:t>our bodies just sleep and do nothing</a:t>
            </a:r>
            <a:r>
              <a:rPr lang="en-GB" dirty="0" smtClean="0"/>
              <a:t>?</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95797" y="4275437"/>
            <a:ext cx="2849569" cy="2137719"/>
          </a:xfrm>
          <a:prstGeom prst="rect">
            <a:avLst/>
          </a:prstGeom>
        </p:spPr>
      </p:pic>
      <p:sp>
        <p:nvSpPr>
          <p:cNvPr id="6" name="Left Arrow 5">
            <a:hlinkClick r:id="rId3" action="ppaction://hlinksldjump"/>
          </p:cNvPr>
          <p:cNvSpPr/>
          <p:nvPr/>
        </p:nvSpPr>
        <p:spPr>
          <a:xfrm>
            <a:off x="283558" y="5857102"/>
            <a:ext cx="1375719" cy="832022"/>
          </a:xfrm>
          <a:prstGeom prst="leftArrow">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back</a:t>
            </a:r>
            <a:endParaRPr lang="it-IT" dirty="0"/>
          </a:p>
        </p:txBody>
      </p:sp>
    </p:spTree>
    <p:extLst>
      <p:ext uri="{BB962C8B-B14F-4D97-AF65-F5344CB8AC3E}">
        <p14:creationId xmlns:p14="http://schemas.microsoft.com/office/powerpoint/2010/main" val="1324040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a:solidFill>
                  <a:schemeClr val="accent5">
                    <a:lumMod val="50000"/>
                  </a:schemeClr>
                </a:solidFill>
              </a:rPr>
              <a:t>What Happens When We Sleep?</a:t>
            </a:r>
          </a:p>
        </p:txBody>
      </p:sp>
      <p:sp>
        <p:nvSpPr>
          <p:cNvPr id="2" name="TextBox 1"/>
          <p:cNvSpPr txBox="1"/>
          <p:nvPr/>
        </p:nvSpPr>
        <p:spPr>
          <a:xfrm>
            <a:off x="971418" y="1555579"/>
            <a:ext cx="7191633" cy="1200329"/>
          </a:xfrm>
          <a:prstGeom prst="rect">
            <a:avLst/>
          </a:prstGeom>
          <a:noFill/>
        </p:spPr>
        <p:txBody>
          <a:bodyPr wrap="square" rtlCol="0">
            <a:spAutoFit/>
          </a:bodyPr>
          <a:lstStyle/>
          <a:p>
            <a:r>
              <a:rPr lang="en-GB" dirty="0"/>
              <a:t>We don’t just get into bed and sleep. There is a pattern to sleep, known as the sleep cycle. Everybody goes through these five stages. One full cycle can take around 90 minutes and is repeated many times throughout the night.</a:t>
            </a:r>
          </a:p>
        </p:txBody>
      </p:sp>
      <p:sp>
        <p:nvSpPr>
          <p:cNvPr id="5" name="Oval 4">
            <a:hlinkClick r:id="rId2" action="ppaction://hlinksldjump"/>
          </p:cNvPr>
          <p:cNvSpPr/>
          <p:nvPr/>
        </p:nvSpPr>
        <p:spPr>
          <a:xfrm>
            <a:off x="3677547" y="2918429"/>
            <a:ext cx="1779373" cy="101325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7" name="Oval 6">
            <a:hlinkClick r:id="rId3" action="ppaction://hlinksldjump"/>
          </p:cNvPr>
          <p:cNvSpPr/>
          <p:nvPr/>
        </p:nvSpPr>
        <p:spPr>
          <a:xfrm>
            <a:off x="6214803" y="3698791"/>
            <a:ext cx="1779373" cy="101325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 7">
            <a:hlinkClick r:id="rId4" action="ppaction://hlinksldjump"/>
          </p:cNvPr>
          <p:cNvSpPr/>
          <p:nvPr/>
        </p:nvSpPr>
        <p:spPr>
          <a:xfrm>
            <a:off x="1309171" y="3698791"/>
            <a:ext cx="1779373" cy="101325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a:hlinkClick r:id="rId5" action="ppaction://hlinksldjump"/>
          </p:cNvPr>
          <p:cNvSpPr/>
          <p:nvPr/>
        </p:nvSpPr>
        <p:spPr>
          <a:xfrm>
            <a:off x="4958532" y="5148301"/>
            <a:ext cx="1779373" cy="101325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10" name="Oval 9">
            <a:hlinkClick r:id="rId6" action="ppaction://hlinksldjump"/>
          </p:cNvPr>
          <p:cNvSpPr/>
          <p:nvPr/>
        </p:nvSpPr>
        <p:spPr>
          <a:xfrm>
            <a:off x="2367733" y="5148301"/>
            <a:ext cx="1779373" cy="1013254"/>
          </a:xfrm>
          <a:prstGeom prst="ellipse">
            <a:avLst/>
          </a:prstGeom>
          <a:solidFill>
            <a:schemeClr val="bg1"/>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Down Arrow 10"/>
          <p:cNvSpPr/>
          <p:nvPr/>
        </p:nvSpPr>
        <p:spPr>
          <a:xfrm rot="17934191">
            <a:off x="5654627" y="3066450"/>
            <a:ext cx="280086" cy="929458"/>
          </a:xfrm>
          <a:prstGeom prst="downArrow">
            <a:avLst/>
          </a:prstGeom>
          <a:solidFill>
            <a:srgbClr val="18A0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Down Arrow 12"/>
          <p:cNvSpPr/>
          <p:nvPr/>
        </p:nvSpPr>
        <p:spPr>
          <a:xfrm rot="2453832">
            <a:off x="6999172" y="4465446"/>
            <a:ext cx="280086" cy="929458"/>
          </a:xfrm>
          <a:prstGeom prst="downArrow">
            <a:avLst/>
          </a:prstGeom>
          <a:solidFill>
            <a:srgbClr val="18A0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Down Arrow 13"/>
          <p:cNvSpPr/>
          <p:nvPr/>
        </p:nvSpPr>
        <p:spPr>
          <a:xfrm rot="5400000">
            <a:off x="4506518" y="5190199"/>
            <a:ext cx="280086" cy="929458"/>
          </a:xfrm>
          <a:prstGeom prst="downArrow">
            <a:avLst/>
          </a:prstGeom>
          <a:solidFill>
            <a:srgbClr val="18A0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5" name="Down Arrow 14"/>
          <p:cNvSpPr/>
          <p:nvPr/>
        </p:nvSpPr>
        <p:spPr>
          <a:xfrm rot="8975269">
            <a:off x="2138874" y="4718522"/>
            <a:ext cx="280086" cy="929458"/>
          </a:xfrm>
          <a:prstGeom prst="downArrow">
            <a:avLst/>
          </a:prstGeom>
          <a:solidFill>
            <a:srgbClr val="18A0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Down Arrow 15"/>
          <p:cNvSpPr/>
          <p:nvPr/>
        </p:nvSpPr>
        <p:spPr>
          <a:xfrm rot="14735072">
            <a:off x="2894181" y="3135702"/>
            <a:ext cx="280086" cy="929458"/>
          </a:xfrm>
          <a:prstGeom prst="downArrow">
            <a:avLst/>
          </a:prstGeom>
          <a:solidFill>
            <a:srgbClr val="18A0DB"/>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TextBox 11"/>
          <p:cNvSpPr txBox="1"/>
          <p:nvPr/>
        </p:nvSpPr>
        <p:spPr>
          <a:xfrm>
            <a:off x="6552554" y="3771731"/>
            <a:ext cx="1103870" cy="369332"/>
          </a:xfrm>
          <a:prstGeom prst="rect">
            <a:avLst/>
          </a:prstGeom>
          <a:noFill/>
        </p:spPr>
        <p:txBody>
          <a:bodyPr wrap="square" rtlCol="0">
            <a:spAutoFit/>
          </a:bodyPr>
          <a:lstStyle/>
          <a:p>
            <a:pPr algn="ctr"/>
            <a:r>
              <a:rPr lang="it-IT" b="1" dirty="0" smtClean="0">
                <a:solidFill>
                  <a:schemeClr val="accent5">
                    <a:lumMod val="50000"/>
                  </a:schemeClr>
                </a:solidFill>
              </a:rPr>
              <a:t>Stage 2</a:t>
            </a:r>
            <a:endParaRPr lang="it-IT" b="1" dirty="0">
              <a:solidFill>
                <a:schemeClr val="accent5">
                  <a:lumMod val="50000"/>
                </a:schemeClr>
              </a:solidFill>
            </a:endParaRPr>
          </a:p>
        </p:txBody>
      </p:sp>
      <p:sp>
        <p:nvSpPr>
          <p:cNvPr id="18" name="TextBox 17"/>
          <p:cNvSpPr txBox="1"/>
          <p:nvPr/>
        </p:nvSpPr>
        <p:spPr>
          <a:xfrm>
            <a:off x="1646922" y="3723505"/>
            <a:ext cx="1103870" cy="369332"/>
          </a:xfrm>
          <a:prstGeom prst="rect">
            <a:avLst/>
          </a:prstGeom>
          <a:noFill/>
        </p:spPr>
        <p:txBody>
          <a:bodyPr wrap="square" rtlCol="0">
            <a:spAutoFit/>
          </a:bodyPr>
          <a:lstStyle/>
          <a:p>
            <a:pPr algn="ctr"/>
            <a:r>
              <a:rPr lang="it-IT" b="1" dirty="0" smtClean="0">
                <a:solidFill>
                  <a:schemeClr val="accent5">
                    <a:lumMod val="50000"/>
                  </a:schemeClr>
                </a:solidFill>
              </a:rPr>
              <a:t>Stage 5</a:t>
            </a:r>
            <a:endParaRPr lang="it-IT" b="1" dirty="0">
              <a:solidFill>
                <a:schemeClr val="accent5">
                  <a:lumMod val="50000"/>
                </a:schemeClr>
              </a:solidFill>
            </a:endParaRPr>
          </a:p>
        </p:txBody>
      </p:sp>
      <p:sp>
        <p:nvSpPr>
          <p:cNvPr id="19" name="TextBox 18"/>
          <p:cNvSpPr txBox="1"/>
          <p:nvPr/>
        </p:nvSpPr>
        <p:spPr>
          <a:xfrm>
            <a:off x="4015298" y="2962540"/>
            <a:ext cx="1103870" cy="369332"/>
          </a:xfrm>
          <a:prstGeom prst="rect">
            <a:avLst/>
          </a:prstGeom>
          <a:noFill/>
        </p:spPr>
        <p:txBody>
          <a:bodyPr wrap="square" rtlCol="0">
            <a:spAutoFit/>
          </a:bodyPr>
          <a:lstStyle/>
          <a:p>
            <a:pPr algn="ctr"/>
            <a:r>
              <a:rPr lang="it-IT" b="1" dirty="0" smtClean="0">
                <a:solidFill>
                  <a:schemeClr val="accent5">
                    <a:lumMod val="50000"/>
                  </a:schemeClr>
                </a:solidFill>
              </a:rPr>
              <a:t>Stage 1</a:t>
            </a:r>
            <a:endParaRPr lang="it-IT" b="1" dirty="0">
              <a:solidFill>
                <a:schemeClr val="accent5">
                  <a:lumMod val="50000"/>
                </a:schemeClr>
              </a:solidFill>
            </a:endParaRPr>
          </a:p>
        </p:txBody>
      </p:sp>
      <p:sp>
        <p:nvSpPr>
          <p:cNvPr id="20" name="TextBox 19"/>
          <p:cNvSpPr txBox="1"/>
          <p:nvPr/>
        </p:nvSpPr>
        <p:spPr>
          <a:xfrm>
            <a:off x="5283928" y="5195139"/>
            <a:ext cx="1103870" cy="369332"/>
          </a:xfrm>
          <a:prstGeom prst="rect">
            <a:avLst/>
          </a:prstGeom>
          <a:noFill/>
        </p:spPr>
        <p:txBody>
          <a:bodyPr wrap="square" rtlCol="0">
            <a:spAutoFit/>
          </a:bodyPr>
          <a:lstStyle/>
          <a:p>
            <a:pPr algn="ctr"/>
            <a:r>
              <a:rPr lang="it-IT" b="1" dirty="0" smtClean="0">
                <a:solidFill>
                  <a:schemeClr val="accent5">
                    <a:lumMod val="50000"/>
                  </a:schemeClr>
                </a:solidFill>
              </a:rPr>
              <a:t>Stage 3</a:t>
            </a:r>
            <a:endParaRPr lang="it-IT" b="1" dirty="0">
              <a:solidFill>
                <a:schemeClr val="accent5">
                  <a:lumMod val="50000"/>
                </a:schemeClr>
              </a:solidFill>
            </a:endParaRPr>
          </a:p>
        </p:txBody>
      </p:sp>
      <p:sp>
        <p:nvSpPr>
          <p:cNvPr id="22" name="TextBox 21"/>
          <p:cNvSpPr txBox="1"/>
          <p:nvPr/>
        </p:nvSpPr>
        <p:spPr>
          <a:xfrm>
            <a:off x="2713723" y="5174982"/>
            <a:ext cx="1103870" cy="369332"/>
          </a:xfrm>
          <a:prstGeom prst="rect">
            <a:avLst/>
          </a:prstGeom>
          <a:noFill/>
        </p:spPr>
        <p:txBody>
          <a:bodyPr wrap="square" rtlCol="0">
            <a:spAutoFit/>
          </a:bodyPr>
          <a:lstStyle/>
          <a:p>
            <a:pPr algn="ctr"/>
            <a:r>
              <a:rPr lang="it-IT" b="1" dirty="0" smtClean="0">
                <a:solidFill>
                  <a:schemeClr val="accent5">
                    <a:lumMod val="50000"/>
                  </a:schemeClr>
                </a:solidFill>
              </a:rPr>
              <a:t>Stage 4</a:t>
            </a:r>
            <a:endParaRPr lang="it-IT" b="1" dirty="0">
              <a:solidFill>
                <a:schemeClr val="accent5">
                  <a:lumMod val="50000"/>
                </a:schemeClr>
              </a:solidFill>
            </a:endParaRPr>
          </a:p>
        </p:txBody>
      </p:sp>
      <p:sp>
        <p:nvSpPr>
          <p:cNvPr id="17" name="TextBox 16"/>
          <p:cNvSpPr txBox="1"/>
          <p:nvPr/>
        </p:nvSpPr>
        <p:spPr>
          <a:xfrm>
            <a:off x="3877829" y="3321173"/>
            <a:ext cx="1362717" cy="338554"/>
          </a:xfrm>
          <a:prstGeom prst="rect">
            <a:avLst/>
          </a:prstGeom>
          <a:noFill/>
        </p:spPr>
        <p:txBody>
          <a:bodyPr wrap="square" rtlCol="0">
            <a:spAutoFit/>
          </a:bodyPr>
          <a:lstStyle/>
          <a:p>
            <a:pPr algn="ctr"/>
            <a:r>
              <a:rPr lang="it-IT" sz="1600" dirty="0" smtClean="0">
                <a:solidFill>
                  <a:schemeClr val="accent5">
                    <a:lumMod val="75000"/>
                  </a:schemeClr>
                </a:solidFill>
              </a:rPr>
              <a:t>Light </a:t>
            </a:r>
            <a:r>
              <a:rPr lang="it-IT" sz="1600" dirty="0" err="1" smtClean="0">
                <a:solidFill>
                  <a:schemeClr val="accent5">
                    <a:lumMod val="75000"/>
                  </a:schemeClr>
                </a:solidFill>
              </a:rPr>
              <a:t>sleep</a:t>
            </a:r>
            <a:endParaRPr lang="it-IT" sz="1600" dirty="0">
              <a:solidFill>
                <a:schemeClr val="accent5">
                  <a:lumMod val="75000"/>
                </a:schemeClr>
              </a:solidFill>
            </a:endParaRPr>
          </a:p>
        </p:txBody>
      </p:sp>
      <p:sp>
        <p:nvSpPr>
          <p:cNvPr id="23" name="TextBox 22"/>
          <p:cNvSpPr txBox="1"/>
          <p:nvPr/>
        </p:nvSpPr>
        <p:spPr>
          <a:xfrm>
            <a:off x="6423130" y="4125012"/>
            <a:ext cx="1362717" cy="338554"/>
          </a:xfrm>
          <a:prstGeom prst="rect">
            <a:avLst/>
          </a:prstGeom>
          <a:noFill/>
        </p:spPr>
        <p:txBody>
          <a:bodyPr wrap="square" rtlCol="0">
            <a:spAutoFit/>
          </a:bodyPr>
          <a:lstStyle/>
          <a:p>
            <a:pPr algn="ctr"/>
            <a:r>
              <a:rPr lang="it-IT" sz="1600" dirty="0" err="1" smtClean="0">
                <a:solidFill>
                  <a:schemeClr val="accent5">
                    <a:lumMod val="75000"/>
                  </a:schemeClr>
                </a:solidFill>
              </a:rPr>
              <a:t>We</a:t>
            </a:r>
            <a:r>
              <a:rPr lang="it-IT" sz="1600" dirty="0" smtClean="0">
                <a:solidFill>
                  <a:schemeClr val="accent5">
                    <a:lumMod val="75000"/>
                  </a:schemeClr>
                </a:solidFill>
              </a:rPr>
              <a:t> relax</a:t>
            </a:r>
            <a:endParaRPr lang="it-IT" sz="1600" dirty="0">
              <a:solidFill>
                <a:schemeClr val="accent5">
                  <a:lumMod val="75000"/>
                </a:schemeClr>
              </a:solidFill>
            </a:endParaRPr>
          </a:p>
        </p:txBody>
      </p:sp>
      <p:sp>
        <p:nvSpPr>
          <p:cNvPr id="24" name="TextBox 23"/>
          <p:cNvSpPr txBox="1"/>
          <p:nvPr/>
        </p:nvSpPr>
        <p:spPr>
          <a:xfrm>
            <a:off x="5166859" y="5564471"/>
            <a:ext cx="1362717" cy="338554"/>
          </a:xfrm>
          <a:prstGeom prst="rect">
            <a:avLst/>
          </a:prstGeom>
          <a:noFill/>
        </p:spPr>
        <p:txBody>
          <a:bodyPr wrap="square" rtlCol="0">
            <a:spAutoFit/>
          </a:bodyPr>
          <a:lstStyle/>
          <a:p>
            <a:pPr algn="ctr"/>
            <a:r>
              <a:rPr lang="it-IT" sz="1600" dirty="0" err="1" smtClean="0">
                <a:solidFill>
                  <a:schemeClr val="accent5">
                    <a:lumMod val="75000"/>
                  </a:schemeClr>
                </a:solidFill>
              </a:rPr>
              <a:t>Deep</a:t>
            </a:r>
            <a:r>
              <a:rPr lang="it-IT" sz="1600" dirty="0" smtClean="0">
                <a:solidFill>
                  <a:schemeClr val="accent5">
                    <a:lumMod val="75000"/>
                  </a:schemeClr>
                </a:solidFill>
              </a:rPr>
              <a:t> </a:t>
            </a:r>
            <a:r>
              <a:rPr lang="it-IT" sz="1600" dirty="0" err="1" smtClean="0">
                <a:solidFill>
                  <a:schemeClr val="accent5">
                    <a:lumMod val="75000"/>
                  </a:schemeClr>
                </a:solidFill>
              </a:rPr>
              <a:t>sleep</a:t>
            </a:r>
            <a:endParaRPr lang="it-IT" sz="1600" dirty="0">
              <a:solidFill>
                <a:schemeClr val="accent5">
                  <a:lumMod val="75000"/>
                </a:schemeClr>
              </a:solidFill>
            </a:endParaRPr>
          </a:p>
        </p:txBody>
      </p:sp>
      <p:sp>
        <p:nvSpPr>
          <p:cNvPr id="25" name="TextBox 24"/>
          <p:cNvSpPr txBox="1"/>
          <p:nvPr/>
        </p:nvSpPr>
        <p:spPr>
          <a:xfrm>
            <a:off x="2429497" y="5472138"/>
            <a:ext cx="1672321" cy="523220"/>
          </a:xfrm>
          <a:prstGeom prst="rect">
            <a:avLst/>
          </a:prstGeom>
          <a:noFill/>
        </p:spPr>
        <p:txBody>
          <a:bodyPr wrap="square" rtlCol="0">
            <a:spAutoFit/>
          </a:bodyPr>
          <a:lstStyle/>
          <a:p>
            <a:pPr algn="ctr"/>
            <a:r>
              <a:rPr lang="it-IT" sz="1400" dirty="0" err="1" smtClean="0">
                <a:solidFill>
                  <a:schemeClr val="accent5">
                    <a:lumMod val="75000"/>
                  </a:schemeClr>
                </a:solidFill>
              </a:rPr>
              <a:t>Deep</a:t>
            </a:r>
            <a:r>
              <a:rPr lang="it-IT" sz="1400" dirty="0" smtClean="0">
                <a:solidFill>
                  <a:schemeClr val="accent5">
                    <a:lumMod val="75000"/>
                  </a:schemeClr>
                </a:solidFill>
              </a:rPr>
              <a:t> </a:t>
            </a:r>
            <a:r>
              <a:rPr lang="it-IT" sz="1400" dirty="0" err="1" smtClean="0">
                <a:solidFill>
                  <a:schemeClr val="accent5">
                    <a:lumMod val="75000"/>
                  </a:schemeClr>
                </a:solidFill>
              </a:rPr>
              <a:t>sleep</a:t>
            </a:r>
            <a:endParaRPr lang="it-IT" sz="1400" dirty="0" smtClean="0">
              <a:solidFill>
                <a:schemeClr val="accent5">
                  <a:lumMod val="75000"/>
                </a:schemeClr>
              </a:solidFill>
            </a:endParaRPr>
          </a:p>
          <a:p>
            <a:pPr algn="ctr"/>
            <a:r>
              <a:rPr lang="it-IT" sz="1400" dirty="0" smtClean="0">
                <a:solidFill>
                  <a:schemeClr val="accent5">
                    <a:lumMod val="75000"/>
                  </a:schemeClr>
                </a:solidFill>
              </a:rPr>
              <a:t>Slow brain </a:t>
            </a:r>
            <a:r>
              <a:rPr lang="it-IT" sz="1400" dirty="0" err="1" smtClean="0">
                <a:solidFill>
                  <a:schemeClr val="accent5">
                    <a:lumMod val="75000"/>
                  </a:schemeClr>
                </a:solidFill>
              </a:rPr>
              <a:t>waves</a:t>
            </a:r>
            <a:endParaRPr lang="it-IT" sz="1400" dirty="0">
              <a:solidFill>
                <a:schemeClr val="accent5">
                  <a:lumMod val="75000"/>
                </a:schemeClr>
              </a:solidFill>
            </a:endParaRPr>
          </a:p>
        </p:txBody>
      </p:sp>
      <p:sp>
        <p:nvSpPr>
          <p:cNvPr id="26" name="TextBox 25"/>
          <p:cNvSpPr txBox="1"/>
          <p:nvPr/>
        </p:nvSpPr>
        <p:spPr>
          <a:xfrm>
            <a:off x="1517498" y="4117551"/>
            <a:ext cx="1362717" cy="338554"/>
          </a:xfrm>
          <a:prstGeom prst="rect">
            <a:avLst/>
          </a:prstGeom>
          <a:noFill/>
          <a:ln>
            <a:solidFill>
              <a:schemeClr val="bg1"/>
            </a:solidFill>
          </a:ln>
        </p:spPr>
        <p:txBody>
          <a:bodyPr wrap="square" rtlCol="0">
            <a:spAutoFit/>
          </a:bodyPr>
          <a:lstStyle/>
          <a:p>
            <a:pPr algn="ctr"/>
            <a:r>
              <a:rPr lang="it-IT" sz="1600" dirty="0" smtClean="0">
                <a:solidFill>
                  <a:schemeClr val="accent5">
                    <a:lumMod val="75000"/>
                  </a:schemeClr>
                </a:solidFill>
              </a:rPr>
              <a:t>REM </a:t>
            </a:r>
            <a:r>
              <a:rPr lang="it-IT" sz="1600" dirty="0" err="1" smtClean="0">
                <a:solidFill>
                  <a:schemeClr val="accent5">
                    <a:lumMod val="75000"/>
                  </a:schemeClr>
                </a:solidFill>
              </a:rPr>
              <a:t>sleep</a:t>
            </a:r>
            <a:endParaRPr lang="it-IT" sz="1600" dirty="0">
              <a:solidFill>
                <a:schemeClr val="accent5">
                  <a:lumMod val="75000"/>
                </a:schemeClr>
              </a:solidFill>
            </a:endParaRPr>
          </a:p>
        </p:txBody>
      </p:sp>
      <p:sp>
        <p:nvSpPr>
          <p:cNvPr id="27" name="TextBox 26"/>
          <p:cNvSpPr txBox="1"/>
          <p:nvPr/>
        </p:nvSpPr>
        <p:spPr>
          <a:xfrm>
            <a:off x="3163001" y="4332326"/>
            <a:ext cx="2332936" cy="461665"/>
          </a:xfrm>
          <a:prstGeom prst="rect">
            <a:avLst/>
          </a:prstGeom>
          <a:noFill/>
        </p:spPr>
        <p:txBody>
          <a:bodyPr wrap="square" rtlCol="0">
            <a:spAutoFit/>
          </a:bodyPr>
          <a:lstStyle/>
          <a:p>
            <a:pPr algn="ctr"/>
            <a:r>
              <a:rPr lang="it-IT" sz="2400" b="1" dirty="0" err="1" smtClean="0">
                <a:solidFill>
                  <a:schemeClr val="accent5">
                    <a:lumMod val="50000"/>
                  </a:schemeClr>
                </a:solidFill>
              </a:rPr>
              <a:t>Sleep</a:t>
            </a:r>
            <a:r>
              <a:rPr lang="it-IT" sz="2400" b="1" dirty="0" smtClean="0">
                <a:solidFill>
                  <a:schemeClr val="accent5">
                    <a:lumMod val="50000"/>
                  </a:schemeClr>
                </a:solidFill>
              </a:rPr>
              <a:t> </a:t>
            </a:r>
            <a:r>
              <a:rPr lang="it-IT" sz="2400" b="1" dirty="0" err="1" smtClean="0">
                <a:solidFill>
                  <a:schemeClr val="accent5">
                    <a:lumMod val="50000"/>
                  </a:schemeClr>
                </a:solidFill>
              </a:rPr>
              <a:t>Cycle</a:t>
            </a:r>
            <a:endParaRPr lang="it-IT" sz="2400" b="1" dirty="0">
              <a:solidFill>
                <a:schemeClr val="accent5">
                  <a:lumMod val="50000"/>
                </a:schemeClr>
              </a:solidFill>
            </a:endParaRPr>
          </a:p>
        </p:txBody>
      </p:sp>
      <p:pic>
        <p:nvPicPr>
          <p:cNvPr id="28" name="Picture 2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21135712">
            <a:off x="4923424" y="4081808"/>
            <a:ext cx="641145" cy="956636"/>
          </a:xfrm>
          <a:prstGeom prst="rect">
            <a:avLst/>
          </a:prstGeom>
        </p:spPr>
      </p:pic>
      <p:sp>
        <p:nvSpPr>
          <p:cNvPr id="29" name="Left Arrow 28">
            <a:hlinkClick r:id="rId8" action="ppaction://hlinksldjump"/>
          </p:cNvPr>
          <p:cNvSpPr/>
          <p:nvPr/>
        </p:nvSpPr>
        <p:spPr>
          <a:xfrm>
            <a:off x="283558" y="5857102"/>
            <a:ext cx="1375719" cy="832022"/>
          </a:xfrm>
          <a:prstGeom prst="leftArrow">
            <a:avLst/>
          </a:prstGeom>
          <a:solidFill>
            <a:schemeClr val="accent5">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t>back</a:t>
            </a:r>
            <a:endParaRPr lang="it-IT" dirty="0"/>
          </a:p>
        </p:txBody>
      </p:sp>
    </p:spTree>
    <p:extLst>
      <p:ext uri="{BB962C8B-B14F-4D97-AF65-F5344CB8AC3E}">
        <p14:creationId xmlns:p14="http://schemas.microsoft.com/office/powerpoint/2010/main" val="1703620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additive="base">
                                        <p:cTn id="29" dur="500" fill="hold"/>
                                        <p:tgtEl>
                                          <p:spTgt spid="9"/>
                                        </p:tgtEl>
                                        <p:attrNameLst>
                                          <p:attrName>ppt_x</p:attrName>
                                        </p:attrNameLst>
                                      </p:cBhvr>
                                      <p:tavLst>
                                        <p:tav tm="0">
                                          <p:val>
                                            <p:strVal val="#ppt_x"/>
                                          </p:val>
                                        </p:tav>
                                        <p:tav tm="100000">
                                          <p:val>
                                            <p:strVal val="#ppt_x"/>
                                          </p:val>
                                        </p:tav>
                                      </p:tavLst>
                                    </p:anim>
                                    <p:anim calcmode="lin" valueType="num">
                                      <p:cBhvr additive="base">
                                        <p:cTn id="30" dur="500" fill="hold"/>
                                        <p:tgtEl>
                                          <p:spTgt spid="9"/>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additive="base">
                                        <p:cTn id="33" dur="500" fill="hold"/>
                                        <p:tgtEl>
                                          <p:spTgt spid="24"/>
                                        </p:tgtEl>
                                        <p:attrNameLst>
                                          <p:attrName>ppt_x</p:attrName>
                                        </p:attrNameLst>
                                      </p:cBhvr>
                                      <p:tavLst>
                                        <p:tav tm="0">
                                          <p:val>
                                            <p:strVal val="#ppt_x"/>
                                          </p:val>
                                        </p:tav>
                                        <p:tav tm="100000">
                                          <p:val>
                                            <p:strVal val="#ppt_x"/>
                                          </p:val>
                                        </p:tav>
                                      </p:tavLst>
                                    </p:anim>
                                    <p:anim calcmode="lin" valueType="num">
                                      <p:cBhvr additive="base">
                                        <p:cTn id="34" dur="500" fill="hold"/>
                                        <p:tgtEl>
                                          <p:spTgt spid="24"/>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500" fill="hold"/>
                                        <p:tgtEl>
                                          <p:spTgt spid="14"/>
                                        </p:tgtEl>
                                        <p:attrNameLst>
                                          <p:attrName>ppt_x</p:attrName>
                                        </p:attrNameLst>
                                      </p:cBhvr>
                                      <p:tavLst>
                                        <p:tav tm="0">
                                          <p:val>
                                            <p:strVal val="#ppt_x"/>
                                          </p:val>
                                        </p:tav>
                                        <p:tav tm="100000">
                                          <p:val>
                                            <p:strVal val="#ppt_x"/>
                                          </p:val>
                                        </p:tav>
                                      </p:tavLst>
                                    </p:anim>
                                    <p:anim calcmode="lin" valueType="num">
                                      <p:cBhvr additive="base">
                                        <p:cTn id="44" dur="500" fill="hold"/>
                                        <p:tgtEl>
                                          <p:spTgt spid="1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5"/>
                                        </p:tgtEl>
                                        <p:attrNameLst>
                                          <p:attrName>style.visibility</p:attrName>
                                        </p:attrNameLst>
                                      </p:cBhvr>
                                      <p:to>
                                        <p:strVal val="visible"/>
                                      </p:to>
                                    </p:set>
                                    <p:anim calcmode="lin" valueType="num">
                                      <p:cBhvr additive="base">
                                        <p:cTn id="47" dur="500" fill="hold"/>
                                        <p:tgtEl>
                                          <p:spTgt spid="25"/>
                                        </p:tgtEl>
                                        <p:attrNameLst>
                                          <p:attrName>ppt_x</p:attrName>
                                        </p:attrNameLst>
                                      </p:cBhvr>
                                      <p:tavLst>
                                        <p:tav tm="0">
                                          <p:val>
                                            <p:strVal val="#ppt_x"/>
                                          </p:val>
                                        </p:tav>
                                        <p:tav tm="100000">
                                          <p:val>
                                            <p:strVal val="#ppt_x"/>
                                          </p:val>
                                        </p:tav>
                                      </p:tavLst>
                                    </p:anim>
                                    <p:anim calcmode="lin" valueType="num">
                                      <p:cBhvr additive="base">
                                        <p:cTn id="48" dur="500" fill="hold"/>
                                        <p:tgtEl>
                                          <p:spTgt spid="25"/>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500" fill="hold"/>
                                        <p:tgtEl>
                                          <p:spTgt spid="22"/>
                                        </p:tgtEl>
                                        <p:attrNameLst>
                                          <p:attrName>ppt_x</p:attrName>
                                        </p:attrNameLst>
                                      </p:cBhvr>
                                      <p:tavLst>
                                        <p:tav tm="0">
                                          <p:val>
                                            <p:strVal val="#ppt_x"/>
                                          </p:val>
                                        </p:tav>
                                        <p:tav tm="100000">
                                          <p:val>
                                            <p:strVal val="#ppt_x"/>
                                          </p:val>
                                        </p:tav>
                                      </p:tavLst>
                                    </p:anim>
                                    <p:anim calcmode="lin" valueType="num">
                                      <p:cBhvr additive="base">
                                        <p:cTn id="52" dur="5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500" fill="hold"/>
                                        <p:tgtEl>
                                          <p:spTgt spid="10"/>
                                        </p:tgtEl>
                                        <p:attrNameLst>
                                          <p:attrName>ppt_x</p:attrName>
                                        </p:attrNameLst>
                                      </p:cBhvr>
                                      <p:tavLst>
                                        <p:tav tm="0">
                                          <p:val>
                                            <p:strVal val="#ppt_x"/>
                                          </p:val>
                                        </p:tav>
                                        <p:tav tm="100000">
                                          <p:val>
                                            <p:strVal val="#ppt_x"/>
                                          </p:val>
                                        </p:tav>
                                      </p:tavLst>
                                    </p:anim>
                                    <p:anim calcmode="lin" valueType="num">
                                      <p:cBhvr additive="base">
                                        <p:cTn id="5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500" fill="hold"/>
                                        <p:tgtEl>
                                          <p:spTgt spid="26"/>
                                        </p:tgtEl>
                                        <p:attrNameLst>
                                          <p:attrName>ppt_x</p:attrName>
                                        </p:attrNameLst>
                                      </p:cBhvr>
                                      <p:tavLst>
                                        <p:tav tm="0">
                                          <p:val>
                                            <p:strVal val="#ppt_x"/>
                                          </p:val>
                                        </p:tav>
                                        <p:tav tm="100000">
                                          <p:val>
                                            <p:strVal val="#ppt_x"/>
                                          </p:val>
                                        </p:tav>
                                      </p:tavLst>
                                    </p:anim>
                                    <p:anim calcmode="lin" valueType="num">
                                      <p:cBhvr additive="base">
                                        <p:cTn id="70" dur="500" fill="hold"/>
                                        <p:tgtEl>
                                          <p:spTgt spid="26"/>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18"/>
                                        </p:tgtEl>
                                        <p:attrNameLst>
                                          <p:attrName>style.visibility</p:attrName>
                                        </p:attrNameLst>
                                      </p:cBhvr>
                                      <p:to>
                                        <p:strVal val="visible"/>
                                      </p:to>
                                    </p:set>
                                    <p:anim calcmode="lin" valueType="num">
                                      <p:cBhvr additive="base">
                                        <p:cTn id="73" dur="500" fill="hold"/>
                                        <p:tgtEl>
                                          <p:spTgt spid="18"/>
                                        </p:tgtEl>
                                        <p:attrNameLst>
                                          <p:attrName>ppt_x</p:attrName>
                                        </p:attrNameLst>
                                      </p:cBhvr>
                                      <p:tavLst>
                                        <p:tav tm="0">
                                          <p:val>
                                            <p:strVal val="#ppt_x"/>
                                          </p:val>
                                        </p:tav>
                                        <p:tav tm="100000">
                                          <p:val>
                                            <p:strVal val="#ppt_x"/>
                                          </p:val>
                                        </p:tav>
                                      </p:tavLst>
                                    </p:anim>
                                    <p:anim calcmode="lin" valueType="num">
                                      <p:cBhvr additive="base">
                                        <p:cTn id="7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 calcmode="lin" valueType="num">
                                      <p:cBhvr additive="base">
                                        <p:cTn id="79" dur="500" fill="hold"/>
                                        <p:tgtEl>
                                          <p:spTgt spid="16"/>
                                        </p:tgtEl>
                                        <p:attrNameLst>
                                          <p:attrName>ppt_x</p:attrName>
                                        </p:attrNameLst>
                                      </p:cBhvr>
                                      <p:tavLst>
                                        <p:tav tm="0">
                                          <p:val>
                                            <p:strVal val="#ppt_x"/>
                                          </p:val>
                                        </p:tav>
                                        <p:tav tm="100000">
                                          <p:val>
                                            <p:strVal val="#ppt_x"/>
                                          </p:val>
                                        </p:tav>
                                      </p:tavLst>
                                    </p:anim>
                                    <p:anim calcmode="lin" valueType="num">
                                      <p:cBhvr additive="base">
                                        <p:cTn id="8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3" grpId="0" animBg="1"/>
      <p:bldP spid="14" grpId="0" animBg="1"/>
      <p:bldP spid="15" grpId="0" animBg="1"/>
      <p:bldP spid="16" grpId="0" animBg="1"/>
      <p:bldP spid="12" grpId="0"/>
      <p:bldP spid="18" grpId="0"/>
      <p:bldP spid="20" grpId="0"/>
      <p:bldP spid="22" grpId="0"/>
      <p:bldP spid="23" grpId="0"/>
      <p:bldP spid="24" grpId="0"/>
      <p:bldP spid="25" grpId="0"/>
      <p:bldP spid="26"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solidFill>
                  <a:schemeClr val="accent5">
                    <a:lumMod val="50000"/>
                  </a:schemeClr>
                </a:solidFill>
              </a:rPr>
              <a:t>Stage 1</a:t>
            </a:r>
            <a:endParaRPr lang="en-GB" dirty="0">
              <a:solidFill>
                <a:schemeClr val="accent5">
                  <a:lumMod val="50000"/>
                </a:schemeClr>
              </a:solidFill>
            </a:endParaRPr>
          </a:p>
        </p:txBody>
      </p:sp>
      <p:sp>
        <p:nvSpPr>
          <p:cNvPr id="2" name="TextBox 1"/>
          <p:cNvSpPr txBox="1"/>
          <p:nvPr/>
        </p:nvSpPr>
        <p:spPr>
          <a:xfrm>
            <a:off x="971418" y="1555579"/>
            <a:ext cx="7191633" cy="923330"/>
          </a:xfrm>
          <a:prstGeom prst="rect">
            <a:avLst/>
          </a:prstGeom>
          <a:noFill/>
        </p:spPr>
        <p:txBody>
          <a:bodyPr wrap="square" rtlCol="0">
            <a:spAutoFit/>
          </a:bodyPr>
          <a:lstStyle/>
          <a:p>
            <a:r>
              <a:rPr lang="en-GB" dirty="0"/>
              <a:t>The first stage is quite a  light sleep. Our eyes and muscles will slow down but we can be easily woken up from this stage. Sometimes, our muscles will tense and we get the feeling of falling!</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90118" y="2875004"/>
            <a:ext cx="4506097" cy="3185671"/>
          </a:xfrm>
          <a:prstGeom prst="rect">
            <a:avLst/>
          </a:prstGeom>
        </p:spPr>
      </p:pic>
    </p:spTree>
    <p:extLst>
      <p:ext uri="{BB962C8B-B14F-4D97-AF65-F5344CB8AC3E}">
        <p14:creationId xmlns:p14="http://schemas.microsoft.com/office/powerpoint/2010/main" val="21755761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solidFill>
                  <a:schemeClr val="accent5">
                    <a:lumMod val="50000"/>
                  </a:schemeClr>
                </a:solidFill>
              </a:rPr>
              <a:t>Stage 2</a:t>
            </a:r>
            <a:endParaRPr lang="en-GB" dirty="0">
              <a:solidFill>
                <a:schemeClr val="accent5">
                  <a:lumMod val="50000"/>
                </a:schemeClr>
              </a:solidFill>
            </a:endParaRPr>
          </a:p>
        </p:txBody>
      </p:sp>
      <p:sp>
        <p:nvSpPr>
          <p:cNvPr id="2" name="TextBox 1"/>
          <p:cNvSpPr txBox="1"/>
          <p:nvPr/>
        </p:nvSpPr>
        <p:spPr>
          <a:xfrm>
            <a:off x="971418" y="1555579"/>
            <a:ext cx="7191633" cy="1200329"/>
          </a:xfrm>
          <a:prstGeom prst="rect">
            <a:avLst/>
          </a:prstGeom>
          <a:noFill/>
        </p:spPr>
        <p:txBody>
          <a:bodyPr wrap="square" rtlCol="0">
            <a:spAutoFit/>
          </a:bodyPr>
          <a:lstStyle/>
          <a:p>
            <a:r>
              <a:rPr lang="en-GB" dirty="0"/>
              <a:t>During stage 2, everything slows down to get ready for a deep sleep. Our eyes stop moving, our body temperature gets lower and our brain waves and heart rate slow down. In other words, we completely relax!</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168" y="2838286"/>
            <a:ext cx="4169821" cy="3388830"/>
          </a:xfrm>
          <a:prstGeom prst="rect">
            <a:avLst/>
          </a:prstGeom>
        </p:spPr>
      </p:pic>
    </p:spTree>
    <p:extLst>
      <p:ext uri="{BB962C8B-B14F-4D97-AF65-F5344CB8AC3E}">
        <p14:creationId xmlns:p14="http://schemas.microsoft.com/office/powerpoint/2010/main" val="12484777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solidFill>
                  <a:schemeClr val="accent5">
                    <a:lumMod val="50000"/>
                  </a:schemeClr>
                </a:solidFill>
              </a:rPr>
              <a:t>Stage 3</a:t>
            </a:r>
            <a:endParaRPr lang="en-GB" dirty="0">
              <a:solidFill>
                <a:schemeClr val="accent5">
                  <a:lumMod val="50000"/>
                </a:schemeClr>
              </a:solidFill>
            </a:endParaRPr>
          </a:p>
        </p:txBody>
      </p:sp>
      <p:sp>
        <p:nvSpPr>
          <p:cNvPr id="2" name="TextBox 1"/>
          <p:cNvSpPr txBox="1"/>
          <p:nvPr/>
        </p:nvSpPr>
        <p:spPr>
          <a:xfrm>
            <a:off x="802219" y="1576168"/>
            <a:ext cx="7530031" cy="923330"/>
          </a:xfrm>
          <a:prstGeom prst="rect">
            <a:avLst/>
          </a:prstGeom>
          <a:noFill/>
        </p:spPr>
        <p:txBody>
          <a:bodyPr wrap="square" rtlCol="0">
            <a:spAutoFit/>
          </a:bodyPr>
          <a:lstStyle/>
          <a:p>
            <a:r>
              <a:rPr lang="en-GB" dirty="0"/>
              <a:t>In the third stage of our sleep </a:t>
            </a:r>
            <a:r>
              <a:rPr lang="en-GB" dirty="0" smtClean="0"/>
              <a:t>pattern, </a:t>
            </a:r>
            <a:r>
              <a:rPr lang="en-GB" dirty="0"/>
              <a:t>our brain activity changes yet again.  Our slow brain waves (which are called delta waves) are interrupted with little bursts of faster waves. This is you in a deep sleep.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91481" y="2696132"/>
            <a:ext cx="3046995" cy="1997072"/>
          </a:xfrm>
          <a:prstGeom prst="rect">
            <a:avLst/>
          </a:prstGeom>
        </p:spPr>
      </p:pic>
      <p:sp>
        <p:nvSpPr>
          <p:cNvPr id="5" name="Rectangle 4"/>
          <p:cNvSpPr/>
          <p:nvPr/>
        </p:nvSpPr>
        <p:spPr>
          <a:xfrm>
            <a:off x="802218" y="4889838"/>
            <a:ext cx="7530031" cy="923330"/>
          </a:xfrm>
          <a:prstGeom prst="rect">
            <a:avLst/>
          </a:prstGeom>
        </p:spPr>
        <p:txBody>
          <a:bodyPr wrap="square">
            <a:spAutoFit/>
          </a:bodyPr>
          <a:lstStyle/>
          <a:p>
            <a:r>
              <a:rPr lang="en-GB" dirty="0"/>
              <a:t>However, this is also the stage when some people can talk in their sleep or even sleep walk! This is rare but will usually happen when our cycle moves from non-REM to REM sleep.</a:t>
            </a:r>
          </a:p>
        </p:txBody>
      </p:sp>
    </p:spTree>
    <p:extLst>
      <p:ext uri="{BB962C8B-B14F-4D97-AF65-F5344CB8AC3E}">
        <p14:creationId xmlns:p14="http://schemas.microsoft.com/office/powerpoint/2010/main" val="943384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solidFill>
                  <a:schemeClr val="accent5">
                    <a:lumMod val="50000"/>
                  </a:schemeClr>
                </a:solidFill>
              </a:rPr>
              <a:t>Stage 4</a:t>
            </a:r>
            <a:endParaRPr lang="en-GB" dirty="0">
              <a:solidFill>
                <a:schemeClr val="accent5">
                  <a:lumMod val="50000"/>
                </a:schemeClr>
              </a:solidFill>
            </a:endParaRPr>
          </a:p>
        </p:txBody>
      </p:sp>
      <p:sp>
        <p:nvSpPr>
          <p:cNvPr id="6" name="TextBox 5"/>
          <p:cNvSpPr txBox="1"/>
          <p:nvPr/>
        </p:nvSpPr>
        <p:spPr>
          <a:xfrm>
            <a:off x="1127937" y="1909807"/>
            <a:ext cx="3147501" cy="2862322"/>
          </a:xfrm>
          <a:prstGeom prst="rect">
            <a:avLst/>
          </a:prstGeom>
          <a:noFill/>
        </p:spPr>
        <p:txBody>
          <a:bodyPr wrap="square" rtlCol="0">
            <a:spAutoFit/>
          </a:bodyPr>
          <a:lstStyle/>
          <a:p>
            <a:r>
              <a:rPr lang="en-GB" dirty="0"/>
              <a:t>The fourth stage is the final non-REM stage of our cycle. We are now in a deep sleep with our brain waves mostly staying </a:t>
            </a:r>
            <a:r>
              <a:rPr lang="en-GB" dirty="0" smtClean="0"/>
              <a:t>slow. </a:t>
            </a:r>
          </a:p>
          <a:p>
            <a:endParaRPr lang="en-GB" dirty="0" smtClean="0"/>
          </a:p>
          <a:p>
            <a:r>
              <a:rPr lang="en-GB" dirty="0" smtClean="0"/>
              <a:t>If </a:t>
            </a:r>
            <a:r>
              <a:rPr lang="en-GB" dirty="0"/>
              <a:t>you are woken up during this stage, you can feel a little confused for a couple of minutes.</a:t>
            </a: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67235" y="1909807"/>
            <a:ext cx="3656391" cy="3980248"/>
          </a:xfrm>
          <a:prstGeom prst="rect">
            <a:avLst/>
          </a:prstGeom>
        </p:spPr>
      </p:pic>
    </p:spTree>
    <p:extLst>
      <p:ext uri="{BB962C8B-B14F-4D97-AF65-F5344CB8AC3E}">
        <p14:creationId xmlns:p14="http://schemas.microsoft.com/office/powerpoint/2010/main" val="36279098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dirty="0" smtClean="0">
                <a:solidFill>
                  <a:schemeClr val="accent5">
                    <a:lumMod val="50000"/>
                  </a:schemeClr>
                </a:solidFill>
              </a:rPr>
              <a:t>Stage 5</a:t>
            </a:r>
            <a:endParaRPr lang="en-GB" dirty="0">
              <a:solidFill>
                <a:schemeClr val="accent5">
                  <a:lumMod val="50000"/>
                </a:schemeClr>
              </a:solidFill>
            </a:endParaRPr>
          </a:p>
        </p:txBody>
      </p:sp>
      <p:sp>
        <p:nvSpPr>
          <p:cNvPr id="6" name="TextBox 5"/>
          <p:cNvSpPr txBox="1"/>
          <p:nvPr/>
        </p:nvSpPr>
        <p:spPr>
          <a:xfrm>
            <a:off x="823138" y="1473201"/>
            <a:ext cx="7570433" cy="1200329"/>
          </a:xfrm>
          <a:prstGeom prst="rect">
            <a:avLst/>
          </a:prstGeom>
          <a:noFill/>
        </p:spPr>
        <p:txBody>
          <a:bodyPr wrap="square" rtlCol="0">
            <a:spAutoFit/>
          </a:bodyPr>
          <a:lstStyle/>
          <a:p>
            <a:r>
              <a:rPr lang="en-GB" dirty="0"/>
              <a:t>Finally, we enter REM (rapid eye movement) sleep. Our brain waves change yet again! During REM sleep, our brain waves look the same as when we are waking up. Our eyes move very quickly from side-to-side but stay closed. It is thought that this is when we dream the most</a:t>
            </a:r>
            <a:r>
              <a:rPr lang="en-GB" dirty="0" smtClean="0"/>
              <a:t>!</a:t>
            </a:r>
          </a:p>
        </p:txBody>
      </p:sp>
      <p:sp>
        <p:nvSpPr>
          <p:cNvPr id="5" name="TextBox 4"/>
          <p:cNvSpPr txBox="1"/>
          <p:nvPr/>
        </p:nvSpPr>
        <p:spPr>
          <a:xfrm>
            <a:off x="823138" y="2997240"/>
            <a:ext cx="2826224" cy="2308324"/>
          </a:xfrm>
          <a:prstGeom prst="rect">
            <a:avLst/>
          </a:prstGeom>
          <a:noFill/>
        </p:spPr>
        <p:txBody>
          <a:bodyPr wrap="square" rtlCol="0">
            <a:spAutoFit/>
          </a:bodyPr>
          <a:lstStyle/>
          <a:p>
            <a:r>
              <a:rPr lang="en-GB" dirty="0"/>
              <a:t>After all of this, we go back to stage 1 and start again</a:t>
            </a:r>
            <a:r>
              <a:rPr lang="en-GB" dirty="0" smtClean="0"/>
              <a:t>.</a:t>
            </a:r>
          </a:p>
          <a:p>
            <a:endParaRPr lang="en-GB" dirty="0" smtClean="0"/>
          </a:p>
          <a:p>
            <a:r>
              <a:rPr lang="en-GB" dirty="0" smtClean="0"/>
              <a:t>It </a:t>
            </a:r>
            <a:r>
              <a:rPr lang="en-GB" dirty="0"/>
              <a:t>is common to wake up between cycles and sometimes we aren’t even aware of it!</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61614" y="2997240"/>
            <a:ext cx="4431957" cy="3133905"/>
          </a:xfrm>
          <a:prstGeom prst="rect">
            <a:avLst/>
          </a:prstGeom>
        </p:spPr>
      </p:pic>
    </p:spTree>
    <p:extLst>
      <p:ext uri="{BB962C8B-B14F-4D97-AF65-F5344CB8AC3E}">
        <p14:creationId xmlns:p14="http://schemas.microsoft.com/office/powerpoint/2010/main" val="4071399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xmlns=""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66</TotalTime>
  <Words>691</Words>
  <Application>Microsoft Office PowerPoint</Application>
  <PresentationFormat>On-screen Show (4:3)</PresentationFormat>
  <Paragraphs>78</Paragraphs>
  <Slides>14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Sassoon Infant Rg</vt:lpstr>
      <vt:lpstr>Twinkl</vt:lpstr>
      <vt:lpstr>Calibri</vt:lpstr>
      <vt:lpstr>Twinkl SemiBold</vt:lpstr>
      <vt:lpstr>Office Theme</vt:lpstr>
      <vt:lpstr>PowerPoint Presentation</vt:lpstr>
      <vt:lpstr>Sleep</vt:lpstr>
      <vt:lpstr>Why Do We Need Sleep?</vt:lpstr>
      <vt:lpstr>What Happens When We Sleep?</vt:lpstr>
      <vt:lpstr>Stage 1</vt:lpstr>
      <vt:lpstr>Stage 2</vt:lpstr>
      <vt:lpstr>Stage 3</vt:lpstr>
      <vt:lpstr>Stage 4</vt:lpstr>
      <vt:lpstr>Stage 5</vt:lpstr>
      <vt:lpstr>How Much Sleep Do We Need?</vt:lpstr>
      <vt:lpstr>What Happens If We Don’t Get Enough Sleep?</vt:lpstr>
      <vt:lpstr>What Happens If We Don’t Get Enough Sleep?</vt:lpstr>
      <vt:lpstr>Are You Getting  Enough Sleep?</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Lavinia Abbruzzetti</dc:creator>
  <cp:lastModifiedBy>Kirsty Hanlon</cp:lastModifiedBy>
  <cp:revision>10</cp:revision>
  <dcterms:created xsi:type="dcterms:W3CDTF">2017-10-30T11:47:49Z</dcterms:created>
  <dcterms:modified xsi:type="dcterms:W3CDTF">2020-05-13T15:22:56Z</dcterms:modified>
</cp:coreProperties>
</file>