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1" r:id="rId4"/>
    <p:sldId id="272" r:id="rId5"/>
    <p:sldId id="273" r:id="rId6"/>
    <p:sldId id="274" r:id="rId7"/>
    <p:sldId id="275" r:id="rId8"/>
    <p:sldId id="276" r:id="rId9"/>
    <p:sldId id="277" r:id="rId10"/>
    <p:sldId id="278" r:id="rId11"/>
    <p:sldId id="279" r:id="rId12"/>
    <p:sldId id="267" r:id="rId13"/>
  </p:sldIdLst>
  <p:sldSz cx="9144000" cy="6858000" type="screen4x3"/>
  <p:notesSz cx="6858000" cy="9144000"/>
  <p:embeddedFontLst>
    <p:embeddedFont>
      <p:font typeface="Twinkl" panose="020B0604020202020204" charset="0"/>
      <p:regular r:id="rId16"/>
      <p:bold r:id="rId17"/>
    </p:embeddedFont>
    <p:embeddedFont>
      <p:font typeface="Twinkl SemiBold" charset="0"/>
      <p:bold r:id="rId18"/>
    </p:embeddedFont>
    <p:embeddedFont>
      <p:font typeface="Tuffy" panose="020B0603060100000000"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assoon Infant Rg" panose="02000503030000020003" charset="0"/>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83">
          <p15:clr>
            <a:srgbClr val="A4A3A4"/>
          </p15:clr>
        </p15:guide>
        <p15:guide id="2" pos="2880">
          <p15:clr>
            <a:srgbClr val="A4A3A4"/>
          </p15:clr>
        </p15:guide>
        <p15:guide id="3" pos="340">
          <p15:clr>
            <a:srgbClr val="A4A3A4"/>
          </p15:clr>
        </p15:guide>
        <p15:guide id="4" orient="horz" pos="3952">
          <p15:clr>
            <a:srgbClr val="A4A3A4"/>
          </p15:clr>
        </p15:guide>
        <p15:guide id="5" pos="5443">
          <p15:clr>
            <a:srgbClr val="A4A3A4"/>
          </p15:clr>
        </p15:guide>
        <p15:guide id="6" orient="horz" pos="346">
          <p15:clr>
            <a:srgbClr val="A4A3A4"/>
          </p15:clr>
        </p15:guide>
        <p15:guide id="7" pos="476">
          <p15:clr>
            <a:srgbClr val="A4A3A4"/>
          </p15:clr>
        </p15:guide>
        <p15:guide id="8" orient="horz" pos="1026">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12A"/>
    <a:srgbClr val="61738B"/>
    <a:srgbClr val="699327"/>
    <a:srgbClr val="D4DCE0"/>
    <a:srgbClr val="73785C"/>
    <a:srgbClr val="B0BAC4"/>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81" d="100"/>
          <a:sy n="81" d="100"/>
        </p:scale>
        <p:origin x="-1038" y="-36"/>
      </p:cViewPr>
      <p:guideLst>
        <p:guide orient="horz" pos="2183"/>
        <p:guide orient="horz" pos="3952"/>
        <p:guide orient="horz" pos="346"/>
        <p:guide orient="horz" pos="1026"/>
        <p:guide orient="horz" pos="3838"/>
        <p:guide pos="2880"/>
        <p:guide pos="340"/>
        <p:guide pos="5443"/>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A71BABC-F229-42C8-BEDB-FCF3BC3D6D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93C3843-8DD8-4626-B69C-15947E0DE9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45A1907-4D56-4E6B-AB43-7C5098310136}" type="datetimeFigureOut">
              <a:rPr lang="en-GB"/>
              <a:pPr>
                <a:defRPr/>
              </a:pPr>
              <a:t>08/05/2020</a:t>
            </a:fld>
            <a:endParaRPr lang="en-GB"/>
          </a:p>
        </p:txBody>
      </p:sp>
      <p:sp>
        <p:nvSpPr>
          <p:cNvPr id="4" name="Footer Placeholder 3">
            <a:extLst>
              <a:ext uri="{FF2B5EF4-FFF2-40B4-BE49-F238E27FC236}">
                <a16:creationId xmlns:a16="http://schemas.microsoft.com/office/drawing/2014/main" xmlns="" id="{F257DCF3-5EBB-4537-89F0-E17C14FEB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BE63C333-E653-4486-B8BB-4D586CF391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62DC891-F4EA-44C5-951F-54975B404CFE}" type="slidenum">
              <a:rPr lang="en-GB"/>
              <a:pPr>
                <a:defRPr/>
              </a:pPr>
              <a:t>‹#›</a:t>
            </a:fld>
            <a:endParaRPr lang="en-GB"/>
          </a:p>
        </p:txBody>
      </p:sp>
    </p:spTree>
    <p:extLst>
      <p:ext uri="{BB962C8B-B14F-4D97-AF65-F5344CB8AC3E}">
        <p14:creationId xmlns:p14="http://schemas.microsoft.com/office/powerpoint/2010/main" val="320602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02C420E-E56B-4C36-B508-2154B00496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F964DDF1-E282-4C68-B506-795FCBE993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CAF35AF-DA3C-4255-BDE8-3D4ADCED0762}" type="datetimeFigureOut">
              <a:rPr lang="en-GB"/>
              <a:pPr>
                <a:defRPr/>
              </a:pPr>
              <a:t>08/05/2020</a:t>
            </a:fld>
            <a:endParaRPr lang="en-GB"/>
          </a:p>
        </p:txBody>
      </p:sp>
      <p:sp>
        <p:nvSpPr>
          <p:cNvPr id="4" name="Slide Image Placeholder 3">
            <a:extLst>
              <a:ext uri="{FF2B5EF4-FFF2-40B4-BE49-F238E27FC236}">
                <a16:creationId xmlns:a16="http://schemas.microsoft.com/office/drawing/2014/main" xmlns="" id="{C0FE7889-CA23-44D1-9755-3A963770DAB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9FA713D5-F816-485B-8DAE-54433C618D9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C92781CF-4E23-4801-A595-7713B80889F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91E3BC8D-EB44-4BCD-A1AF-240702EBD09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2D650C8-56E8-44C4-A6DB-D393AA58CC99}" type="slidenum">
              <a:rPr lang="en-GB"/>
              <a:pPr>
                <a:defRPr/>
              </a:pPr>
              <a:t>‹#›</a:t>
            </a:fld>
            <a:endParaRPr lang="en-GB"/>
          </a:p>
        </p:txBody>
      </p:sp>
    </p:spTree>
    <p:extLst>
      <p:ext uri="{BB962C8B-B14F-4D97-AF65-F5344CB8AC3E}">
        <p14:creationId xmlns:p14="http://schemas.microsoft.com/office/powerpoint/2010/main" val="3650760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15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EDAAE63C-501C-462E-9538-4DD538E4B9D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9412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00AAD26D-6A55-4CA0-95CF-AB2D5C282CB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solidFill>
                  <a:schemeClr val="tx1"/>
                </a:solidFill>
                <a:latin typeface="Twinkl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82524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xmlns="" id="{9CDE2E21-3F04-4E11-8DEA-D6E9583BE199}"/>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xmlns="" id="{F19D964C-419C-4AF2-854B-B12536EED9AD}"/>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7DCF0D3C-78E4-4ADC-8889-548A4C000635}"/>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E80B8DFC-D5F5-485C-B12F-ACF7F976DF4F}"/>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22B6DEC8-DE5D-4A74-96A1-BC3FB6B34D7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4881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19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“This is your victory!”</a:t>
            </a:r>
          </a:p>
        </p:txBody>
      </p:sp>
      <p:sp>
        <p:nvSpPr>
          <p:cNvPr id="7" name="Rectangle 6"/>
          <p:cNvSpPr>
            <a:spLocks noChangeArrowheads="1"/>
          </p:cNvSpPr>
          <p:nvPr/>
        </p:nvSpPr>
        <p:spPr bwMode="auto">
          <a:xfrm>
            <a:off x="755650" y="1636713"/>
            <a:ext cx="76327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Shortly after Churchill's speech, King George VI, Queen Elizabeth and the two princesses came out onto the balcony at Buckingham Palace. It was to be the first of eight appearances by the King and Queen on VE Day. When the doors onto the balcony were opened again at 17:30, the Royal Family stepped out accompanied by the man of the hour, Churchill. Churchill later told the crowds: </a:t>
            </a:r>
          </a:p>
        </p:txBody>
      </p:sp>
      <p:grpSp>
        <p:nvGrpSpPr>
          <p:cNvPr id="18" name="Group 17"/>
          <p:cNvGrpSpPr>
            <a:grpSpLocks/>
          </p:cNvGrpSpPr>
          <p:nvPr/>
        </p:nvGrpSpPr>
        <p:grpSpPr bwMode="auto">
          <a:xfrm>
            <a:off x="763588" y="3473450"/>
            <a:ext cx="3816350" cy="2725738"/>
            <a:chOff x="764039" y="3473903"/>
            <a:chExt cx="3816427" cy="2724882"/>
          </a:xfrm>
        </p:grpSpPr>
        <p:sp>
          <p:nvSpPr>
            <p:cNvPr id="17417" name="TextBox 21"/>
            <p:cNvSpPr txBox="1">
              <a:spLocks noChangeArrowheads="1"/>
            </p:cNvSpPr>
            <p:nvPr/>
          </p:nvSpPr>
          <p:spPr bwMode="auto">
            <a:xfrm>
              <a:off x="821921" y="610121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Lewenstein (@Wikipedia.com) - granted under creative commons licence – attribution</a:t>
              </a:r>
            </a:p>
          </p:txBody>
        </p:sp>
        <p:pic>
          <p:nvPicPr>
            <p:cNvPr id="1741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039" y="3473903"/>
              <a:ext cx="3816427" cy="262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5318125" y="3473450"/>
            <a:ext cx="3078163" cy="2725738"/>
            <a:chOff x="5318620" y="3473904"/>
            <a:chExt cx="3078147" cy="2724881"/>
          </a:xfrm>
        </p:grpSpPr>
        <p:pic>
          <p:nvPicPr>
            <p:cNvPr id="17415" name="Picture 16"/>
            <p:cNvPicPr>
              <a:picLocks noChangeAspect="1"/>
            </p:cNvPicPr>
            <p:nvPr/>
          </p:nvPicPr>
          <p:blipFill>
            <a:blip r:embed="rId3">
              <a:extLst>
                <a:ext uri="{28A0092B-C50C-407E-A947-70E740481C1C}">
                  <a14:useLocalDpi xmlns:a14="http://schemas.microsoft.com/office/drawing/2010/main" val="0"/>
                </a:ext>
              </a:extLst>
            </a:blip>
            <a:srcRect b="12309"/>
            <a:stretch>
              <a:fillRect/>
            </a:stretch>
          </p:blipFill>
          <p:spPr bwMode="auto">
            <a:xfrm>
              <a:off x="5318620" y="3473904"/>
              <a:ext cx="3069730" cy="26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1"/>
            <p:cNvSpPr txBox="1">
              <a:spLocks noChangeArrowheads="1"/>
            </p:cNvSpPr>
            <p:nvPr/>
          </p:nvSpPr>
          <p:spPr bwMode="auto">
            <a:xfrm>
              <a:off x="5318620" y="6101214"/>
              <a:ext cx="3078147"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Common Good  (@Wikipedia.com) - granted under creative commons licence – attributiont</a:t>
              </a:r>
            </a:p>
          </p:txBody>
        </p:sp>
      </p:grpSp>
      <p:sp>
        <p:nvSpPr>
          <p:cNvPr id="20" name="Oval 19">
            <a:extLst>
              <a:ext uri="{FF2B5EF4-FFF2-40B4-BE49-F238E27FC236}">
                <a16:creationId xmlns:a16="http://schemas.microsoft.com/office/drawing/2014/main" xmlns="" id="{F1EC77FA-C9D2-4997-9E1E-9C0AA6B217F4}"/>
              </a:ext>
            </a:extLst>
          </p:cNvPr>
          <p:cNvSpPr/>
          <p:nvPr/>
        </p:nvSpPr>
        <p:spPr>
          <a:xfrm>
            <a:off x="4651375" y="4554538"/>
            <a:ext cx="1547813" cy="1546225"/>
          </a:xfrm>
          <a:prstGeom prst="ellipse">
            <a:avLst/>
          </a:prstGeom>
          <a:solidFill>
            <a:srgbClr val="6B9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chemeClr val="tx1"/>
                </a:solidFill>
              </a:rPr>
              <a:t>“This is your victory!”</a:t>
            </a: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par>
                                <p:cTn id="11" presetID="10"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A Memorable Night</a:t>
            </a:r>
          </a:p>
        </p:txBody>
      </p:sp>
      <p:sp>
        <p:nvSpPr>
          <p:cNvPr id="7" name="Rectangle 6"/>
          <p:cNvSpPr>
            <a:spLocks noChangeArrowheads="1"/>
          </p:cNvSpPr>
          <p:nvPr/>
        </p:nvSpPr>
        <p:spPr bwMode="auto">
          <a:xfrm>
            <a:off x="755650" y="16367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Later that evening, Princess Elizabeth and Princess Margaret slipped out of Buckingham Palace to experience the celebrations for themselves. They stood amongst the joyful crowds below the royal balcony.</a:t>
            </a:r>
          </a:p>
        </p:txBody>
      </p:sp>
      <p:sp>
        <p:nvSpPr>
          <p:cNvPr id="9" name="Rectangle 8"/>
          <p:cNvSpPr>
            <a:spLocks noChangeArrowheads="1"/>
          </p:cNvSpPr>
          <p:nvPr/>
        </p:nvSpPr>
        <p:spPr bwMode="auto">
          <a:xfrm>
            <a:off x="755650" y="2732088"/>
            <a:ext cx="4110038" cy="3541712"/>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HM Queen Elizabeth II recalled </a:t>
            </a:r>
          </a:p>
          <a:p>
            <a:pPr eaLnBrk="1" hangingPunct="1">
              <a:lnSpc>
                <a:spcPct val="100000"/>
              </a:lnSpc>
              <a:spcBef>
                <a:spcPct val="0"/>
              </a:spcBef>
              <a:buFontTx/>
              <a:buNone/>
            </a:pPr>
            <a:r>
              <a:rPr lang="en-GB" altLang="en-US">
                <a:solidFill>
                  <a:schemeClr val="tx1"/>
                </a:solidFill>
              </a:rPr>
              <a:t>the event:</a:t>
            </a:r>
          </a:p>
          <a:p>
            <a:pPr eaLnBrk="1" hangingPunct="1">
              <a:lnSpc>
                <a:spcPct val="100000"/>
              </a:lnSpc>
              <a:spcBef>
                <a:spcPct val="0"/>
              </a:spcBef>
              <a:buFontTx/>
              <a:buNone/>
            </a:pPr>
            <a:r>
              <a:rPr lang="en-GB" altLang="en-US">
                <a:solidFill>
                  <a:schemeClr val="tx1"/>
                </a:solidFill>
              </a:rPr>
              <a:t>"... my sister and I realised we couldn't see what the crowds were enjoying ... so we asked my parents if we could go out and see for ourselves ... After crossing Green Park we stood outside and shouted, 'We want the King', and were successful in seeing my parents on the balcony. I think it was one of the most memorable nights of my 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888" y="2740025"/>
            <a:ext cx="34448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Victory in Europe</a:t>
            </a:r>
          </a:p>
        </p:txBody>
      </p:sp>
      <p:sp>
        <p:nvSpPr>
          <p:cNvPr id="5" name="Rectangle 4"/>
          <p:cNvSpPr>
            <a:spLocks noChangeArrowheads="1"/>
          </p:cNvSpPr>
          <p:nvPr/>
        </p:nvSpPr>
        <p:spPr bwMode="auto">
          <a:xfrm>
            <a:off x="755650" y="1628775"/>
            <a:ext cx="3640138" cy="263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US" altLang="en-US" dirty="0">
                <a:solidFill>
                  <a:schemeClr val="tx1"/>
                </a:solidFill>
              </a:rPr>
              <a:t>Victory in Europe Day/ VE Day took place on May 8</a:t>
            </a:r>
            <a:r>
              <a:rPr lang="en-US" altLang="en-US" baseline="30000" dirty="0">
                <a:solidFill>
                  <a:schemeClr val="tx1"/>
                </a:solidFill>
              </a:rPr>
              <a:t>th</a:t>
            </a:r>
            <a:r>
              <a:rPr lang="en-US" altLang="en-US" dirty="0">
                <a:solidFill>
                  <a:schemeClr val="tx1"/>
                </a:solidFill>
              </a:rPr>
              <a:t> 1945. It was a public holiday and day of celebration to mark the defeat of Germany by the Allied forces in World War 2.</a:t>
            </a:r>
          </a:p>
          <a:p>
            <a:pPr eaLnBrk="1" hangingPunct="1">
              <a:lnSpc>
                <a:spcPct val="100000"/>
              </a:lnSpc>
              <a:spcBef>
                <a:spcPct val="0"/>
              </a:spcBef>
              <a:buFontTx/>
              <a:buNone/>
            </a:pPr>
            <a:endParaRPr lang="en-US" altLang="en-US" dirty="0">
              <a:solidFill>
                <a:schemeClr val="tx1"/>
              </a:solidFill>
            </a:endParaRPr>
          </a:p>
          <a:p>
            <a:pPr eaLnBrk="1" hangingPunct="1">
              <a:lnSpc>
                <a:spcPct val="100000"/>
              </a:lnSpc>
              <a:spcBef>
                <a:spcPct val="0"/>
              </a:spcBef>
              <a:buFontTx/>
              <a:buNone/>
            </a:pPr>
            <a:r>
              <a:rPr lang="en-GB" dirty="0"/>
              <a:t>VE Day marked the formal conclusion of the war in Europe.</a:t>
            </a:r>
            <a:endParaRPr lang="en-GB" altLang="en-US" dirty="0">
              <a:solidFill>
                <a:schemeClr val="tx1"/>
              </a:solidFill>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5" y="1709738"/>
            <a:ext cx="38385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Surrender</a:t>
            </a:r>
          </a:p>
        </p:txBody>
      </p:sp>
      <p:sp>
        <p:nvSpPr>
          <p:cNvPr id="7" name="Rectangle 6"/>
          <p:cNvSpPr>
            <a:spLocks noChangeArrowheads="1"/>
          </p:cNvSpPr>
          <p:nvPr/>
        </p:nvSpPr>
        <p:spPr bwMode="auto">
          <a:xfrm>
            <a:off x="755650" y="1638300"/>
            <a:ext cx="372427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After Hitler’s suicide in April, 1945, the Germans knew they could not win the war. General Jodl, travelled to see General Dwight D. Eisenhower - who was Supreme Commander of the Allied Forces in Europe – at the Headquarters in France.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On the 7</a:t>
            </a:r>
            <a:r>
              <a:rPr lang="en-GB" altLang="en-US" baseline="30000">
                <a:solidFill>
                  <a:schemeClr val="tx1"/>
                </a:solidFill>
              </a:rPr>
              <a:t>th</a:t>
            </a:r>
            <a:r>
              <a:rPr lang="en-GB" altLang="en-US">
                <a:solidFill>
                  <a:schemeClr val="tx1"/>
                </a:solidFill>
              </a:rPr>
              <a:t> May, at 2.41am, in front of some of the leaders of the Western Allies, Jodl signed a surrender document on behalf of Germany. This meant that the war in Europe was over, although World War II continued in other countries.</a:t>
            </a:r>
          </a:p>
        </p:txBody>
      </p:sp>
      <p:grpSp>
        <p:nvGrpSpPr>
          <p:cNvPr id="3" name="Group 2"/>
          <p:cNvGrpSpPr>
            <a:grpSpLocks/>
          </p:cNvGrpSpPr>
          <p:nvPr/>
        </p:nvGrpSpPr>
        <p:grpSpPr bwMode="auto">
          <a:xfrm>
            <a:off x="4572000" y="1638300"/>
            <a:ext cx="3816350" cy="3041650"/>
            <a:chOff x="4572000" y="1637672"/>
            <a:chExt cx="3816427" cy="3042168"/>
          </a:xfrm>
        </p:grpSpPr>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37672"/>
              <a:ext cx="3816427" cy="304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21"/>
            <p:cNvSpPr txBox="1">
              <a:spLocks noChangeArrowheads="1"/>
            </p:cNvSpPr>
            <p:nvPr/>
          </p:nvSpPr>
          <p:spPr bwMode="auto">
            <a:xfrm>
              <a:off x="4737279" y="4582269"/>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bg1"/>
                  </a:solidFill>
                  <a:latin typeface="Arial" panose="020B0604020202020204" pitchFamily="34" charset="0"/>
                  <a:ea typeface="Tuffy" panose="020B0603060100000000" pitchFamily="34" charset="0"/>
                  <a:cs typeface="Arial" panose="020B0604020202020204" pitchFamily="34" charset="0"/>
                </a:rPr>
                <a:t>Photo courtesy of Ras67 (@Wikipedia.com) - granted under creative commons licence – attribution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Celebrations</a:t>
            </a:r>
          </a:p>
        </p:txBody>
      </p:sp>
      <p:sp>
        <p:nvSpPr>
          <p:cNvPr id="7" name="Rectangle 6"/>
          <p:cNvSpPr>
            <a:spLocks noChangeArrowheads="1"/>
          </p:cNvSpPr>
          <p:nvPr/>
        </p:nvSpPr>
        <p:spPr bwMode="auto">
          <a:xfrm>
            <a:off x="755650" y="1639888"/>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As news of the surrender spread, the war-weary British began to rejoice straight away. During the previous six years, half a million homes had been destroyed, thousands of civilians had been killed and many millions of lives disrupted, in Britain alone.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news of a surrender was what everyone needed to hear.</a:t>
            </a:r>
          </a:p>
        </p:txBody>
      </p:sp>
      <p:sp>
        <p:nvSpPr>
          <p:cNvPr id="5" name="Rectangle 4"/>
          <p:cNvSpPr>
            <a:spLocks/>
          </p:cNvSpPr>
          <p:nvPr/>
        </p:nvSpPr>
        <p:spPr bwMode="auto">
          <a:xfrm>
            <a:off x="4737100" y="3473450"/>
            <a:ext cx="3651250" cy="2157413"/>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People ran out on to the streets, hanging bunting and banners and dancing. People organised impromptu street parties, shared rationed food with the neighbours and listened to the wireless for updates.</a:t>
            </a:r>
          </a:p>
        </p:txBody>
      </p:sp>
      <p:grpSp>
        <p:nvGrpSpPr>
          <p:cNvPr id="4" name="Group 3"/>
          <p:cNvGrpSpPr>
            <a:grpSpLocks/>
          </p:cNvGrpSpPr>
          <p:nvPr/>
        </p:nvGrpSpPr>
        <p:grpSpPr bwMode="auto">
          <a:xfrm>
            <a:off x="755650" y="3473450"/>
            <a:ext cx="3816350" cy="2768600"/>
            <a:chOff x="755652" y="3473902"/>
            <a:chExt cx="3816350" cy="2768239"/>
          </a:xfrm>
        </p:grpSpPr>
        <p:sp>
          <p:nvSpPr>
            <p:cNvPr id="11270" name="TextBox 21"/>
            <p:cNvSpPr txBox="1">
              <a:spLocks noChangeArrowheads="1"/>
            </p:cNvSpPr>
            <p:nvPr/>
          </p:nvSpPr>
          <p:spPr bwMode="auto">
            <a:xfrm>
              <a:off x="881370" y="6144570"/>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1271" name="Picture 1"/>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bwMode="auto">
            <a:xfrm>
              <a:off x="755652" y="3473902"/>
              <a:ext cx="3816350" cy="26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Announcement</a:t>
            </a:r>
          </a:p>
        </p:txBody>
      </p:sp>
      <p:sp>
        <p:nvSpPr>
          <p:cNvPr id="7" name="Rectangle 6"/>
          <p:cNvSpPr>
            <a:spLocks noChangeArrowheads="1"/>
          </p:cNvSpPr>
          <p:nvPr/>
        </p:nvSpPr>
        <p:spPr bwMode="auto">
          <a:xfrm>
            <a:off x="755650" y="1636713"/>
            <a:ext cx="34051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Yet the British Prime Minister, Winston Churchill, had yet to make a formal announcement. He was being held back by Stalin, the leader of the Soviet Union. Stalin wanted his own document of surrender signing, so he was holding off announcing the fall of Germany.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Churchill was not going to give Stalin the satisfaction of making Britain wait, so at 19:40, Churchill made this announcement over the radio:</a:t>
            </a:r>
          </a:p>
        </p:txBody>
      </p:sp>
      <p:sp>
        <p:nvSpPr>
          <p:cNvPr id="5" name="Rectangle 4"/>
          <p:cNvSpPr>
            <a:spLocks/>
          </p:cNvSpPr>
          <p:nvPr/>
        </p:nvSpPr>
        <p:spPr bwMode="auto">
          <a:xfrm>
            <a:off x="4572000" y="4213225"/>
            <a:ext cx="3816350" cy="1603375"/>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 accordance with arrangements between the three great powers, tomorrow, Tuesday, will be treated as Victory in Europe Day and will be regarded as a holiday."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1628775"/>
            <a:ext cx="27305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Victory in Europe</a:t>
            </a:r>
          </a:p>
        </p:txBody>
      </p:sp>
      <p:sp>
        <p:nvSpPr>
          <p:cNvPr id="5" name="Rectangle 4"/>
          <p:cNvSpPr>
            <a:spLocks/>
          </p:cNvSpPr>
          <p:nvPr/>
        </p:nvSpPr>
        <p:spPr bwMode="auto">
          <a:xfrm>
            <a:off x="755650" y="5043488"/>
            <a:ext cx="7632700" cy="1049337"/>
          </a:xfrm>
          <a:prstGeom prst="rect">
            <a:avLst/>
          </a:prstGeom>
          <a:solidFill>
            <a:srgbClr val="6993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This photograph shows Churchill waving to crowds in Whitehall, London, on the day he broadcast to the nation that the war with Germany had been won, 8</a:t>
            </a:r>
            <a:r>
              <a:rPr lang="en-GB" altLang="en-US" baseline="30000">
                <a:solidFill>
                  <a:schemeClr val="tx1"/>
                </a:solidFill>
              </a:rPr>
              <a:t>th</a:t>
            </a:r>
            <a:r>
              <a:rPr lang="en-GB" altLang="en-US">
                <a:solidFill>
                  <a:schemeClr val="tx1"/>
                </a:solidFill>
              </a:rPr>
              <a:t> May 1945. </a:t>
            </a:r>
          </a:p>
        </p:txBody>
      </p:sp>
      <p:grpSp>
        <p:nvGrpSpPr>
          <p:cNvPr id="8" name="Group 7"/>
          <p:cNvGrpSpPr>
            <a:grpSpLocks/>
          </p:cNvGrpSpPr>
          <p:nvPr/>
        </p:nvGrpSpPr>
        <p:grpSpPr bwMode="auto">
          <a:xfrm>
            <a:off x="2243138" y="1625600"/>
            <a:ext cx="4657725" cy="3213100"/>
            <a:chOff x="2243126" y="1625765"/>
            <a:chExt cx="4657748" cy="3212897"/>
          </a:xfrm>
        </p:grpSpPr>
        <p:sp>
          <p:nvSpPr>
            <p:cNvPr id="13317" name="TextBox 21"/>
            <p:cNvSpPr txBox="1">
              <a:spLocks noChangeArrowheads="1"/>
            </p:cNvSpPr>
            <p:nvPr/>
          </p:nvSpPr>
          <p:spPr bwMode="auto">
            <a:xfrm>
              <a:off x="2784780" y="474109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W.wolny (@Wikipedia.com) - granted under creative commons licence – attribution </a:t>
              </a:r>
            </a:p>
          </p:txBody>
        </p:sp>
        <p:pic>
          <p:nvPicPr>
            <p:cNvPr id="133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3126" y="1625765"/>
              <a:ext cx="4657748" cy="311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Time to Celebrate</a:t>
            </a:r>
          </a:p>
        </p:txBody>
      </p:sp>
      <p:pic>
        <p:nvPicPr>
          <p:cNvPr id="1433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52675"/>
            <a:ext cx="1533525" cy="3111500"/>
          </a:xfrm>
          <a:prstGeom prst="rect">
            <a:avLst/>
          </a:prstGeom>
          <a:noFill/>
          <a:ln w="3175">
            <a:solidFill>
              <a:srgbClr val="242423"/>
            </a:solidFill>
            <a:miter lim="800000"/>
            <a:headEnd/>
            <a:tailEnd/>
          </a:ln>
          <a:extLst>
            <a:ext uri="{909E8E84-426E-40DD-AFC4-6F175D3DCCD1}">
              <a14:hiddenFill xmlns:a14="http://schemas.microsoft.com/office/drawing/2010/main">
                <a:solidFill>
                  <a:srgbClr val="FFFFFF"/>
                </a:solidFill>
              </a14:hiddenFill>
            </a:ext>
          </a:extLst>
        </p:spPr>
      </p:pic>
      <p:grpSp>
        <p:nvGrpSpPr>
          <p:cNvPr id="18" name="Group 17"/>
          <p:cNvGrpSpPr>
            <a:grpSpLocks/>
          </p:cNvGrpSpPr>
          <p:nvPr/>
        </p:nvGrpSpPr>
        <p:grpSpPr bwMode="auto">
          <a:xfrm>
            <a:off x="755650" y="1630363"/>
            <a:ext cx="3627438" cy="2230437"/>
            <a:chOff x="755650" y="1630066"/>
            <a:chExt cx="3627434" cy="2231356"/>
          </a:xfrm>
        </p:grpSpPr>
        <p:sp>
          <p:nvSpPr>
            <p:cNvPr id="14347" name="TextBox 21"/>
            <p:cNvSpPr txBox="1">
              <a:spLocks noChangeArrowheads="1"/>
            </p:cNvSpPr>
            <p:nvPr/>
          </p:nvSpPr>
          <p:spPr bwMode="auto">
            <a:xfrm>
              <a:off x="787221" y="3763851"/>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Paul Townsend (@flickr.com) - granted under creative commons licence – attribution </a:t>
              </a:r>
            </a:p>
          </p:txBody>
        </p:sp>
        <p:pic>
          <p:nvPicPr>
            <p:cNvPr id="1434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30066"/>
              <a:ext cx="3627434"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755650" y="3959225"/>
            <a:ext cx="3627438" cy="2241550"/>
            <a:chOff x="755650" y="3959040"/>
            <a:chExt cx="3627434" cy="2242488"/>
          </a:xfrm>
        </p:grpSpPr>
        <p:sp>
          <p:nvSpPr>
            <p:cNvPr id="14345" name="TextBox 21"/>
            <p:cNvSpPr txBox="1">
              <a:spLocks noChangeArrowheads="1"/>
            </p:cNvSpPr>
            <p:nvPr/>
          </p:nvSpPr>
          <p:spPr bwMode="auto">
            <a:xfrm>
              <a:off x="755650" y="610395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434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746" y="3959040"/>
              <a:ext cx="3621338" cy="213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4572000" y="1628775"/>
            <a:ext cx="3822700" cy="4532313"/>
            <a:chOff x="4572000" y="1628775"/>
            <a:chExt cx="3822523" cy="4532514"/>
          </a:xfrm>
        </p:grpSpPr>
        <p:sp>
          <p:nvSpPr>
            <p:cNvPr id="14343" name="TextBox 21"/>
            <p:cNvSpPr txBox="1">
              <a:spLocks noChangeArrowheads="1"/>
            </p:cNvSpPr>
            <p:nvPr/>
          </p:nvSpPr>
          <p:spPr bwMode="auto">
            <a:xfrm>
              <a:off x="4699249" y="6063718"/>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Galt Museum &amp; Archives (@flickr.com) - granted under creative commons licence – attribution</a:t>
              </a:r>
            </a:p>
          </p:txBody>
        </p:sp>
        <p:pic>
          <p:nvPicPr>
            <p:cNvPr id="14344"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28775"/>
              <a:ext cx="3822523" cy="44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London VE Day</a:t>
            </a:r>
          </a:p>
        </p:txBody>
      </p:sp>
      <p:sp>
        <p:nvSpPr>
          <p:cNvPr id="7" name="Rectangle 6"/>
          <p:cNvSpPr>
            <a:spLocks noChangeArrowheads="1"/>
          </p:cNvSpPr>
          <p:nvPr/>
        </p:nvSpPr>
        <p:spPr bwMode="auto">
          <a:xfrm>
            <a:off x="755650" y="4948238"/>
            <a:ext cx="7632700" cy="1325562"/>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After suffering so many bombing raids, London was the place to be on VE Day and anyone who could reach the city did so. The centre of London was full of people wearing red, white and blue, waving flags, dancing and singing. Fireworks filled the sky with flashes of light.</a:t>
            </a:r>
          </a:p>
        </p:txBody>
      </p:sp>
      <p:grpSp>
        <p:nvGrpSpPr>
          <p:cNvPr id="15" name="Group 14"/>
          <p:cNvGrpSpPr>
            <a:grpSpLocks/>
          </p:cNvGrpSpPr>
          <p:nvPr/>
        </p:nvGrpSpPr>
        <p:grpSpPr bwMode="auto">
          <a:xfrm>
            <a:off x="984250" y="1624013"/>
            <a:ext cx="3644900" cy="3244850"/>
            <a:chOff x="983633" y="1623963"/>
            <a:chExt cx="3645724" cy="3244772"/>
          </a:xfrm>
        </p:grpSpPr>
        <p:sp>
          <p:nvSpPr>
            <p:cNvPr id="15368" name="TextBox 21"/>
            <p:cNvSpPr txBox="1">
              <a:spLocks noChangeArrowheads="1"/>
            </p:cNvSpPr>
            <p:nvPr/>
          </p:nvSpPr>
          <p:spPr bwMode="auto">
            <a:xfrm>
              <a:off x="1024040" y="4771164"/>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BiblioArchives (@flickr.com) - granted under creative commons licence – attribution</a:t>
              </a:r>
            </a:p>
          </p:txBody>
        </p:sp>
        <p:pic>
          <p:nvPicPr>
            <p:cNvPr id="1536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633" y="1623963"/>
              <a:ext cx="3645724"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4957763" y="1628775"/>
            <a:ext cx="3565525" cy="3238500"/>
            <a:chOff x="4957663" y="1628775"/>
            <a:chExt cx="3564910" cy="3238568"/>
          </a:xfrm>
        </p:grpSpPr>
        <p:sp>
          <p:nvSpPr>
            <p:cNvPr id="15366" name="TextBox 21"/>
            <p:cNvSpPr txBox="1">
              <a:spLocks noChangeArrowheads="1"/>
            </p:cNvSpPr>
            <p:nvPr/>
          </p:nvSpPr>
          <p:spPr bwMode="auto">
            <a:xfrm>
              <a:off x="4957663" y="4769772"/>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536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7061" y="1628775"/>
              <a:ext cx="2786113" cy="314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a:solidFill>
                  <a:srgbClr val="61738B"/>
                </a:solidFill>
              </a:rPr>
              <a:t>Britain’s Resolve and Strength</a:t>
            </a:r>
          </a:p>
        </p:txBody>
      </p:sp>
      <p:sp>
        <p:nvSpPr>
          <p:cNvPr id="7" name="Rectangle 6"/>
          <p:cNvSpPr>
            <a:spLocks noChangeArrowheads="1"/>
          </p:cNvSpPr>
          <p:nvPr/>
        </p:nvSpPr>
        <p:spPr bwMode="auto">
          <a:xfrm>
            <a:off x="755650" y="1636713"/>
            <a:ext cx="368141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On VE Day, everyone, both in London and at home sitting by their wireless sets, wanted to hear just one man: Winston Churchill. At 3pm the Prime Minister broadcast to the nation. He praised the British spirit and reminded them that this was a victory of the great British nation as a whole. He also  reminded them that the war continued against the Japanese, but ‘we can all take a night off today’.</a:t>
            </a:r>
          </a:p>
        </p:txBody>
      </p:sp>
      <p:sp>
        <p:nvSpPr>
          <p:cNvPr id="5" name="Rectangle 4"/>
          <p:cNvSpPr>
            <a:spLocks/>
          </p:cNvSpPr>
          <p:nvPr/>
        </p:nvSpPr>
        <p:spPr bwMode="auto">
          <a:xfrm>
            <a:off x="4572000" y="4643438"/>
            <a:ext cx="3816350" cy="1449387"/>
          </a:xfrm>
          <a:prstGeom prst="rect">
            <a:avLst/>
          </a:prstGeom>
          <a:solidFill>
            <a:srgbClr val="6B91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a:solidFill>
                  <a:schemeClr val="tx1"/>
                </a:solidFill>
              </a:rPr>
              <a:t>Crowds gathered in Trafalgar Square and up The Mall, waiting for Winston Churchill and King George VI to make an appearance on the balcony of Buckingham Palace.</a:t>
            </a:r>
          </a:p>
        </p:txBody>
      </p:sp>
      <p:grpSp>
        <p:nvGrpSpPr>
          <p:cNvPr id="9" name="Group 8"/>
          <p:cNvGrpSpPr>
            <a:grpSpLocks/>
          </p:cNvGrpSpPr>
          <p:nvPr/>
        </p:nvGrpSpPr>
        <p:grpSpPr bwMode="auto">
          <a:xfrm>
            <a:off x="4575175" y="1633538"/>
            <a:ext cx="3816350" cy="2887662"/>
            <a:chOff x="4575624" y="1634209"/>
            <a:chExt cx="3816427" cy="2887489"/>
          </a:xfrm>
        </p:grpSpPr>
        <p:sp>
          <p:nvSpPr>
            <p:cNvPr id="16390" name="TextBox 21"/>
            <p:cNvSpPr txBox="1">
              <a:spLocks noChangeArrowheads="1"/>
            </p:cNvSpPr>
            <p:nvPr/>
          </p:nvSpPr>
          <p:spPr bwMode="auto">
            <a:xfrm>
              <a:off x="4697635" y="4424127"/>
              <a:ext cx="3564910" cy="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Fæ (@Wikipedia.com) - granted under creative commons licence – attribution</a:t>
              </a:r>
            </a:p>
          </p:txBody>
        </p:sp>
        <p:pic>
          <p:nvPicPr>
            <p:cNvPr id="1639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624" y="1634209"/>
              <a:ext cx="3816427" cy="27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237</TotalTime>
  <Words>864</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Twinkl</vt:lpstr>
      <vt:lpstr>Twinkl SemiBold</vt:lpstr>
      <vt:lpstr>Tuffy</vt:lpstr>
      <vt:lpstr>Calibri</vt:lpstr>
      <vt:lpstr>Sassoon Infant Rg</vt:lpstr>
      <vt:lpstr>Office Theme</vt:lpstr>
      <vt:lpstr>PowerPoint Presentation</vt:lpstr>
      <vt:lpstr>Victory in Europe</vt:lpstr>
      <vt:lpstr>Surrender</vt:lpstr>
      <vt:lpstr>Celebrations</vt:lpstr>
      <vt:lpstr>Announcement</vt:lpstr>
      <vt:lpstr>Victory in Europe</vt:lpstr>
      <vt:lpstr>Time to Celebrate</vt:lpstr>
      <vt:lpstr>London VE Day</vt:lpstr>
      <vt:lpstr>Britain’s Resolve and Strength</vt:lpstr>
      <vt:lpstr>“This is your victory!”</vt:lpstr>
      <vt:lpstr>A Memorable Night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Fiona Docherty</cp:lastModifiedBy>
  <cp:revision>50</cp:revision>
  <dcterms:created xsi:type="dcterms:W3CDTF">2017-03-30T15:26:36Z</dcterms:created>
  <dcterms:modified xsi:type="dcterms:W3CDTF">2020-05-08T07:50:46Z</dcterms:modified>
</cp:coreProperties>
</file>