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handoutMasterIdLst>
    <p:handoutMasterId r:id="rId11"/>
  </p:handoutMasterIdLst>
  <p:sldIdLst>
    <p:sldId id="258" r:id="rId2"/>
    <p:sldId id="264" r:id="rId3"/>
    <p:sldId id="275" r:id="rId4"/>
    <p:sldId id="276" r:id="rId5"/>
    <p:sldId id="277" r:id="rId6"/>
    <p:sldId id="278" r:id="rId7"/>
    <p:sldId id="279" r:id="rId8"/>
    <p:sldId id="267" r:id="rId9"/>
  </p:sldIdLst>
  <p:sldSz cx="9144000" cy="6858000" type="screen4x3"/>
  <p:notesSz cx="6858000" cy="9144000"/>
  <p:embeddedFontLst>
    <p:embeddedFont>
      <p:font typeface="Twinkl" panose="020B0604020202020204" pitchFamily="2" charset="0"/>
      <p:regular r:id="rId12"/>
      <p:bold r:id="rId13"/>
    </p:embeddedFont>
    <p:embeddedFont>
      <p:font typeface="Calibri" panose="020F0502020204030204"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491"/>
    <a:srgbClr val="FEFEFB"/>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9" autoAdjust="0"/>
    <p:restoredTop sz="94660"/>
  </p:normalViewPr>
  <p:slideViewPr>
    <p:cSldViewPr snapToGrid="0" showGuides="1">
      <p:cViewPr>
        <p:scale>
          <a:sx n="96" d="100"/>
          <a:sy n="96" d="100"/>
        </p:scale>
        <p:origin x="-618" y="18"/>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0.JP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73" t="37540" r="6328" b="6996"/>
          <a:stretch/>
        </p:blipFill>
        <p:spPr>
          <a:xfrm>
            <a:off x="-9054" y="2544023"/>
            <a:ext cx="9153053" cy="3871791"/>
          </a:xfrm>
          <a:prstGeom prst="rect">
            <a:avLst/>
          </a:prstGeom>
        </p:spPr>
      </p:pic>
      <p:sp>
        <p:nvSpPr>
          <p:cNvPr id="5" name="Rectangle 4"/>
          <p:cNvSpPr/>
          <p:nvPr/>
        </p:nvSpPr>
        <p:spPr>
          <a:xfrm>
            <a:off x="755650" y="862097"/>
            <a:ext cx="7632700" cy="830997"/>
          </a:xfrm>
          <a:prstGeom prst="rect">
            <a:avLst/>
          </a:prstGeom>
        </p:spPr>
        <p:txBody>
          <a:bodyPr wrap="square" lIns="0" tIns="0" rIns="0" bIns="0">
            <a:spAutoFit/>
          </a:bodyPr>
          <a:lstStyle/>
          <a:p>
            <a:r>
              <a:rPr lang="en-GB" dirty="0"/>
              <a:t>It was a blazing hot day in the city of Medina. The residents found shade in the many beautiful gardens in the city. They sat under the shade of tall trees and sipped cool drinks.</a:t>
            </a:r>
          </a:p>
        </p:txBody>
      </p:sp>
      <p:grpSp>
        <p:nvGrpSpPr>
          <p:cNvPr id="7" name="Group 6"/>
          <p:cNvGrpSpPr/>
          <p:nvPr/>
        </p:nvGrpSpPr>
        <p:grpSpPr>
          <a:xfrm>
            <a:off x="-634591" y="1778129"/>
            <a:ext cx="9586207" cy="6024811"/>
            <a:chOff x="-598378" y="1642327"/>
            <a:chExt cx="9586207" cy="6024811"/>
          </a:xfrm>
        </p:grpSpPr>
        <p:sp>
          <p:nvSpPr>
            <p:cNvPr id="6" name="Flowchart: Manual Operation 5"/>
            <p:cNvSpPr/>
            <p:nvPr/>
          </p:nvSpPr>
          <p:spPr>
            <a:xfrm rot="13932390">
              <a:off x="3847946" y="1124067"/>
              <a:ext cx="1522271" cy="8141664"/>
            </a:xfrm>
            <a:prstGeom prst="flowChartManualOperation">
              <a:avLst/>
            </a:prstGeom>
            <a:solidFill>
              <a:srgbClr val="FCF491">
                <a:alpha val="65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Manual Operation 7"/>
            <p:cNvSpPr/>
            <p:nvPr/>
          </p:nvSpPr>
          <p:spPr>
            <a:xfrm rot="15399445">
              <a:off x="3057661" y="-964125"/>
              <a:ext cx="1522271" cy="8834349"/>
            </a:xfrm>
            <a:prstGeom prst="flowChartManualOperation">
              <a:avLst/>
            </a:prstGeom>
            <a:solidFill>
              <a:srgbClr val="FCF491">
                <a:alpha val="65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lowchart: Manual Operation 8"/>
            <p:cNvSpPr/>
            <p:nvPr/>
          </p:nvSpPr>
          <p:spPr>
            <a:xfrm rot="11981913">
              <a:off x="6538187" y="2195198"/>
              <a:ext cx="1522271" cy="5471940"/>
            </a:xfrm>
            <a:prstGeom prst="flowChartManualOperation">
              <a:avLst/>
            </a:prstGeom>
            <a:solidFill>
              <a:srgbClr val="FCF491">
                <a:alpha val="65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0511" y="1642327"/>
              <a:ext cx="1747318" cy="1747318"/>
            </a:xfrm>
            <a:prstGeom prst="rect">
              <a:avLst/>
            </a:prstGeom>
          </p:spPr>
        </p:pic>
      </p:grpSp>
      <p:grpSp>
        <p:nvGrpSpPr>
          <p:cNvPr id="12" name="Group 11"/>
          <p:cNvGrpSpPr/>
          <p:nvPr/>
        </p:nvGrpSpPr>
        <p:grpSpPr>
          <a:xfrm>
            <a:off x="378298" y="4255234"/>
            <a:ext cx="4576049" cy="1924611"/>
            <a:chOff x="378298" y="4255234"/>
            <a:chExt cx="4576049" cy="1924611"/>
          </a:xfrm>
        </p:grpSpPr>
        <p:sp>
          <p:nvSpPr>
            <p:cNvPr id="11" name="Hexagon 10"/>
            <p:cNvSpPr/>
            <p:nvPr/>
          </p:nvSpPr>
          <p:spPr>
            <a:xfrm rot="19655886">
              <a:off x="742384" y="4255234"/>
              <a:ext cx="1365262" cy="1176950"/>
            </a:xfrm>
            <a:prstGeom prst="hexagon">
              <a:avLst/>
            </a:prstGeom>
            <a:solidFill>
              <a:schemeClr val="accent3">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p:cNvSpPr/>
            <p:nvPr/>
          </p:nvSpPr>
          <p:spPr>
            <a:xfrm rot="2306827">
              <a:off x="378298" y="4646687"/>
              <a:ext cx="545421" cy="470191"/>
            </a:xfrm>
            <a:prstGeom prst="hexagon">
              <a:avLst/>
            </a:prstGeom>
            <a:solidFill>
              <a:schemeClr val="accent3">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p:cNvSpPr/>
            <p:nvPr/>
          </p:nvSpPr>
          <p:spPr>
            <a:xfrm rot="15551956">
              <a:off x="4446541" y="5476413"/>
              <a:ext cx="545421" cy="470191"/>
            </a:xfrm>
            <a:prstGeom prst="hexagon">
              <a:avLst/>
            </a:prstGeom>
            <a:solidFill>
              <a:schemeClr val="accent3">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xagon 15"/>
            <p:cNvSpPr/>
            <p:nvPr/>
          </p:nvSpPr>
          <p:spPr>
            <a:xfrm rot="13299957">
              <a:off x="4545104" y="5910809"/>
              <a:ext cx="312081" cy="269036"/>
            </a:xfrm>
            <a:prstGeom prst="hexagon">
              <a:avLst/>
            </a:prstGeom>
            <a:solidFill>
              <a:schemeClr val="accent3">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3.7037E-7 L 0.00173 -0.0463 " pathEditMode="relative" rAng="0" ptsTypes="AA">
                                      <p:cBhvr>
                                        <p:cTn id="6" dur="3000" fill="hold"/>
                                        <p:tgtEl>
                                          <p:spTgt spid="7"/>
                                        </p:tgtEl>
                                        <p:attrNameLst>
                                          <p:attrName>ppt_x</p:attrName>
                                          <p:attrName>ppt_y</p:attrName>
                                        </p:attrNameLst>
                                      </p:cBhvr>
                                      <p:rCtr x="87" y="-2315"/>
                                    </p:animMotion>
                                  </p:childTnLst>
                                </p:cTn>
                              </p:par>
                              <p:par>
                                <p:cTn id="7" presetID="42" presetClass="path" presetSubtype="0" accel="50000" decel="50000" fill="hold" nodeType="withEffect">
                                  <p:stCondLst>
                                    <p:cond delay="0"/>
                                  </p:stCondLst>
                                  <p:childTnLst>
                                    <p:animMotion origin="layout" path="M -0.00295 0.02662 L -0.07014 -0.1463 " pathEditMode="relative" rAng="0" ptsTypes="AA">
                                      <p:cBhvr>
                                        <p:cTn id="8" dur="3000" fill="hold"/>
                                        <p:tgtEl>
                                          <p:spTgt spid="12"/>
                                        </p:tgtEl>
                                        <p:attrNameLst>
                                          <p:attrName>ppt_x</p:attrName>
                                          <p:attrName>ppt_y</p:attrName>
                                        </p:attrNameLst>
                                      </p:cBhvr>
                                      <p:rCtr x="-3368" y="-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862097"/>
            <a:ext cx="7632700" cy="830997"/>
          </a:xfrm>
          <a:prstGeom prst="rect">
            <a:avLst/>
          </a:prstGeom>
        </p:spPr>
        <p:txBody>
          <a:bodyPr wrap="square" lIns="0" tIns="0" rIns="0" bIns="0">
            <a:spAutoFit/>
          </a:bodyPr>
          <a:lstStyle/>
          <a:p>
            <a:r>
              <a:rPr lang="en-GB" dirty="0"/>
              <a:t>The Prophet Muhammad was walking through one of the gardens. He enjoyed the cool shade of the trees as he listened to people having fun together.</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6896" r="16528" b="31736"/>
          <a:stretch/>
        </p:blipFill>
        <p:spPr>
          <a:xfrm>
            <a:off x="755650" y="2139044"/>
            <a:ext cx="7632700" cy="3967842"/>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4663" t="31191" b="10951"/>
          <a:stretch/>
        </p:blipFill>
        <p:spPr>
          <a:xfrm>
            <a:off x="147767" y="2139044"/>
            <a:ext cx="5032117" cy="396784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5884"/>
            <a:ext cx="755650" cy="4978894"/>
          </a:xfrm>
          <a:prstGeom prst="rect">
            <a:avLst/>
          </a:prstGeom>
        </p:spPr>
      </p:pic>
      <p:sp>
        <p:nvSpPr>
          <p:cNvPr id="14" name="Oval 13"/>
          <p:cNvSpPr/>
          <p:nvPr/>
        </p:nvSpPr>
        <p:spPr>
          <a:xfrm>
            <a:off x="-4523016" y="4816929"/>
            <a:ext cx="9095016" cy="2171700"/>
          </a:xfrm>
          <a:prstGeom prst="ellipse">
            <a:avLst/>
          </a:prstGeom>
          <a:solidFill>
            <a:schemeClr val="tx2">
              <a:alpha val="6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2936069" y="5138322"/>
            <a:ext cx="2225933" cy="967061"/>
            <a:chOff x="2936069" y="5138322"/>
            <a:chExt cx="2225933" cy="967061"/>
          </a:xfrm>
        </p:grpSpPr>
        <p:sp>
          <p:nvSpPr>
            <p:cNvPr id="25" name="Explosion 2 24"/>
            <p:cNvSpPr/>
            <p:nvPr/>
          </p:nvSpPr>
          <p:spPr>
            <a:xfrm rot="1630094">
              <a:off x="2936069" y="5138322"/>
              <a:ext cx="2225933" cy="967061"/>
            </a:xfrm>
            <a:prstGeom prst="irregularSeal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rot="984940">
              <a:off x="3258228" y="5465874"/>
              <a:ext cx="1379641" cy="246221"/>
            </a:xfrm>
            <a:prstGeom prst="rect">
              <a:avLst/>
            </a:prstGeom>
          </p:spPr>
          <p:txBody>
            <a:bodyPr wrap="square" lIns="0" tIns="0" rIns="0" bIns="0">
              <a:spAutoFit/>
            </a:bodyPr>
            <a:lstStyle/>
            <a:p>
              <a:pPr algn="ctr"/>
              <a:r>
                <a:rPr lang="en-GB" sz="1600" i="1" dirty="0"/>
                <a:t>That’s funny!</a:t>
              </a:r>
            </a:p>
          </p:txBody>
        </p:sp>
      </p:grpSp>
      <p:grpSp>
        <p:nvGrpSpPr>
          <p:cNvPr id="24" name="Group 23"/>
          <p:cNvGrpSpPr/>
          <p:nvPr/>
        </p:nvGrpSpPr>
        <p:grpSpPr>
          <a:xfrm>
            <a:off x="1854480" y="4886422"/>
            <a:ext cx="2685925" cy="633296"/>
            <a:chOff x="1854480" y="4886422"/>
            <a:chExt cx="2685925" cy="633296"/>
          </a:xfrm>
        </p:grpSpPr>
        <p:sp>
          <p:nvSpPr>
            <p:cNvPr id="22" name="Oval Callout 21"/>
            <p:cNvSpPr/>
            <p:nvPr/>
          </p:nvSpPr>
          <p:spPr>
            <a:xfrm rot="20722788">
              <a:off x="1854480" y="4959978"/>
              <a:ext cx="1258885" cy="559740"/>
            </a:xfrm>
            <a:prstGeom prst="wedgeEllipseCallou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rot="20885488">
              <a:off x="2164733" y="4886422"/>
              <a:ext cx="2375672" cy="307777"/>
            </a:xfrm>
            <a:prstGeom prst="rect">
              <a:avLst/>
            </a:prstGeom>
          </p:spPr>
          <p:txBody>
            <a:bodyPr wrap="square" lIns="0" tIns="0" rIns="0" bIns="0">
              <a:spAutoFit/>
            </a:bodyPr>
            <a:lstStyle/>
            <a:p>
              <a:r>
                <a:rPr lang="en-GB" sz="2000" i="1" dirty="0" err="1"/>
                <a:t>Ahah</a:t>
              </a:r>
              <a:endParaRPr lang="en-GB" sz="2000" i="1" dirty="0"/>
            </a:p>
          </p:txBody>
        </p:sp>
      </p:grpSp>
    </p:spTree>
    <p:extLst>
      <p:ext uri="{BB962C8B-B14F-4D97-AF65-F5344CB8AC3E}">
        <p14:creationId xmlns:p14="http://schemas.microsoft.com/office/powerpoint/2010/main" val="76370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2.22222E-6 2.59259E-6 L 0.06424 2.59259E-6 " pathEditMode="relative" rAng="0" ptsTypes="AA">
                                      <p:cBhvr>
                                        <p:cTn id="6" dur="2000" fill="hold"/>
                                        <p:tgtEl>
                                          <p:spTgt spid="10"/>
                                        </p:tgtEl>
                                        <p:attrNameLst>
                                          <p:attrName>ppt_x</p:attrName>
                                          <p:attrName>ppt_y</p:attrName>
                                        </p:attrNameLst>
                                      </p:cBhvr>
                                      <p:rCtr x="3264" y="0"/>
                                    </p:animMotion>
                                  </p:childTnLst>
                                </p:cTn>
                              </p:par>
                              <p:par>
                                <p:cTn id="7" presetID="63" presetClass="path" presetSubtype="0" accel="50000" decel="50000" fill="hold" grpId="0" nodeType="withEffect">
                                  <p:stCondLst>
                                    <p:cond delay="0"/>
                                  </p:stCondLst>
                                  <p:childTnLst>
                                    <p:animMotion origin="layout" path="M -4.16667E-6 1.85185E-6 L 0.25 1.85185E-6 " pathEditMode="relative" rAng="0" ptsTypes="AA">
                                      <p:cBhvr>
                                        <p:cTn id="8" dur="2000" fill="hold"/>
                                        <p:tgtEl>
                                          <p:spTgt spid="14"/>
                                        </p:tgtEl>
                                        <p:attrNameLst>
                                          <p:attrName>ppt_x</p:attrName>
                                          <p:attrName>ppt_y</p:attrName>
                                        </p:attrNameLst>
                                      </p:cBhvr>
                                      <p:rCtr x="12500" y="0"/>
                                    </p:animMotion>
                                  </p:childTnLst>
                                </p:cTn>
                              </p:par>
                              <p:par>
                                <p:cTn id="9" presetID="10" presetClass="entr" presetSubtype="0" fill="hold" nodeType="withEffect">
                                  <p:stCondLst>
                                    <p:cond delay="10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1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261" t="6896" r="-198" b="31736"/>
          <a:stretch/>
        </p:blipFill>
        <p:spPr>
          <a:xfrm>
            <a:off x="-1" y="2139044"/>
            <a:ext cx="9917724" cy="3967842"/>
          </a:xfrm>
          <a:prstGeom prst="rect">
            <a:avLst/>
          </a:prstGeom>
        </p:spPr>
      </p:pic>
      <p:sp>
        <p:nvSpPr>
          <p:cNvPr id="5" name="Rectangle 4"/>
          <p:cNvSpPr/>
          <p:nvPr/>
        </p:nvSpPr>
        <p:spPr>
          <a:xfrm>
            <a:off x="755650" y="862097"/>
            <a:ext cx="7632700" cy="830997"/>
          </a:xfrm>
          <a:prstGeom prst="rect">
            <a:avLst/>
          </a:prstGeom>
        </p:spPr>
        <p:txBody>
          <a:bodyPr wrap="square" lIns="0" tIns="0" rIns="0" bIns="0">
            <a:spAutoFit/>
          </a:bodyPr>
          <a:lstStyle/>
          <a:p>
            <a:r>
              <a:rPr lang="en-GB" dirty="0"/>
              <a:t>All of a sudden, the Prophet Muhammad heard a strange, wailing noise. The Prophet Muhammad looked around to see where the sound was coming from.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76" r="47425" b="2176"/>
          <a:stretch/>
        </p:blipFill>
        <p:spPr>
          <a:xfrm>
            <a:off x="8386692" y="1753299"/>
            <a:ext cx="757307" cy="5113090"/>
          </a:xfrm>
          <a:prstGeom prst="rect">
            <a:avLst/>
          </a:prstGeom>
        </p:spPr>
      </p:pic>
      <p:grpSp>
        <p:nvGrpSpPr>
          <p:cNvPr id="15" name="Group 14"/>
          <p:cNvGrpSpPr/>
          <p:nvPr/>
        </p:nvGrpSpPr>
        <p:grpSpPr>
          <a:xfrm>
            <a:off x="7311809" y="2466403"/>
            <a:ext cx="873905" cy="1008703"/>
            <a:chOff x="7311809" y="2466403"/>
            <a:chExt cx="873905" cy="1008703"/>
          </a:xfrm>
        </p:grpSpPr>
        <p:sp>
          <p:nvSpPr>
            <p:cNvPr id="11" name="Rectangle 10"/>
            <p:cNvSpPr/>
            <p:nvPr/>
          </p:nvSpPr>
          <p:spPr>
            <a:xfrm rot="736752">
              <a:off x="7311809" y="2794000"/>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20839191">
              <a:off x="7312186" y="3125926"/>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19433767">
              <a:off x="7423714" y="3416491"/>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2164967">
              <a:off x="7422268" y="2466403"/>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44663" t="31191" b="10951"/>
          <a:stretch/>
        </p:blipFill>
        <p:spPr>
          <a:xfrm>
            <a:off x="735496" y="2139044"/>
            <a:ext cx="5032117" cy="396784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95884"/>
            <a:ext cx="755650" cy="4978894"/>
          </a:xfrm>
          <a:prstGeom prst="rect">
            <a:avLst/>
          </a:prstGeom>
        </p:spPr>
      </p:pic>
    </p:spTree>
    <p:extLst>
      <p:ext uri="{BB962C8B-B14F-4D97-AF65-F5344CB8AC3E}">
        <p14:creationId xmlns:p14="http://schemas.microsoft.com/office/powerpoint/2010/main" val="395024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10000" decel="10000" fill="hold" nodeType="clickEffect">
                                  <p:stCondLst>
                                    <p:cond delay="0"/>
                                  </p:stCondLst>
                                  <p:childTnLst>
                                    <p:animMotion origin="layout" path="M 2.5E-6 2.59259E-6 L -0.1665 2.59259E-6 " pathEditMode="relative" rAng="0" ptsTypes="AA">
                                      <p:cBhvr>
                                        <p:cTn id="6" dur="2500" fill="hold"/>
                                        <p:tgtEl>
                                          <p:spTgt spid="6"/>
                                        </p:tgtEl>
                                        <p:attrNameLst>
                                          <p:attrName>ppt_x</p:attrName>
                                          <p:attrName>ppt_y</p:attrName>
                                        </p:attrNameLst>
                                      </p:cBhvr>
                                      <p:rCtr x="-8333" y="0"/>
                                    </p:animMotion>
                                  </p:childTnLst>
                                </p:cTn>
                              </p:par>
                              <p:par>
                                <p:cTn id="7" presetID="10" presetClass="entr" presetSubtype="0" fill="hold" nodeType="withEffect">
                                  <p:stCondLst>
                                    <p:cond delay="25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2500"/>
                                  </p:stCondLst>
                                  <p:endCondLst>
                                    <p:cond evt="onNext" delay="0">
                                      <p:tgtEl>
                                        <p:sldTgt/>
                                      </p:tgtEl>
                                    </p:cond>
                                  </p:endCondLst>
                                  <p:childTnLst>
                                    <p:animEffect transition="out" filter="fade">
                                      <p:cBhvr>
                                        <p:cTn id="11" dur="1750" tmFilter="0, 0; .2, .5; .8, .5; 1, 0"/>
                                        <p:tgtEl>
                                          <p:spTgt spid="15"/>
                                        </p:tgtEl>
                                      </p:cBhvr>
                                    </p:animEffect>
                                    <p:animScale>
                                      <p:cBhvr>
                                        <p:cTn id="12" dur="875" autoRev="1" fill="hold"/>
                                        <p:tgtEl>
                                          <p:spTgt spid="15"/>
                                        </p:tgtEl>
                                      </p:cBhvr>
                                      <p:by x="105000" y="105000"/>
                                    </p:animScale>
                                  </p:childTnLst>
                                </p:cTn>
                              </p:par>
                              <p:par>
                                <p:cTn id="13" presetID="35" presetClass="path" presetSubtype="0" accel="10000" decel="10000" fill="hold" nodeType="withEffect">
                                  <p:stCondLst>
                                    <p:cond delay="0"/>
                                  </p:stCondLst>
                                  <p:childTnLst>
                                    <p:animMotion origin="layout" path="M 0 0 L -0.25 0 E" pathEditMode="relative" ptsTypes="">
                                      <p:cBhvr>
                                        <p:cTn id="14" dur="25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862097"/>
            <a:ext cx="7632700" cy="830997"/>
          </a:xfrm>
          <a:prstGeom prst="rect">
            <a:avLst/>
          </a:prstGeom>
        </p:spPr>
        <p:txBody>
          <a:bodyPr wrap="square" lIns="0" tIns="0" rIns="0" bIns="0">
            <a:spAutoFit/>
          </a:bodyPr>
          <a:lstStyle/>
          <a:p>
            <a:r>
              <a:rPr lang="en-GB" dirty="0"/>
              <a:t>Eventually, the Prophet Muhammad discovered the source of the noise. It was a camel. The camel was tied to a wooden post, out in the blazing sunshine with no shade. The camel was hot and thirsty.</a:t>
            </a:r>
          </a:p>
        </p:txBody>
      </p:sp>
      <p:grpSp>
        <p:nvGrpSpPr>
          <p:cNvPr id="15" name="Group 14"/>
          <p:cNvGrpSpPr/>
          <p:nvPr/>
        </p:nvGrpSpPr>
        <p:grpSpPr>
          <a:xfrm>
            <a:off x="7311809" y="2466403"/>
            <a:ext cx="873905" cy="1008703"/>
            <a:chOff x="7311809" y="2466403"/>
            <a:chExt cx="873905" cy="1008703"/>
          </a:xfrm>
        </p:grpSpPr>
        <p:sp>
          <p:nvSpPr>
            <p:cNvPr id="11" name="Rectangle 10"/>
            <p:cNvSpPr/>
            <p:nvPr/>
          </p:nvSpPr>
          <p:spPr>
            <a:xfrm rot="736752">
              <a:off x="7311809" y="2794000"/>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20839191">
              <a:off x="7312186" y="3125926"/>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19433767">
              <a:off x="7423714" y="3416491"/>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2164967">
              <a:off x="7422268" y="2466403"/>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383" t="18736" r="-2" b="24166"/>
          <a:stretch/>
        </p:blipFill>
        <p:spPr>
          <a:xfrm flipH="1">
            <a:off x="762000" y="2139044"/>
            <a:ext cx="7623032" cy="3964540"/>
          </a:xfrm>
          <a:prstGeom prst="rect">
            <a:avLst/>
          </a:prstGeom>
        </p:spPr>
      </p:pic>
      <p:grpSp>
        <p:nvGrpSpPr>
          <p:cNvPr id="25" name="Group 24"/>
          <p:cNvGrpSpPr/>
          <p:nvPr/>
        </p:nvGrpSpPr>
        <p:grpSpPr>
          <a:xfrm>
            <a:off x="-634591" y="1778129"/>
            <a:ext cx="9586207" cy="6024811"/>
            <a:chOff x="-598378" y="1642327"/>
            <a:chExt cx="9586207" cy="6024811"/>
          </a:xfrm>
        </p:grpSpPr>
        <p:sp>
          <p:nvSpPr>
            <p:cNvPr id="26" name="Flowchart: Manual Operation 25"/>
            <p:cNvSpPr/>
            <p:nvPr/>
          </p:nvSpPr>
          <p:spPr>
            <a:xfrm rot="13932390">
              <a:off x="3847946" y="1124067"/>
              <a:ext cx="1522271" cy="8141664"/>
            </a:xfrm>
            <a:prstGeom prst="flowChartManualOperation">
              <a:avLst/>
            </a:prstGeom>
            <a:solidFill>
              <a:srgbClr val="FCF491">
                <a:alpha val="65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Manual Operation 26"/>
            <p:cNvSpPr/>
            <p:nvPr/>
          </p:nvSpPr>
          <p:spPr>
            <a:xfrm rot="15399445">
              <a:off x="3057661" y="-964125"/>
              <a:ext cx="1522271" cy="8834349"/>
            </a:xfrm>
            <a:prstGeom prst="flowChartManualOperation">
              <a:avLst/>
            </a:prstGeom>
            <a:solidFill>
              <a:srgbClr val="FCF491">
                <a:alpha val="65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Flowchart: Manual Operation 27"/>
            <p:cNvSpPr/>
            <p:nvPr/>
          </p:nvSpPr>
          <p:spPr>
            <a:xfrm rot="11981913">
              <a:off x="6538187" y="2195198"/>
              <a:ext cx="1522271" cy="5471940"/>
            </a:xfrm>
            <a:prstGeom prst="flowChartManualOperation">
              <a:avLst/>
            </a:prstGeom>
            <a:solidFill>
              <a:srgbClr val="FCF491">
                <a:alpha val="65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0511" y="1642327"/>
              <a:ext cx="1747318" cy="1747318"/>
            </a:xfrm>
            <a:prstGeom prst="rect">
              <a:avLst/>
            </a:prstGeom>
          </p:spPr>
        </p:pic>
      </p:grpSp>
      <p:grpSp>
        <p:nvGrpSpPr>
          <p:cNvPr id="19" name="Group 18"/>
          <p:cNvGrpSpPr/>
          <p:nvPr/>
        </p:nvGrpSpPr>
        <p:grpSpPr>
          <a:xfrm>
            <a:off x="618468" y="2904265"/>
            <a:ext cx="7184800" cy="3773916"/>
            <a:chOff x="585407" y="2614210"/>
            <a:chExt cx="8821433" cy="4633581"/>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249324">
              <a:off x="1212696" y="2006033"/>
              <a:ext cx="3028949" cy="428352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271" y="2614210"/>
              <a:ext cx="5775569" cy="463358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9280" y="3208217"/>
              <a:ext cx="1776116" cy="1255919"/>
            </a:xfrm>
            <a:prstGeom prst="rect">
              <a:avLst/>
            </a:prstGeom>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895884"/>
            <a:ext cx="755650" cy="4978894"/>
          </a:xfrm>
          <a:prstGeom prst="rect">
            <a:avLst/>
          </a:prstGeom>
        </p:spPr>
      </p:pic>
      <p:grpSp>
        <p:nvGrpSpPr>
          <p:cNvPr id="20" name="Group 19"/>
          <p:cNvGrpSpPr/>
          <p:nvPr/>
        </p:nvGrpSpPr>
        <p:grpSpPr>
          <a:xfrm>
            <a:off x="2031441" y="2955820"/>
            <a:ext cx="873905" cy="1008703"/>
            <a:chOff x="7311809" y="2466403"/>
            <a:chExt cx="873905" cy="1008703"/>
          </a:xfrm>
          <a:solidFill>
            <a:schemeClr val="bg1"/>
          </a:solidFill>
        </p:grpSpPr>
        <p:sp>
          <p:nvSpPr>
            <p:cNvPr id="21" name="Rectangle 20"/>
            <p:cNvSpPr/>
            <p:nvPr/>
          </p:nvSpPr>
          <p:spPr>
            <a:xfrm rot="736752">
              <a:off x="7311809" y="2794000"/>
              <a:ext cx="762000" cy="58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rot="20839191">
              <a:off x="7312186" y="3125926"/>
              <a:ext cx="762000" cy="58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rot="19433767">
              <a:off x="7423714" y="3416491"/>
              <a:ext cx="762000" cy="58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rot="2164967">
              <a:off x="7422268" y="2466403"/>
              <a:ext cx="762000" cy="58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6864" y="3429437"/>
            <a:ext cx="45719" cy="96010"/>
          </a:xfrm>
          <a:prstGeom prst="rect">
            <a:avLst/>
          </a:prstGeom>
        </p:spPr>
      </p:pic>
    </p:spTree>
    <p:extLst>
      <p:ext uri="{BB962C8B-B14F-4D97-AF65-F5344CB8AC3E}">
        <p14:creationId xmlns:p14="http://schemas.microsoft.com/office/powerpoint/2010/main" val="54665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26" presetClass="emph" presetSubtype="0" repeatCount="indefinite" fill="hold" nodeType="withEffect">
                                  <p:stCondLst>
                                    <p:cond delay="250"/>
                                  </p:stCondLst>
                                  <p:childTnLst>
                                    <p:animEffect transition="out" filter="fade">
                                      <p:cBhvr>
                                        <p:cTn id="9" dur="1750" tmFilter="0, 0; .2, .5; .8, .5; 1, 0"/>
                                        <p:tgtEl>
                                          <p:spTgt spid="20"/>
                                        </p:tgtEl>
                                      </p:cBhvr>
                                    </p:animEffect>
                                    <p:animScale>
                                      <p:cBhvr>
                                        <p:cTn id="10" dur="875" autoRev="1" fill="hold"/>
                                        <p:tgtEl>
                                          <p:spTgt spid="20"/>
                                        </p:tgtEl>
                                      </p:cBhvr>
                                      <p:by x="105000" y="105000"/>
                                    </p:animScale>
                                  </p:childTnLst>
                                </p:cTn>
                              </p:par>
                              <p:par>
                                <p:cTn id="11" presetID="42" presetClass="path" presetSubtype="0" accel="50000" decel="50000" fill="hold" nodeType="withEffect">
                                  <p:stCondLst>
                                    <p:cond delay="500"/>
                                  </p:stCondLst>
                                  <p:childTnLst>
                                    <p:animMotion origin="layout" path="M 2.5E-6 3.7037E-7 L 0.00173 -0.0463 " pathEditMode="relative" rAng="0" ptsTypes="AA">
                                      <p:cBhvr>
                                        <p:cTn id="12" dur="3000" fill="hold"/>
                                        <p:tgtEl>
                                          <p:spTgt spid="25"/>
                                        </p:tgtEl>
                                        <p:attrNameLst>
                                          <p:attrName>ppt_x</p:attrName>
                                          <p:attrName>ppt_y</p:attrName>
                                        </p:attrNameLst>
                                      </p:cBhvr>
                                      <p:rCtr x="87" y="-2315"/>
                                    </p:animMotion>
                                  </p:childTnLst>
                                </p:cTn>
                              </p:par>
                              <p:par>
                                <p:cTn id="13" presetID="10" presetClass="entr" presetSubtype="0" repeatCount="indefinite" fill="hold" nodeType="withEffect">
                                  <p:stCondLst>
                                    <p:cond delay="2800"/>
                                  </p:stCondLst>
                                  <p:endCondLst>
                                    <p:cond evt="onNext" delay="0">
                                      <p:tgtEl>
                                        <p:sldTgt/>
                                      </p:tgtEl>
                                    </p:cond>
                                  </p:end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000"/>
                                        <p:tgtEl>
                                          <p:spTgt spid="30"/>
                                        </p:tgtEl>
                                      </p:cBhvr>
                                    </p:animEffect>
                                  </p:childTnLst>
                                </p:cTn>
                              </p:par>
                              <p:par>
                                <p:cTn id="16" presetID="42" presetClass="path" presetSubtype="0" repeatCount="indefinite" accel="50000" decel="50000" fill="hold" nodeType="withEffect">
                                  <p:stCondLst>
                                    <p:cond delay="3000"/>
                                  </p:stCondLst>
                                  <p:endCondLst>
                                    <p:cond evt="onNext" delay="0">
                                      <p:tgtEl>
                                        <p:sldTgt/>
                                      </p:tgtEl>
                                    </p:cond>
                                  </p:endCondLst>
                                  <p:childTnLst>
                                    <p:animMotion origin="layout" path="M -1.11111E-6 -4.44444E-6 L -1.11111E-6 0.02454 " pathEditMode="relative" rAng="0" ptsTypes="AA">
                                      <p:cBhvr>
                                        <p:cTn id="17" dur="2000" fill="hold"/>
                                        <p:tgtEl>
                                          <p:spTgt spid="30"/>
                                        </p:tgtEl>
                                        <p:attrNameLst>
                                          <p:attrName>ppt_x</p:attrName>
                                          <p:attrName>ppt_y</p:attrName>
                                        </p:attrNameLst>
                                      </p:cBhvr>
                                      <p:rCtr x="0" y="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862097"/>
            <a:ext cx="7632700" cy="1107996"/>
          </a:xfrm>
          <a:prstGeom prst="rect">
            <a:avLst/>
          </a:prstGeom>
        </p:spPr>
        <p:txBody>
          <a:bodyPr wrap="square" lIns="0" tIns="0" rIns="0" bIns="0">
            <a:spAutoFit/>
          </a:bodyPr>
          <a:lstStyle/>
          <a:p>
            <a:r>
              <a:rPr lang="en-GB" dirty="0"/>
              <a:t>‘Who owns this camel?’ roared the Prophet Muhammad. The camel’s owner eventually appeared. ‘This camel is one of Allah’s creatures,’ explained the Prophet Muhammad, ‘you should treat him with kindness and provide everything he needs.’</a:t>
            </a:r>
          </a:p>
        </p:txBody>
      </p:sp>
      <p:grpSp>
        <p:nvGrpSpPr>
          <p:cNvPr id="15" name="Group 14"/>
          <p:cNvGrpSpPr/>
          <p:nvPr/>
        </p:nvGrpSpPr>
        <p:grpSpPr>
          <a:xfrm>
            <a:off x="7311809" y="2466403"/>
            <a:ext cx="873905" cy="1008703"/>
            <a:chOff x="7311809" y="2466403"/>
            <a:chExt cx="873905" cy="1008703"/>
          </a:xfrm>
        </p:grpSpPr>
        <p:sp>
          <p:nvSpPr>
            <p:cNvPr id="11" name="Rectangle 10"/>
            <p:cNvSpPr/>
            <p:nvPr/>
          </p:nvSpPr>
          <p:spPr>
            <a:xfrm rot="736752">
              <a:off x="7311809" y="2794000"/>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20839191">
              <a:off x="7312186" y="3125926"/>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19433767">
              <a:off x="7423714" y="3416491"/>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2164967">
              <a:off x="7422268" y="2466403"/>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383" t="18736" r="-2" b="24166"/>
          <a:stretch/>
        </p:blipFill>
        <p:spPr>
          <a:xfrm flipH="1">
            <a:off x="762000" y="2139044"/>
            <a:ext cx="7623032" cy="3964540"/>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t="-2176" r="47425" b="2176"/>
          <a:stretch/>
        </p:blipFill>
        <p:spPr>
          <a:xfrm>
            <a:off x="8386692" y="1667574"/>
            <a:ext cx="757307" cy="511309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76" r="47425" b="2176"/>
          <a:stretch/>
        </p:blipFill>
        <p:spPr>
          <a:xfrm>
            <a:off x="8386692" y="1762824"/>
            <a:ext cx="757307" cy="5113090"/>
          </a:xfrm>
          <a:prstGeom prst="rect">
            <a:avLst/>
          </a:prstGeom>
        </p:spPr>
      </p:pic>
      <p:grpSp>
        <p:nvGrpSpPr>
          <p:cNvPr id="25" name="Group 24"/>
          <p:cNvGrpSpPr/>
          <p:nvPr/>
        </p:nvGrpSpPr>
        <p:grpSpPr>
          <a:xfrm>
            <a:off x="-634591" y="1653788"/>
            <a:ext cx="9586207" cy="6024811"/>
            <a:chOff x="-598378" y="1642327"/>
            <a:chExt cx="9586207" cy="6024811"/>
          </a:xfrm>
        </p:grpSpPr>
        <p:sp>
          <p:nvSpPr>
            <p:cNvPr id="26" name="Flowchart: Manual Operation 25"/>
            <p:cNvSpPr/>
            <p:nvPr/>
          </p:nvSpPr>
          <p:spPr>
            <a:xfrm rot="13932390">
              <a:off x="3847946" y="1124067"/>
              <a:ext cx="1522271" cy="8141664"/>
            </a:xfrm>
            <a:prstGeom prst="flowChartManualOperation">
              <a:avLst/>
            </a:prstGeom>
            <a:solidFill>
              <a:srgbClr val="FCF491">
                <a:alpha val="65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Manual Operation 26"/>
            <p:cNvSpPr/>
            <p:nvPr/>
          </p:nvSpPr>
          <p:spPr>
            <a:xfrm rot="15399445">
              <a:off x="3057661" y="-964125"/>
              <a:ext cx="1522271" cy="8834349"/>
            </a:xfrm>
            <a:prstGeom prst="flowChartManualOperation">
              <a:avLst/>
            </a:prstGeom>
            <a:solidFill>
              <a:srgbClr val="FCF491">
                <a:alpha val="65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Flowchart: Manual Operation 27"/>
            <p:cNvSpPr/>
            <p:nvPr/>
          </p:nvSpPr>
          <p:spPr>
            <a:xfrm rot="11981913">
              <a:off x="6538187" y="2195198"/>
              <a:ext cx="1522271" cy="5471940"/>
            </a:xfrm>
            <a:prstGeom prst="flowChartManualOperation">
              <a:avLst/>
            </a:prstGeom>
            <a:solidFill>
              <a:srgbClr val="FCF491">
                <a:alpha val="65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511" y="1642327"/>
              <a:ext cx="1747318" cy="1747318"/>
            </a:xfrm>
            <a:prstGeom prst="rect">
              <a:avLst/>
            </a:prstGeom>
          </p:spPr>
        </p:pic>
      </p:grpSp>
      <p:grpSp>
        <p:nvGrpSpPr>
          <p:cNvPr id="19" name="Group 18"/>
          <p:cNvGrpSpPr/>
          <p:nvPr/>
        </p:nvGrpSpPr>
        <p:grpSpPr>
          <a:xfrm>
            <a:off x="-306380" y="3220120"/>
            <a:ext cx="6439873" cy="3382632"/>
            <a:chOff x="-414285" y="2051238"/>
            <a:chExt cx="8821433" cy="4633581"/>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249324">
              <a:off x="213005" y="1443061"/>
              <a:ext cx="3028948" cy="428352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1580" y="2051238"/>
              <a:ext cx="5775568" cy="463358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9589" y="2645244"/>
              <a:ext cx="1776116" cy="1255918"/>
            </a:xfrm>
            <a:prstGeom prst="rect">
              <a:avLst/>
            </a:prstGeom>
          </p:spPr>
        </p:pic>
      </p:gr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895884"/>
            <a:ext cx="755650" cy="4978894"/>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b="35308"/>
          <a:stretch/>
        </p:blipFill>
        <p:spPr>
          <a:xfrm>
            <a:off x="9175717" y="2476660"/>
            <a:ext cx="2446067" cy="4379068"/>
          </a:xfrm>
          <a:prstGeom prst="rect">
            <a:avLst/>
          </a:prstGeom>
        </p:spPr>
      </p:pic>
    </p:spTree>
    <p:extLst>
      <p:ext uri="{BB962C8B-B14F-4D97-AF65-F5344CB8AC3E}">
        <p14:creationId xmlns:p14="http://schemas.microsoft.com/office/powerpoint/2010/main" val="247959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4.07407E-6 L -0.29236 -4.07407E-6 " pathEditMode="relative" rAng="0" ptsTypes="AA">
                                      <p:cBhvr>
                                        <p:cTn id="6" dur="2000" fill="hold"/>
                                        <p:tgtEl>
                                          <p:spTgt spid="6"/>
                                        </p:tgtEl>
                                        <p:attrNameLst>
                                          <p:attrName>ppt_x</p:attrName>
                                          <p:attrName>ppt_y</p:attrName>
                                        </p:attrNameLst>
                                      </p:cBhvr>
                                      <p:rCtr x="-14618" y="0"/>
                                    </p:animMotion>
                                  </p:childTnLst>
                                </p:cTn>
                              </p:par>
                              <p:par>
                                <p:cTn id="7" presetID="35" presetClass="path" presetSubtype="0" accel="50000" decel="50000" fill="hold" nodeType="withEffect">
                                  <p:stCondLst>
                                    <p:cond delay="0"/>
                                  </p:stCondLst>
                                  <p:childTnLst>
                                    <p:animMotion origin="layout" path="M 3.61111E-6 -2.22222E-6 L -0.04236 -0.00046 " pathEditMode="relative" rAng="0" ptsTypes="AA">
                                      <p:cBhvr>
                                        <p:cTn id="8" dur="2000" fill="hold"/>
                                        <p:tgtEl>
                                          <p:spTgt spid="19"/>
                                        </p:tgtEl>
                                        <p:attrNameLst>
                                          <p:attrName>ppt_x</p:attrName>
                                          <p:attrName>ppt_y</p:attrName>
                                        </p:attrNameLst>
                                      </p:cBhvr>
                                      <p:rCtr x="-211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862097"/>
            <a:ext cx="7632700" cy="1107996"/>
          </a:xfrm>
          <a:prstGeom prst="rect">
            <a:avLst/>
          </a:prstGeom>
        </p:spPr>
        <p:txBody>
          <a:bodyPr wrap="square" lIns="0" tIns="0" rIns="0" bIns="0">
            <a:spAutoFit/>
          </a:bodyPr>
          <a:lstStyle/>
          <a:p>
            <a:r>
              <a:rPr lang="en-GB" dirty="0"/>
              <a:t>The owner of the camel felt ashamed. He knew he had been selfishly looking after himself without a thought for the poor animal who worked so hard for him. From that day on, he cared for all his animals. The camel never cried again. </a:t>
            </a:r>
          </a:p>
        </p:txBody>
      </p:sp>
      <p:grpSp>
        <p:nvGrpSpPr>
          <p:cNvPr id="15" name="Group 14"/>
          <p:cNvGrpSpPr/>
          <p:nvPr/>
        </p:nvGrpSpPr>
        <p:grpSpPr>
          <a:xfrm>
            <a:off x="7311809" y="2466403"/>
            <a:ext cx="873905" cy="1008703"/>
            <a:chOff x="7311809" y="2466403"/>
            <a:chExt cx="873905" cy="1008703"/>
          </a:xfrm>
        </p:grpSpPr>
        <p:sp>
          <p:nvSpPr>
            <p:cNvPr id="11" name="Rectangle 10"/>
            <p:cNvSpPr/>
            <p:nvPr/>
          </p:nvSpPr>
          <p:spPr>
            <a:xfrm rot="736752">
              <a:off x="7311809" y="2794000"/>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20839191">
              <a:off x="7312186" y="3125926"/>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19433767">
              <a:off x="7423714" y="3416491"/>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2164967">
              <a:off x="7422268" y="2466403"/>
              <a:ext cx="762000" cy="586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3" t="4486" r="457" b="22363"/>
          <a:stretch/>
        </p:blipFill>
        <p:spPr>
          <a:xfrm>
            <a:off x="762000" y="2139044"/>
            <a:ext cx="7623032" cy="396454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293" y="2495710"/>
            <a:ext cx="5168013" cy="414615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5884"/>
            <a:ext cx="755650" cy="497889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 t="1" r="-68678" b="-9121"/>
          <a:stretch/>
        </p:blipFill>
        <p:spPr>
          <a:xfrm flipH="1">
            <a:off x="-335129" y="2544692"/>
            <a:ext cx="2446067" cy="4379068"/>
          </a:xfrm>
          <a:prstGeom prst="rect">
            <a:avLst/>
          </a:prstGeom>
        </p:spPr>
      </p:pic>
    </p:spTree>
    <p:extLst>
      <p:ext uri="{BB962C8B-B14F-4D97-AF65-F5344CB8AC3E}">
        <p14:creationId xmlns:p14="http://schemas.microsoft.com/office/powerpoint/2010/main" val="2739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3333E-6 -3.7037E-6 L -0.16719 -3.7037E-6 " pathEditMode="relative" rAng="0" ptsTypes="AA">
                                      <p:cBhvr>
                                        <p:cTn id="6" dur="2000" fill="hold"/>
                                        <p:tgtEl>
                                          <p:spTgt spid="9"/>
                                        </p:tgtEl>
                                        <p:attrNameLst>
                                          <p:attrName>ppt_x</p:attrName>
                                          <p:attrName>ppt_y</p:attrName>
                                        </p:attrNameLst>
                                      </p:cBhvr>
                                      <p:rCtr x="-8368" y="0"/>
                                    </p:animMotion>
                                  </p:childTnLst>
                                </p:cTn>
                              </p:par>
                              <p:par>
                                <p:cTn id="7" presetID="63" presetClass="path" presetSubtype="0" accel="50000" decel="50000" fill="hold" nodeType="withEffect">
                                  <p:stCondLst>
                                    <p:cond delay="0"/>
                                  </p:stCondLst>
                                  <p:childTnLst>
                                    <p:animMotion origin="layout" path="M 1.38889E-6 2.22222E-6 L 0.08889 2.22222E-6 " pathEditMode="relative" rAng="0" ptsTypes="AA">
                                      <p:cBhvr>
                                        <p:cTn id="8" dur="2000" fill="hold"/>
                                        <p:tgtEl>
                                          <p:spTgt spid="6"/>
                                        </p:tgtEl>
                                        <p:attrNameLst>
                                          <p:attrName>ppt_x</p:attrName>
                                          <p:attrName>ppt_y</p:attrName>
                                        </p:attrNameLst>
                                      </p:cBhvr>
                                      <p:rCtr x="444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276</TotalTime>
  <Words>234</Words>
  <Application>Microsoft Office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Federica Zanusso</dc:creator>
  <cp:lastModifiedBy>Sharon Saunders</cp:lastModifiedBy>
  <cp:revision>25</cp:revision>
  <dcterms:created xsi:type="dcterms:W3CDTF">2019-10-02T06:20:52Z</dcterms:created>
  <dcterms:modified xsi:type="dcterms:W3CDTF">2020-05-07T14:03:00Z</dcterms:modified>
</cp:coreProperties>
</file>