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8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2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1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5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8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6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3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08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5A81-8BE4-4FF0-9796-1509CBF6561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95A2-245E-421E-A489-16F867F97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u="sng" dirty="0" smtClean="0">
                <a:latin typeface="SassoonCRInfant" panose="02010503020300020003" pitchFamily="2" charset="0"/>
              </a:rPr>
              <a:t>Thinking Reader </a:t>
            </a:r>
            <a:r>
              <a:rPr lang="en-GB" sz="4800" b="1" u="sng" dirty="0" smtClean="0">
                <a:latin typeface="SassoonCRInfant" panose="02010503020300020003" pitchFamily="2" charset="0"/>
              </a:rPr>
              <a:t>Strategies</a:t>
            </a:r>
            <a:endParaRPr lang="en-GB" sz="4800" b="1" u="sng" dirty="0">
              <a:latin typeface="SassoonCRInfant" panose="02010503020300020003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520" y="3951312"/>
            <a:ext cx="2286000" cy="2286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16024" y="4390256"/>
            <a:ext cx="6876256" cy="19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This resource goes over reading strategies we use in class.</a:t>
            </a:r>
            <a:endParaRPr lang="en-GB" sz="2800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3568" y="1725960"/>
            <a:ext cx="6876256" cy="191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Primary 5 2019-2020</a:t>
            </a:r>
            <a:endParaRPr lang="en-GB" sz="2000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7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Inference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43608" y="2420888"/>
            <a:ext cx="7272808" cy="338022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SassoonCRInfant" panose="02010503020300020003" pitchFamily="2" charset="0"/>
              </a:rPr>
              <a:t>Every day after work Paul took his muddy boots off on the steps of the front porch. Alice would </a:t>
            </a:r>
            <a:r>
              <a:rPr lang="en-GB" dirty="0" smtClean="0">
                <a:latin typeface="SassoonCRInfant" panose="02010503020300020003" pitchFamily="2" charset="0"/>
              </a:rPr>
              <a:t>have a </a:t>
            </a:r>
            <a:r>
              <a:rPr lang="en-GB" dirty="0">
                <a:latin typeface="SassoonCRInfant" panose="02010503020300020003" pitchFamily="2" charset="0"/>
              </a:rPr>
              <a:t>fit if the boots made it so far as the welcome mat. He then took off his dusty overalls and threw </a:t>
            </a:r>
            <a:r>
              <a:rPr lang="en-GB" dirty="0" smtClean="0">
                <a:latin typeface="SassoonCRInfant" panose="02010503020300020003" pitchFamily="2" charset="0"/>
              </a:rPr>
              <a:t>them into </a:t>
            </a:r>
            <a:r>
              <a:rPr lang="en-GB" dirty="0">
                <a:latin typeface="SassoonCRInfant" panose="02010503020300020003" pitchFamily="2" charset="0"/>
              </a:rPr>
              <a:t>a plastic garbage bag; Alice left a new garbage bag tied to the porch railing for him every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SassoonCRInfant" panose="02010503020300020003" pitchFamily="2" charset="0"/>
              </a:rPr>
              <a:t>morning. On his way in the house, he dropped the garbage bag off at the washing machine and </a:t>
            </a:r>
            <a:r>
              <a:rPr lang="en-GB" dirty="0" smtClean="0">
                <a:latin typeface="SassoonCRInfant" panose="02010503020300020003" pitchFamily="2" charset="0"/>
              </a:rPr>
              <a:t>went straight </a:t>
            </a:r>
            <a:r>
              <a:rPr lang="en-GB" dirty="0">
                <a:latin typeface="SassoonCRInfant" panose="02010503020300020003" pitchFamily="2" charset="0"/>
              </a:rPr>
              <a:t>up the stairs to the shower as he was instructed. He would eat dinner with her after he </a:t>
            </a:r>
            <a:r>
              <a:rPr lang="en-GB" dirty="0" smtClean="0">
                <a:latin typeface="SassoonCRInfant" panose="02010503020300020003" pitchFamily="2" charset="0"/>
              </a:rPr>
              <a:t>was “presentable</a:t>
            </a:r>
            <a:r>
              <a:rPr lang="en-GB" dirty="0">
                <a:latin typeface="SassoonCRInfant" panose="02010503020300020003" pitchFamily="2" charset="0"/>
              </a:rPr>
              <a:t>,” as Alice had often said.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16632"/>
            <a:ext cx="3096344" cy="181588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SassoonCRInfant" panose="02010503020300020003" pitchFamily="2" charset="0"/>
              </a:rPr>
              <a:t>What does Paul do as a job?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He wears muddy boots so he must work outside. He also have dusty overalls. I think the ‘dust’ could be residue from the equipment he works with. I think Paul is a builder or mechanic.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7984" y="2924944"/>
            <a:ext cx="129614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0152" y="44624"/>
            <a:ext cx="3096344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SassoonCRInfant" panose="02010503020300020003" pitchFamily="2" charset="0"/>
              </a:rPr>
              <a:t>What is the relationship between Paul and Alice?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I think Paul and Alice are a couple or Alice could be his mum. I think Alice looks after and cleans the house, and that’s why she would be cross if Paul came in in his work clothes. Alice also seems to boss Paul about.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59832" y="3717032"/>
            <a:ext cx="129614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3688" y="3284984"/>
            <a:ext cx="20162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5949280"/>
            <a:ext cx="8712968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SassoonCRInfant" panose="02010503020300020003" pitchFamily="2" charset="0"/>
              </a:rPr>
              <a:t>What are the differences between the two characters?</a:t>
            </a:r>
          </a:p>
          <a:p>
            <a:r>
              <a:rPr lang="en-GB" sz="1600" dirty="0" smtClean="0">
                <a:latin typeface="SassoonCRInfant" panose="02010503020300020003" pitchFamily="2" charset="0"/>
              </a:rPr>
              <a:t>It seems like Alice is the one telling Paul to be neat and tidy. I think if Alice wasn’t there to do that then Paul wouldn’t think twice about walking through the house in his messy work gear.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90758" y="4110998"/>
            <a:ext cx="63216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95175" y="4581128"/>
            <a:ext cx="71252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56176" y="5373216"/>
            <a:ext cx="129614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15616" y="5373216"/>
            <a:ext cx="1008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1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Main Ideas/Summarising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These are </a:t>
            </a:r>
            <a:r>
              <a:rPr lang="en-GB" sz="2800" b="1" dirty="0" smtClean="0">
                <a:latin typeface="SassoonCRInfant" panose="02010503020300020003" pitchFamily="2" charset="0"/>
              </a:rPr>
              <a:t>‘after’ </a:t>
            </a:r>
            <a:r>
              <a:rPr lang="en-GB" sz="2800" dirty="0" smtClean="0">
                <a:latin typeface="SassoonCRInfant" panose="02010503020300020003" pitchFamily="2" charset="0"/>
              </a:rPr>
              <a:t>reading strategy. 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SassoonCRInfant" panose="02010503020300020003" pitchFamily="2" charset="0"/>
              </a:rPr>
              <a:t>Identifying the main ideas and writing a summary: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By being able to identify the main ideas and producing a summary you are showing you have understood the text.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It is important to pick out main ideas, such as characters and setting, but not spoil the plot for someone who hasn’t read the story!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You should aim to write you summary in your own words rather than copying directly from the text.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Creating a list or bullet points can help you summarise the text.</a:t>
            </a:r>
          </a:p>
          <a:p>
            <a:endParaRPr lang="en-GB" sz="2800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Main Ideas/Summarising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1718806"/>
            <a:ext cx="8352928" cy="317009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assoonCRInfant" panose="02010503020300020003" pitchFamily="2" charset="0"/>
              </a:rPr>
              <a:t>Can you work out which book this is a summary of? I’ve omitted words to make it a little trickier!</a:t>
            </a:r>
          </a:p>
          <a:p>
            <a:r>
              <a:rPr lang="en-GB" sz="2000" dirty="0">
                <a:latin typeface="SassoonCRInfant" panose="02010503020300020003" pitchFamily="2" charset="0"/>
              </a:rPr>
              <a:t/>
            </a:r>
            <a:br>
              <a:rPr lang="en-GB" sz="2000" dirty="0">
                <a:latin typeface="SassoonCRInfant" panose="02010503020300020003" pitchFamily="2" charset="0"/>
              </a:rPr>
            </a:br>
            <a:r>
              <a:rPr lang="en-GB" sz="2000" dirty="0" smtClean="0">
                <a:latin typeface="SassoonCRInfant" panose="02010503020300020003" pitchFamily="2" charset="0"/>
              </a:rPr>
              <a:t>The third book in the ___________ series, ________________, focuses on the main character confronting an infamous prisoner. He has escaped from a well-known prison known as _________, and has made his way to __________ school. </a:t>
            </a:r>
          </a:p>
          <a:p>
            <a:endParaRPr lang="en-GB" sz="2000" dirty="0">
              <a:latin typeface="SassoonCRInfant" panose="02010503020300020003" pitchFamily="2" charset="0"/>
            </a:endParaRPr>
          </a:p>
          <a:p>
            <a:r>
              <a:rPr lang="en-GB" sz="2000" dirty="0" smtClean="0">
                <a:latin typeface="SassoonCRInfant" panose="02010503020300020003" pitchFamily="2" charset="0"/>
              </a:rPr>
              <a:t>The main characters much prepare himself in the Defence Against the Dark Arts in order to combat his new foe! </a:t>
            </a:r>
          </a:p>
        </p:txBody>
      </p:sp>
    </p:spTree>
    <p:extLst>
      <p:ext uri="{BB962C8B-B14F-4D97-AF65-F5344CB8AC3E}">
        <p14:creationId xmlns:p14="http://schemas.microsoft.com/office/powerpoint/2010/main" val="94499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The Strategies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Prior Knowledge</a:t>
            </a:r>
          </a:p>
          <a:p>
            <a:r>
              <a:rPr lang="en-GB" sz="4000" dirty="0" err="1" smtClean="0">
                <a:latin typeface="SassoonCRInfant" panose="02010503020300020003" pitchFamily="2" charset="0"/>
              </a:rPr>
              <a:t>Metalinguistics</a:t>
            </a:r>
            <a:endParaRPr lang="en-GB" sz="4000" dirty="0" smtClean="0">
              <a:latin typeface="SassoonCRInfant" panose="02010503020300020003" pitchFamily="2" charset="0"/>
            </a:endParaRPr>
          </a:p>
          <a:p>
            <a:r>
              <a:rPr lang="en-GB" sz="4000" dirty="0" smtClean="0">
                <a:latin typeface="SassoonCRInfant" panose="02010503020300020003" pitchFamily="2" charset="0"/>
              </a:rPr>
              <a:t>Visualisation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Inference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Main Ideas/Summarising</a:t>
            </a:r>
            <a:endParaRPr lang="en-GB" sz="40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9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Prior Knowledge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This is a ‘before’ reading strategy although it can be used throughout a text when a new character, setting or word is introduced.</a:t>
            </a:r>
          </a:p>
          <a:p>
            <a:pPr marL="0" indent="0">
              <a:buNone/>
            </a:pPr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SassoonCRInfant" panose="02010503020300020003" pitchFamily="2" charset="0"/>
              </a:rPr>
              <a:t>Explore what you know about a text by: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Looking at the front cover and any images. What do they images tell you about characters, setting, plot, genre?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Who is the author/illustrator? Do you know any other books they have worked on?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Who are the main characters? What can you tell about them? Age, gender, characteristics… 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What genre of book is it? How do you know?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Who do you think the book is aimed at? Why?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 colours used tell you anything? Have they used light, bright and happy colours? etc.</a:t>
            </a:r>
            <a:endParaRPr lang="en-GB" sz="28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7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Prior Knowledge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79" y="1600200"/>
            <a:ext cx="2956841" cy="4525963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5292080" y="1412776"/>
            <a:ext cx="151216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868144" y="2708920"/>
            <a:ext cx="936104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75756" y="5949280"/>
            <a:ext cx="1404156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39752" y="2132856"/>
            <a:ext cx="2232248" cy="151216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04248" y="1259468"/>
            <a:ext cx="2232248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author is Sir Chris Hoy who is a World &amp; Olympic champion cyclist.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6677" y="2492896"/>
            <a:ext cx="2232248" cy="230832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series is ‘Flying Fergus’. I think Fergus is the main character. I think the author uses the word ‘Flying’ to show he’s fast and has chosen the name Fergus because it’s a Scottish name.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508" y="4679265"/>
            <a:ext cx="2232248" cy="206210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title of this book is ‘Photo Finish’. A photo finish in sports is when two or more competitors cross the finish line very close together. This tells me that the race Fergus is in must be very close.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504" y="692696"/>
            <a:ext cx="2232248" cy="156966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All the characters look happy and cheerful, which makes me think there will be a happy ending. Fergus looks like he is celebrating.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504340" y="4052710"/>
            <a:ext cx="573494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72092" y="2492896"/>
            <a:ext cx="2232248" cy="206210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story could be set anywhere in the world. I think this because there are lots of different flags in the background such as Australia, Germany and China. The dog is holding a Scottish flag.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36196" y="5013176"/>
            <a:ext cx="2232248" cy="1569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This looks like a fictional story that children in primary school would like. I think people who are interested in cycling or sports would enjoy it.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6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>
                <a:solidFill>
                  <a:srgbClr val="0070C0"/>
                </a:solidFill>
                <a:latin typeface="SassoonCRInfant" panose="02010503020300020003" pitchFamily="2" charset="0"/>
              </a:rPr>
              <a:t>Metalinguistics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This is a big, fancy word for language!</a:t>
            </a:r>
          </a:p>
          <a:p>
            <a:pPr marL="0" indent="0">
              <a:buNone/>
            </a:pPr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SassoonCRInfant" panose="02010503020300020003" pitchFamily="2" charset="0"/>
              </a:rPr>
              <a:t>We can explore the language the author uses in different ways: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have a certain style of writing? Are they funny, do they include lots of interesting details, do they leave you guessing?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choose certain words to convey a meaning? 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use language/words you need to look up the meaning of? Can you think of synonyms for words they use?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use rhyme? 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use alliteration e.g. </a:t>
            </a: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A</a:t>
            </a:r>
            <a:r>
              <a:rPr lang="en-GB" sz="2800" dirty="0" smtClean="0">
                <a:latin typeface="SassoonCRInfant" panose="02010503020300020003" pitchFamily="2" charset="0"/>
              </a:rPr>
              <a:t>lice </a:t>
            </a: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a</a:t>
            </a:r>
            <a:r>
              <a:rPr lang="en-GB" sz="2800" dirty="0" smtClean="0">
                <a:latin typeface="SassoonCRInfant" panose="02010503020300020003" pitchFamily="2" charset="0"/>
              </a:rPr>
              <a:t>woke </a:t>
            </a:r>
            <a:r>
              <a:rPr lang="en-GB" sz="28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a</a:t>
            </a:r>
            <a:r>
              <a:rPr lang="en-GB" sz="2800" dirty="0" smtClean="0">
                <a:latin typeface="SassoonCRInfant" panose="02010503020300020003" pitchFamily="2" charset="0"/>
              </a:rPr>
              <a:t>lone in the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d</a:t>
            </a:r>
            <a:r>
              <a:rPr lang="en-GB" sz="2800" dirty="0" smtClean="0">
                <a:latin typeface="SassoonCRInfant" panose="02010503020300020003" pitchFamily="2" charset="0"/>
              </a:rPr>
              <a:t>ark, </a:t>
            </a:r>
            <a:r>
              <a:rPr lang="en-GB" sz="28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d</a:t>
            </a:r>
            <a:r>
              <a:rPr lang="en-GB" sz="2800" dirty="0" smtClean="0">
                <a:latin typeface="SassoonCRInfant" panose="02010503020300020003" pitchFamily="2" charset="0"/>
              </a:rPr>
              <a:t>eathly silent room… (repeating the starting letter or sound).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Do they change the font they use? E.g. He </a:t>
            </a:r>
            <a:r>
              <a:rPr lang="en-GB" sz="2800" b="1" dirty="0" smtClean="0">
                <a:latin typeface="SassoonCRInfant" panose="02010503020300020003" pitchFamily="2" charset="0"/>
              </a:rPr>
              <a:t>shouted, </a:t>
            </a:r>
            <a:r>
              <a:rPr lang="en-GB" sz="2800" dirty="0" smtClean="0">
                <a:latin typeface="SassoonCRInfant" panose="02010503020300020003" pitchFamily="2" charset="0"/>
              </a:rPr>
              <a:t>“STOP,” but they couldn’t hear him.</a:t>
            </a:r>
            <a:endParaRPr lang="en-GB" sz="2800" b="1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4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>
                <a:solidFill>
                  <a:srgbClr val="0070C0"/>
                </a:solidFill>
                <a:latin typeface="SassoonCRInfant" panose="02010503020300020003" pitchFamily="2" charset="0"/>
              </a:rPr>
              <a:t>Metalinguistics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4248" y="1259468"/>
            <a:ext cx="22322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word ‘queer’ means strange or peculiar. 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3508" y="4679265"/>
            <a:ext cx="2232248" cy="206210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use of adjectives and a simile helps the reader visualise grandmother – “…her </a:t>
            </a:r>
            <a:r>
              <a:rPr lang="en-GB" sz="1600" b="1" dirty="0" smtClean="0">
                <a:latin typeface="SassoonCRInfant" panose="02010503020300020003" pitchFamily="2" charset="0"/>
              </a:rPr>
              <a:t>old wrinkled</a:t>
            </a:r>
            <a:r>
              <a:rPr lang="en-GB" sz="1600" dirty="0" smtClean="0">
                <a:latin typeface="SassoonCRInfant" panose="02010503020300020003" pitchFamily="2" charset="0"/>
              </a:rPr>
              <a:t> lips shut tight </a:t>
            </a:r>
            <a:r>
              <a:rPr lang="en-GB" sz="1600" b="1" dirty="0" smtClean="0">
                <a:latin typeface="SassoonCRInfant" panose="02010503020300020003" pitchFamily="2" charset="0"/>
              </a:rPr>
              <a:t>as a pair of tongs</a:t>
            </a:r>
            <a:r>
              <a:rPr lang="en-GB" sz="1600" dirty="0" smtClean="0">
                <a:latin typeface="SassoonCRInfant" panose="02010503020300020003" pitchFamily="2" charset="0"/>
              </a:rPr>
              <a:t>…”.</a:t>
            </a:r>
          </a:p>
          <a:p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504" y="692696"/>
            <a:ext cx="2232248" cy="132343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The word </a:t>
            </a:r>
            <a:r>
              <a:rPr lang="en-GB" sz="1600" i="1" dirty="0" smtClean="0">
                <a:latin typeface="SassoonCRInfant" panose="02010503020300020003" pitchFamily="2" charset="0"/>
              </a:rPr>
              <a:t>‘you’ </a:t>
            </a:r>
            <a:r>
              <a:rPr lang="en-GB" sz="1600" dirty="0" smtClean="0">
                <a:latin typeface="SassoonCRInfant" panose="02010503020300020003" pitchFamily="2" charset="0"/>
              </a:rPr>
              <a:t>is written in </a:t>
            </a:r>
            <a:r>
              <a:rPr lang="en-GB" sz="1600" i="1" dirty="0" smtClean="0">
                <a:latin typeface="SassoonCRInfant" panose="02010503020300020003" pitchFamily="2" charset="0"/>
              </a:rPr>
              <a:t>italics (slanted font). </a:t>
            </a:r>
            <a:r>
              <a:rPr lang="en-GB" sz="1600" dirty="0" smtClean="0">
                <a:latin typeface="SassoonCRInfant" panose="02010503020300020003" pitchFamily="2" charset="0"/>
              </a:rPr>
              <a:t>I think the author has done this to put emphasis on the word.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2092" y="2420888"/>
            <a:ext cx="2232248" cy="206210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I think the author wants to build suspense by having the grandmother answer in short sentences and doesn’t want to give away too much information just yet.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60232" y="2132856"/>
            <a:ext cx="2232248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Here the author uses adjectives to help paint a picture in the readers mind of what a Witch looks like.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82406"/>
            <a:ext cx="3700214" cy="5242938"/>
          </a:xfrm>
        </p:spPr>
      </p:pic>
      <p:cxnSp>
        <p:nvCxnSpPr>
          <p:cNvPr id="23" name="Straight Arrow Connector 22"/>
          <p:cNvCxnSpPr/>
          <p:nvPr/>
        </p:nvCxnSpPr>
        <p:spPr>
          <a:xfrm>
            <a:off x="2339752" y="2016135"/>
            <a:ext cx="576064" cy="47676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508104" y="1402281"/>
            <a:ext cx="1308573" cy="1495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04340" y="2780928"/>
            <a:ext cx="411476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75756" y="4982972"/>
            <a:ext cx="54006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04340" y="3451939"/>
            <a:ext cx="411476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796136" y="2132857"/>
            <a:ext cx="864096" cy="28803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21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Visualisation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Authors help you build up an image in your head of the characters, setting and plot. Creating a visual image (in our head or on paper) can help us make connections, understand the text better and remember different parts of the story. 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SassoonCRInfant" panose="02010503020300020003" pitchFamily="2" charset="0"/>
              </a:rPr>
              <a:t>What helps us visualise?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Adjectives! Describing the look, feel, taste, smell and sound of things.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Similes are comparisons using ‘as’ or ‘like’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r>
              <a:rPr lang="en-GB" sz="2800" dirty="0" smtClean="0">
                <a:latin typeface="SassoonCRInfant" panose="02010503020300020003" pitchFamily="2" charset="0"/>
              </a:rPr>
              <a:t>He was as fast as a racing car.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r>
              <a:rPr lang="en-GB" sz="2800" dirty="0" smtClean="0">
                <a:latin typeface="SassoonCRInfant" panose="02010503020300020003" pitchFamily="2" charset="0"/>
              </a:rPr>
              <a:t>Her eyes were as blue as a sapphire.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r>
              <a:rPr lang="en-GB" sz="2800" dirty="0" smtClean="0">
                <a:latin typeface="SassoonCRInfant" panose="02010503020300020003" pitchFamily="2" charset="0"/>
              </a:rPr>
              <a:t>The trees towered over us like mountains and made us feel as small as mice.</a:t>
            </a:r>
          </a:p>
          <a:p>
            <a:endParaRPr lang="en-GB" sz="2800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6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6483"/>
            <a:ext cx="7704856" cy="73218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Visualisation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88224" y="548680"/>
            <a:ext cx="2232248" cy="15696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CRInfant" panose="02010503020300020003" pitchFamily="2" charset="0"/>
              </a:rPr>
              <a:t>Can you draw an image of the Green Giant?</a:t>
            </a:r>
            <a:br>
              <a:rPr lang="en-GB" sz="1600" dirty="0" smtClean="0">
                <a:latin typeface="SassoonCRInfant" panose="02010503020300020003" pitchFamily="2" charset="0"/>
              </a:rPr>
            </a:br>
            <a:endParaRPr lang="en-GB" sz="1600" dirty="0" smtClean="0">
              <a:latin typeface="SassoonCRInfant" panose="02010503020300020003" pitchFamily="2" charset="0"/>
            </a:endParaRPr>
          </a:p>
          <a:p>
            <a:r>
              <a:rPr lang="en-GB" sz="1600" dirty="0" smtClean="0">
                <a:latin typeface="SassoonCRInfant" panose="02010503020300020003" pitchFamily="2" charset="0"/>
              </a:rPr>
              <a:t>How easy/difficult was it? Why do you think this?</a:t>
            </a:r>
            <a:endParaRPr lang="en-GB" sz="16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5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Inference</a:t>
            </a:r>
            <a:endParaRPr lang="en-GB" b="1" u="sng" dirty="0">
              <a:solidFill>
                <a:srgbClr val="0070C0"/>
              </a:solidFill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SassoonCRInfant" panose="02010503020300020003" pitchFamily="2" charset="0"/>
              </a:rPr>
              <a:t>To infer something means you’re ‘reading between the lines’ and using clues given by the author/illustrator to help you do this. With inference, it’s your opinion! So there isn’t always one correct answer as it’s your interpretation. This is a </a:t>
            </a:r>
            <a:r>
              <a:rPr lang="en-GB" sz="2800" b="1" dirty="0" smtClean="0">
                <a:latin typeface="SassoonCRInfant" panose="02010503020300020003" pitchFamily="2" charset="0"/>
              </a:rPr>
              <a:t>‘during’ </a:t>
            </a:r>
            <a:r>
              <a:rPr lang="en-GB" sz="2800" dirty="0" smtClean="0">
                <a:latin typeface="SassoonCRInfant" panose="02010503020300020003" pitchFamily="2" charset="0"/>
              </a:rPr>
              <a:t>reading strategy. </a:t>
            </a:r>
            <a:br>
              <a:rPr lang="en-GB" sz="2800" dirty="0" smtClean="0">
                <a:latin typeface="SassoonCRInfant" panose="02010503020300020003" pitchFamily="2" charset="0"/>
              </a:rPr>
            </a:br>
            <a:endParaRPr lang="en-GB" sz="2800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SassoonCRInfant" panose="02010503020300020003" pitchFamily="2" charset="0"/>
              </a:rPr>
              <a:t>What helps us infer information?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Using prior knowledge can help us make links in the text.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Reading the descriptions of the characters facial expressions, their body language and the way they speak. Are they slumping over and huffing? This might tell you they are fed up.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Looking a picture clues (if they are available). What does the characters face or body language tell you?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Making predictions about what is happening and what might happen next.</a:t>
            </a:r>
          </a:p>
          <a:p>
            <a:r>
              <a:rPr lang="en-GB" sz="2800" dirty="0" smtClean="0">
                <a:latin typeface="SassoonCRInfant" panose="02010503020300020003" pitchFamily="2" charset="0"/>
              </a:rPr>
              <a:t>Answer using phrases such as ‘I think…’, ‘From the clues I can tell…’, ‘I know that…’</a:t>
            </a:r>
          </a:p>
          <a:p>
            <a:endParaRPr lang="en-GB" sz="2800" dirty="0" smtClean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1029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Thinking Reader Strategies</vt:lpstr>
      <vt:lpstr>The Strategies</vt:lpstr>
      <vt:lpstr>Prior Knowledge</vt:lpstr>
      <vt:lpstr>Prior Knowledge</vt:lpstr>
      <vt:lpstr>Metalinguistics</vt:lpstr>
      <vt:lpstr>Metalinguistics</vt:lpstr>
      <vt:lpstr>Visualisation</vt:lpstr>
      <vt:lpstr>Visualisation</vt:lpstr>
      <vt:lpstr>Inference</vt:lpstr>
      <vt:lpstr>Inference</vt:lpstr>
      <vt:lpstr>Main Ideas/Summarising</vt:lpstr>
      <vt:lpstr>Main Ideas/Summarising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Reader Strategies</dc:title>
  <dc:creator>Hilary Gorman</dc:creator>
  <cp:lastModifiedBy>Hilary Gorman</cp:lastModifiedBy>
  <cp:revision>13</cp:revision>
  <dcterms:created xsi:type="dcterms:W3CDTF">2020-04-23T12:24:07Z</dcterms:created>
  <dcterms:modified xsi:type="dcterms:W3CDTF">2020-04-23T14:11:23Z</dcterms:modified>
</cp:coreProperties>
</file>