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9FDE-68FE-4C70-A4CE-5EA1638A4522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74E0-41E3-49F2-AF21-8CCA17A51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992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9FDE-68FE-4C70-A4CE-5EA1638A4522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74E0-41E3-49F2-AF21-8CCA17A51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129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9FDE-68FE-4C70-A4CE-5EA1638A4522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74E0-41E3-49F2-AF21-8CCA17A51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41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9FDE-68FE-4C70-A4CE-5EA1638A4522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74E0-41E3-49F2-AF21-8CCA17A51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07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9FDE-68FE-4C70-A4CE-5EA1638A4522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74E0-41E3-49F2-AF21-8CCA17A51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448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9FDE-68FE-4C70-A4CE-5EA1638A4522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74E0-41E3-49F2-AF21-8CCA17A51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56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9FDE-68FE-4C70-A4CE-5EA1638A4522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74E0-41E3-49F2-AF21-8CCA17A51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593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9FDE-68FE-4C70-A4CE-5EA1638A4522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74E0-41E3-49F2-AF21-8CCA17A51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57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9FDE-68FE-4C70-A4CE-5EA1638A4522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74E0-41E3-49F2-AF21-8CCA17A51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2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9FDE-68FE-4C70-A4CE-5EA1638A4522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74E0-41E3-49F2-AF21-8CCA17A51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550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9FDE-68FE-4C70-A4CE-5EA1638A4522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74E0-41E3-49F2-AF21-8CCA17A51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86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89FDE-68FE-4C70-A4CE-5EA1638A4522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774E0-41E3-49F2-AF21-8CCA17A51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806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LYJa6Av1PA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CWfLrLirKQ" TargetMode="External"/><Relationship Id="rId2" Type="http://schemas.openxmlformats.org/officeDocument/2006/relationships/hyperlink" Target="https://www.youtube.com/watch?v=YfXiaEjTnQM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520" y="3951312"/>
            <a:ext cx="2286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b="1" u="sng" dirty="0" smtClean="0">
                <a:latin typeface="SassoonCRInfant" panose="02010503020300020003" pitchFamily="2" charset="0"/>
              </a:rPr>
              <a:t>Subtraction Strategies</a:t>
            </a:r>
            <a:endParaRPr lang="en-GB" sz="5400" b="1" u="sng" dirty="0">
              <a:latin typeface="SassoonCRInfant" panose="02010503020300020003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24" y="4390256"/>
            <a:ext cx="6876256" cy="1919064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GB" sz="2800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This resources goes over the strategies taught in class.</a:t>
            </a:r>
          </a:p>
          <a:p>
            <a:pPr algn="l"/>
            <a:r>
              <a:rPr lang="en-GB" sz="2800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/>
            </a:r>
            <a:br>
              <a:rPr lang="en-GB" sz="2800" dirty="0" smtClean="0">
                <a:solidFill>
                  <a:srgbClr val="0070C0"/>
                </a:solidFill>
                <a:latin typeface="SassoonCRInfant" panose="02010503020300020003" pitchFamily="2" charset="0"/>
              </a:rPr>
            </a:br>
            <a:r>
              <a:rPr lang="en-GB" sz="2800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We’ve tried to include descriptions, videos and further resources such as online games to help with each.</a:t>
            </a:r>
            <a:endParaRPr lang="en-GB" sz="2800" dirty="0">
              <a:solidFill>
                <a:srgbClr val="0070C0"/>
              </a:solidFill>
              <a:latin typeface="SassoonCRInfant" panose="02010503020300020003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99592" y="1581944"/>
            <a:ext cx="6876256" cy="1919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000" dirty="0" smtClean="0">
                <a:solidFill>
                  <a:schemeClr val="tx1"/>
                </a:solidFill>
                <a:latin typeface="SassoonCRInfant" panose="02010503020300020003" pitchFamily="2" charset="0"/>
              </a:rPr>
              <a:t>Primary 5 2019-2020</a:t>
            </a:r>
            <a:endParaRPr lang="en-GB" sz="2000" dirty="0">
              <a:solidFill>
                <a:schemeClr val="tx1"/>
              </a:solidFill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553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Vocabulary</a:t>
            </a:r>
            <a:endParaRPr lang="en-GB" b="1" u="sng" dirty="0">
              <a:solidFill>
                <a:srgbClr val="0070C0"/>
              </a:solidFill>
              <a:latin typeface="SassoonCRInfant" panose="0201050302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800" dirty="0" smtClean="0">
                <a:latin typeface="SassoonCRInfant" panose="02010503020300020003" pitchFamily="2" charset="0"/>
              </a:rPr>
              <a:t>When we see the sign ‘-’ we know this means we need to subtract. We might also hear the words/phrases:</a:t>
            </a:r>
          </a:p>
          <a:p>
            <a:r>
              <a:rPr lang="en-GB" sz="2800" dirty="0" smtClean="0">
                <a:latin typeface="SassoonCRInfant" panose="02010503020300020003" pitchFamily="2" charset="0"/>
              </a:rPr>
              <a:t>Take away</a:t>
            </a:r>
          </a:p>
          <a:p>
            <a:r>
              <a:rPr lang="en-GB" sz="2800" dirty="0" smtClean="0">
                <a:latin typeface="SassoonCRInfant" panose="02010503020300020003" pitchFamily="2" charset="0"/>
              </a:rPr>
              <a:t>Find the difference</a:t>
            </a:r>
          </a:p>
          <a:p>
            <a:r>
              <a:rPr lang="en-GB" sz="2800" dirty="0" smtClean="0">
                <a:latin typeface="SassoonCRInfant" panose="02010503020300020003" pitchFamily="2" charset="0"/>
              </a:rPr>
              <a:t>Count back</a:t>
            </a:r>
          </a:p>
          <a:p>
            <a:r>
              <a:rPr lang="en-GB" sz="2800" dirty="0" smtClean="0">
                <a:latin typeface="SassoonCRInfant" panose="02010503020300020003" pitchFamily="2" charset="0"/>
              </a:rPr>
              <a:t>Less than / fewer tha</a:t>
            </a:r>
            <a:r>
              <a:rPr lang="en-GB" sz="2800" dirty="0">
                <a:latin typeface="SassoonCRInfant" panose="02010503020300020003" pitchFamily="2" charset="0"/>
              </a:rPr>
              <a:t>n</a:t>
            </a:r>
            <a:endParaRPr lang="en-GB" sz="2800" dirty="0" smtClean="0">
              <a:latin typeface="SassoonCRInfant" panose="02010503020300020003" pitchFamily="2" charset="0"/>
            </a:endParaRPr>
          </a:p>
          <a:p>
            <a:r>
              <a:rPr lang="en-GB" sz="2800" dirty="0" smtClean="0">
                <a:latin typeface="SassoonCRInfant" panose="02010503020300020003" pitchFamily="2" charset="0"/>
              </a:rPr>
              <a:t>Minus</a:t>
            </a:r>
          </a:p>
          <a:p>
            <a:endParaRPr lang="en-GB" sz="2800" dirty="0">
              <a:latin typeface="SassoonCRInfant" panose="02010503020300020003" pitchFamily="2" charset="0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Remember for subtraction, start with the larger number! Example: </a:t>
            </a:r>
            <a:r>
              <a:rPr lang="en-GB" sz="2800" b="1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56 – 13 </a:t>
            </a:r>
            <a:r>
              <a:rPr lang="en-GB" sz="2800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= ___ NOT 13 – 56 = </a:t>
            </a:r>
            <a:br>
              <a:rPr lang="en-GB" sz="2800" dirty="0" smtClean="0">
                <a:solidFill>
                  <a:srgbClr val="0070C0"/>
                </a:solidFill>
                <a:latin typeface="SassoonCRInfant" panose="02010503020300020003" pitchFamily="2" charset="0"/>
              </a:rPr>
            </a:br>
            <a:r>
              <a:rPr lang="en-GB" sz="2800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Starting with 13 would leave you with a negative number and we don’t want that!</a:t>
            </a:r>
          </a:p>
        </p:txBody>
      </p:sp>
    </p:spTree>
    <p:extLst>
      <p:ext uri="{BB962C8B-B14F-4D97-AF65-F5344CB8AC3E}">
        <p14:creationId xmlns:p14="http://schemas.microsoft.com/office/powerpoint/2010/main" val="4267764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Counting Back</a:t>
            </a:r>
            <a:endParaRPr lang="en-GB" b="1" u="sng" dirty="0">
              <a:solidFill>
                <a:srgbClr val="0070C0"/>
              </a:solidFill>
              <a:latin typeface="SassoonCRInfant" panose="02010503020300020003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29" y="1628800"/>
            <a:ext cx="4285471" cy="422535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400" dirty="0" smtClean="0">
                <a:latin typeface="SassoonCRInfant" panose="02010503020300020003" pitchFamily="2" charset="0"/>
              </a:rPr>
              <a:t>For this strategy you may wish to draw a number line or use a 100 square.</a:t>
            </a:r>
          </a:p>
          <a:p>
            <a:pPr marL="0" indent="0">
              <a:buNone/>
            </a:pPr>
            <a:endParaRPr lang="en-GB" sz="2400" dirty="0" smtClean="0">
              <a:latin typeface="SassoonCRInfant" panose="02010503020300020003" pitchFamily="2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SassoonCRInfant" panose="02010503020300020003" pitchFamily="2" charset="0"/>
              </a:rPr>
              <a:t>Remember the number line doe not have to go all the way to zero. </a:t>
            </a:r>
          </a:p>
          <a:p>
            <a:pPr marL="0" indent="0">
              <a:buNone/>
            </a:pPr>
            <a:endParaRPr lang="en-GB" sz="2400" dirty="0">
              <a:latin typeface="SassoonCRInfant" panose="02010503020300020003" pitchFamily="2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SassoonCRInfant" panose="02010503020300020003" pitchFamily="2" charset="0"/>
              </a:rPr>
              <a:t>You don’t have to count back in ones, you could count back in 2s, 5s or 10s to make it easier/quicker. The example in the video counts back in 10s:</a:t>
            </a:r>
          </a:p>
          <a:p>
            <a:pPr marL="0" indent="0">
              <a:buNone/>
            </a:pPr>
            <a:r>
              <a:rPr lang="en-GB" sz="2400" dirty="0">
                <a:latin typeface="SassoonCRInfant" panose="02010503020300020003" pitchFamily="2" charset="0"/>
                <a:hlinkClick r:id="rId3"/>
              </a:rPr>
              <a:t>https://www.youtube.com/watch?v=8LYJa6Av1PA</a:t>
            </a:r>
            <a:endParaRPr lang="en-GB" sz="2400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885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Partitioning</a:t>
            </a:r>
            <a:endParaRPr lang="en-GB" b="1" u="sng" dirty="0">
              <a:solidFill>
                <a:srgbClr val="0070C0"/>
              </a:solidFill>
              <a:latin typeface="SassoonCRInfant" panose="02010503020300020003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SassoonCRInfant" panose="02010503020300020003" pitchFamily="2" charset="0"/>
              </a:rPr>
              <a:t>Partitioning means breaking apart a number into units, tens, hundreds, thousands etc.</a:t>
            </a:r>
          </a:p>
          <a:p>
            <a:pPr marL="0" indent="0">
              <a:buNone/>
            </a:pPr>
            <a:endParaRPr lang="en-GB" sz="2400" dirty="0">
              <a:latin typeface="SassoonCRInfant" panose="02010503020300020003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96752"/>
            <a:ext cx="3456384" cy="2448272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717031"/>
            <a:ext cx="2232248" cy="297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773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u="sng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Formal Written Method 1 (Chimney Sum) – No borrowing</a:t>
            </a:r>
            <a:endParaRPr lang="en-GB" sz="3200" b="1" u="sng" dirty="0">
              <a:solidFill>
                <a:srgbClr val="0070C0"/>
              </a:solidFill>
              <a:latin typeface="SassoonCRInfant" panose="02010503020300020003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SassoonCRInfant" panose="02010503020300020003" pitchFamily="2" charset="0"/>
              </a:rPr>
              <a:t>Notice that the top number (25) has a higher tens and units value than the bottom number (13). This means we do not have to borrow as we can do:</a:t>
            </a:r>
          </a:p>
          <a:p>
            <a:pPr marL="0" indent="0">
              <a:buNone/>
            </a:pPr>
            <a:r>
              <a:rPr lang="en-GB" sz="2400" dirty="0" smtClean="0">
                <a:latin typeface="SassoonCRInfant" panose="02010503020300020003" pitchFamily="2" charset="0"/>
              </a:rPr>
              <a:t>5 – 3 and 2 – 1 </a:t>
            </a:r>
          </a:p>
          <a:p>
            <a:pPr marL="0" indent="0">
              <a:buNone/>
            </a:pPr>
            <a:endParaRPr lang="en-GB" sz="2400" dirty="0">
              <a:latin typeface="SassoonCRInfant" panose="02010503020300020003" pitchFamily="2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SassoonCRInfant" panose="02010503020300020003" pitchFamily="2" charset="0"/>
              </a:rPr>
              <a:t>Ensure you columns line up neatly!</a:t>
            </a:r>
            <a:endParaRPr lang="en-GB" sz="2400" dirty="0">
              <a:latin typeface="SassoonCRInfant" panose="02010503020300020003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30192"/>
            <a:ext cx="4138202" cy="4203064"/>
          </a:xfrm>
        </p:spPr>
      </p:pic>
      <p:cxnSp>
        <p:nvCxnSpPr>
          <p:cNvPr id="8" name="Straight Connector 7"/>
          <p:cNvCxnSpPr/>
          <p:nvPr/>
        </p:nvCxnSpPr>
        <p:spPr>
          <a:xfrm>
            <a:off x="2555776" y="3429000"/>
            <a:ext cx="25202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5926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u="sng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Formal Written Method 2 (Chimney Sum) – Borrowing</a:t>
            </a:r>
            <a:endParaRPr lang="en-GB" sz="3200" b="1" u="sng" dirty="0">
              <a:solidFill>
                <a:srgbClr val="0070C0"/>
              </a:solidFill>
              <a:latin typeface="SassoonCRInfant" panose="02010503020300020003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SassoonCRInfant" panose="02010503020300020003" pitchFamily="2" charset="0"/>
              </a:rPr>
              <a:t>Videos with examples of how to use this method. Please watch both:</a:t>
            </a:r>
          </a:p>
          <a:p>
            <a:pPr marL="0" indent="0">
              <a:buNone/>
            </a:pPr>
            <a:r>
              <a:rPr lang="en-GB" sz="2000" dirty="0">
                <a:latin typeface="SassoonCRInfant" panose="02010503020300020003" pitchFamily="2" charset="0"/>
                <a:hlinkClick r:id="rId2"/>
              </a:rPr>
              <a:t>https://</a:t>
            </a:r>
            <a:r>
              <a:rPr lang="en-GB" sz="2000" dirty="0" smtClean="0">
                <a:latin typeface="SassoonCRInfant" panose="02010503020300020003" pitchFamily="2" charset="0"/>
                <a:hlinkClick r:id="rId2"/>
              </a:rPr>
              <a:t>www.youtube.com/watch?v=YfXiaEjTnQM</a:t>
            </a:r>
            <a:endParaRPr lang="en-GB" sz="2000" dirty="0" smtClean="0">
              <a:latin typeface="SassoonCRInfant" panose="02010503020300020003" pitchFamily="2" charset="0"/>
            </a:endParaRPr>
          </a:p>
          <a:p>
            <a:pPr marL="0" indent="0">
              <a:buNone/>
            </a:pPr>
            <a:endParaRPr lang="en-GB" sz="2000" dirty="0">
              <a:latin typeface="SassoonCRInfant" panose="02010503020300020003" pitchFamily="2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SassoonCRInfant" panose="02010503020300020003" pitchFamily="2" charset="0"/>
              </a:rPr>
              <a:t>I personally love this next video as it reminds me of the way I was taught to think of it when I was in primary school!</a:t>
            </a:r>
          </a:p>
          <a:p>
            <a:pPr marL="0" indent="0">
              <a:buNone/>
            </a:pPr>
            <a:r>
              <a:rPr lang="en-GB" sz="2000" dirty="0">
                <a:latin typeface="SassoonCRInfant" panose="02010503020300020003" pitchFamily="2" charset="0"/>
                <a:hlinkClick r:id="rId3"/>
              </a:rPr>
              <a:t>https://www.youtube.com/watch?v=NCWfLrLirKQ</a:t>
            </a:r>
            <a:endParaRPr lang="en-GB" sz="2000" dirty="0">
              <a:latin typeface="SassoonCRInfant" panose="02010503020300020003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88840"/>
            <a:ext cx="4038600" cy="2271712"/>
          </a:xfrm>
        </p:spPr>
      </p:pic>
    </p:spTree>
    <p:extLst>
      <p:ext uri="{BB962C8B-B14F-4D97-AF65-F5344CB8AC3E}">
        <p14:creationId xmlns:p14="http://schemas.microsoft.com/office/powerpoint/2010/main" val="3906221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u="sng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Formal Written Method 2 (Chimney Sum) – Borrowing</a:t>
            </a:r>
            <a:endParaRPr lang="en-GB" sz="3200" b="1" u="sng" dirty="0">
              <a:solidFill>
                <a:srgbClr val="0070C0"/>
              </a:solidFill>
              <a:latin typeface="SassoonCRInfant" panose="02010503020300020003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615536"/>
            <a:ext cx="8727716" cy="4765792"/>
          </a:xfrm>
        </p:spPr>
      </p:pic>
    </p:spTree>
    <p:extLst>
      <p:ext uri="{BB962C8B-B14F-4D97-AF65-F5344CB8AC3E}">
        <p14:creationId xmlns:p14="http://schemas.microsoft.com/office/powerpoint/2010/main" val="2334159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288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Subtraction Strategies</vt:lpstr>
      <vt:lpstr>Vocabulary</vt:lpstr>
      <vt:lpstr>Counting Back</vt:lpstr>
      <vt:lpstr>Partitioning</vt:lpstr>
      <vt:lpstr>Formal Written Method 1 (Chimney Sum) – No borrowing</vt:lpstr>
      <vt:lpstr>Formal Written Method 2 (Chimney Sum) – Borrowing</vt:lpstr>
      <vt:lpstr>Formal Written Method 2 (Chimney Sum) – Borrowing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Multiplication Strategies</dc:title>
  <dc:creator>Hilary Gorman</dc:creator>
  <cp:lastModifiedBy>Hilary Gorman</cp:lastModifiedBy>
  <cp:revision>21</cp:revision>
  <dcterms:created xsi:type="dcterms:W3CDTF">2020-04-19T12:24:22Z</dcterms:created>
  <dcterms:modified xsi:type="dcterms:W3CDTF">2020-04-23T12:17:06Z</dcterms:modified>
</cp:coreProperties>
</file>