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4" r:id="rId4"/>
    <p:sldId id="257" r:id="rId5"/>
    <p:sldId id="258" r:id="rId6"/>
    <p:sldId id="259" r:id="rId7"/>
    <p:sldId id="260" r:id="rId8"/>
    <p:sldId id="261" r:id="rId9"/>
    <p:sldId id="262" r:id="rId10"/>
    <p:sldId id="263"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EC5006-C8A1-4943-B120-EEBBD94937EF}"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424467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EC5006-C8A1-4943-B120-EEBBD94937EF}"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351993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EC5006-C8A1-4943-B120-EEBBD94937EF}"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6008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EC5006-C8A1-4943-B120-EEBBD94937EF}"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283371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C5006-C8A1-4943-B120-EEBBD94937EF}"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25120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EC5006-C8A1-4943-B120-EEBBD94937EF}"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273242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EC5006-C8A1-4943-B120-EEBBD94937EF}" type="datetimeFigureOut">
              <a:rPr lang="en-GB" smtClean="0"/>
              <a:t>18/04/2020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162979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EC5006-C8A1-4943-B120-EEBBD94937EF}" type="datetimeFigureOut">
              <a:rPr lang="en-GB" smtClean="0"/>
              <a:t>18/04/2020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314097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C5006-C8A1-4943-B120-EEBBD94937EF}" type="datetimeFigureOut">
              <a:rPr lang="en-GB" smtClean="0"/>
              <a:t>18/04/2020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261650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C5006-C8A1-4943-B120-EEBBD94937EF}"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21412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C5006-C8A1-4943-B120-EEBBD94937EF}"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CDE60-B2D6-4F77-A2C6-55392B0A17A6}" type="slidenum">
              <a:rPr lang="en-GB" smtClean="0"/>
              <a:t>‹#›</a:t>
            </a:fld>
            <a:endParaRPr lang="en-GB"/>
          </a:p>
        </p:txBody>
      </p:sp>
    </p:spTree>
    <p:extLst>
      <p:ext uri="{BB962C8B-B14F-4D97-AF65-F5344CB8AC3E}">
        <p14:creationId xmlns:p14="http://schemas.microsoft.com/office/powerpoint/2010/main" val="152297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C5006-C8A1-4943-B120-EEBBD94937EF}" type="datetimeFigureOut">
              <a:rPr lang="en-GB" smtClean="0"/>
              <a:t>18/04/2020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CDE60-B2D6-4F77-A2C6-55392B0A17A6}" type="slidenum">
              <a:rPr lang="en-GB" smtClean="0"/>
              <a:t>‹#›</a:t>
            </a:fld>
            <a:endParaRPr lang="en-GB"/>
          </a:p>
        </p:txBody>
      </p:sp>
    </p:spTree>
    <p:extLst>
      <p:ext uri="{BB962C8B-B14F-4D97-AF65-F5344CB8AC3E}">
        <p14:creationId xmlns:p14="http://schemas.microsoft.com/office/powerpoint/2010/main" val="390501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276872"/>
            <a:ext cx="3960440" cy="369332"/>
          </a:xfrm>
          <a:prstGeom prst="rect">
            <a:avLst/>
          </a:prstGeom>
          <a:noFill/>
        </p:spPr>
        <p:txBody>
          <a:bodyPr wrap="square" rtlCol="0">
            <a:spAutoFit/>
          </a:bodyPr>
          <a:lstStyle/>
          <a:p>
            <a:endParaRPr lang="en-GB" dirty="0"/>
          </a:p>
        </p:txBody>
      </p:sp>
      <p:sp>
        <p:nvSpPr>
          <p:cNvPr id="5" name="TextBox 4"/>
          <p:cNvSpPr txBox="1"/>
          <p:nvPr/>
        </p:nvSpPr>
        <p:spPr>
          <a:xfrm>
            <a:off x="899592" y="476672"/>
            <a:ext cx="7416824" cy="5355312"/>
          </a:xfrm>
          <a:prstGeom prst="rect">
            <a:avLst/>
          </a:prstGeom>
          <a:noFill/>
        </p:spPr>
        <p:txBody>
          <a:bodyPr wrap="square" rtlCol="0">
            <a:spAutoFit/>
          </a:bodyPr>
          <a:lstStyle/>
          <a:p>
            <a:r>
              <a:rPr lang="en-GB" b="1" u="sng" dirty="0" smtClean="0">
                <a:latin typeface="SassoonCRInfant" panose="02010503020300020003" pitchFamily="2" charset="0"/>
              </a:rPr>
              <a:t>Imaginative Writing</a:t>
            </a:r>
          </a:p>
          <a:p>
            <a:endParaRPr lang="en-GB" dirty="0">
              <a:latin typeface="SassoonCRInfant" panose="02010503020300020003" pitchFamily="2" charset="0"/>
            </a:endParaRPr>
          </a:p>
          <a:p>
            <a:r>
              <a:rPr lang="en-GB" dirty="0" smtClean="0">
                <a:latin typeface="SassoonCRInfant" panose="02010503020300020003" pitchFamily="2" charset="0"/>
              </a:rPr>
              <a:t>As we have just returned from the ‘Easter Holidays’, this week we would like you to write a short imaginative story on a visit to a different country.  Before you start writing, think about the structure, setting, who is there and what is going to happen – remember it is an Imaginative piece, so anything can happen!!  Remember </a:t>
            </a:r>
            <a:r>
              <a:rPr lang="en-GB" dirty="0">
                <a:latin typeface="SassoonCRInfant" panose="02010503020300020003" pitchFamily="2" charset="0"/>
              </a:rPr>
              <a:t>to think about your Core </a:t>
            </a:r>
            <a:r>
              <a:rPr lang="en-GB" dirty="0" smtClean="0">
                <a:latin typeface="SassoonCRInfant" panose="02010503020300020003" pitchFamily="2" charset="0"/>
              </a:rPr>
              <a:t>Targets when </a:t>
            </a:r>
            <a:r>
              <a:rPr lang="en-GB" dirty="0">
                <a:latin typeface="SassoonCRInfant" panose="02010503020300020003" pitchFamily="2" charset="0"/>
              </a:rPr>
              <a:t>you are writing as they are there to support and guide you</a:t>
            </a:r>
            <a:r>
              <a:rPr lang="en-GB" dirty="0" smtClean="0">
                <a:latin typeface="SassoonCRInfant" panose="02010503020300020003" pitchFamily="2" charset="0"/>
              </a:rPr>
              <a:t>.  Have fun!!</a:t>
            </a:r>
            <a:endParaRPr lang="en-GB" dirty="0">
              <a:latin typeface="SassoonCRInfant" panose="02010503020300020003" pitchFamily="2" charset="0"/>
            </a:endParaRPr>
          </a:p>
          <a:p>
            <a:endParaRPr lang="en-GB" dirty="0">
              <a:latin typeface="SassoonCRInfant" panose="02010503020300020003" pitchFamily="2" charset="0"/>
            </a:endParaRPr>
          </a:p>
          <a:p>
            <a:endParaRPr lang="en-GB" dirty="0" smtClean="0">
              <a:latin typeface="SassoonCRInfant" panose="02010503020300020003" pitchFamily="2" charset="0"/>
            </a:endParaRPr>
          </a:p>
          <a:p>
            <a:r>
              <a:rPr lang="en-GB" b="1" dirty="0" smtClean="0">
                <a:latin typeface="SassoonCRInfant" panose="02010503020300020003" pitchFamily="2" charset="0"/>
              </a:rPr>
              <a:t>Structure</a:t>
            </a:r>
          </a:p>
          <a:p>
            <a:r>
              <a:rPr lang="en-GB" dirty="0" smtClean="0">
                <a:latin typeface="SassoonCRInfant" panose="02010503020300020003" pitchFamily="2" charset="0"/>
              </a:rPr>
              <a:t>Think about the structure, most </a:t>
            </a:r>
            <a:r>
              <a:rPr lang="en-GB" dirty="0">
                <a:latin typeface="SassoonCRInfant" panose="02010503020300020003" pitchFamily="2" charset="0"/>
              </a:rPr>
              <a:t>stories have a </a:t>
            </a:r>
            <a:r>
              <a:rPr lang="en-GB" b="1" dirty="0">
                <a:latin typeface="SassoonCRInfant" panose="02010503020300020003" pitchFamily="2" charset="0"/>
              </a:rPr>
              <a:t>beginning, middle and end</a:t>
            </a:r>
            <a:r>
              <a:rPr lang="en-GB" dirty="0">
                <a:latin typeface="SassoonCRInfant" panose="02010503020300020003" pitchFamily="2" charset="0"/>
              </a:rPr>
              <a:t>.</a:t>
            </a:r>
          </a:p>
          <a:p>
            <a:pPr marL="285750" indent="-285750">
              <a:buFont typeface="Arial" panose="020B0604020202020204" pitchFamily="34" charset="0"/>
              <a:buChar char="•"/>
            </a:pPr>
            <a:r>
              <a:rPr lang="en-GB" dirty="0">
                <a:latin typeface="SassoonCRInfant" panose="02010503020300020003" pitchFamily="2" charset="0"/>
              </a:rPr>
              <a:t>In the beginning, establish your setting and characters.</a:t>
            </a:r>
          </a:p>
          <a:p>
            <a:pPr marL="285750" indent="-285750">
              <a:buFont typeface="Arial" panose="020B0604020202020204" pitchFamily="34" charset="0"/>
              <a:buChar char="•"/>
            </a:pPr>
            <a:r>
              <a:rPr lang="en-GB" dirty="0">
                <a:latin typeface="SassoonCRInfant" panose="02010503020300020003" pitchFamily="2" charset="0"/>
              </a:rPr>
              <a:t>In the middle, you could add </a:t>
            </a:r>
            <a:r>
              <a:rPr lang="en-GB" dirty="0" smtClean="0">
                <a:latin typeface="SassoonCRInfant" panose="02010503020300020003" pitchFamily="2" charset="0"/>
              </a:rPr>
              <a:t>a day trip you went on or a </a:t>
            </a:r>
            <a:r>
              <a:rPr lang="en-GB" dirty="0">
                <a:latin typeface="SassoonCRInfant" panose="02010503020300020003" pitchFamily="2" charset="0"/>
              </a:rPr>
              <a:t>problem </a:t>
            </a:r>
            <a:r>
              <a:rPr lang="en-GB" dirty="0" smtClean="0">
                <a:latin typeface="SassoonCRInfant" panose="02010503020300020003" pitchFamily="2" charset="0"/>
              </a:rPr>
              <a:t>you had  to </a:t>
            </a:r>
            <a:r>
              <a:rPr lang="en-GB" dirty="0">
                <a:latin typeface="SassoonCRInfant" panose="02010503020300020003" pitchFamily="2" charset="0"/>
              </a:rPr>
              <a:t>solve.</a:t>
            </a:r>
          </a:p>
          <a:p>
            <a:pPr marL="285750" indent="-285750">
              <a:buFont typeface="Arial" panose="020B0604020202020204" pitchFamily="34" charset="0"/>
              <a:buChar char="•"/>
            </a:pPr>
            <a:r>
              <a:rPr lang="en-GB" dirty="0">
                <a:latin typeface="SassoonCRInfant" panose="02010503020300020003" pitchFamily="2" charset="0"/>
              </a:rPr>
              <a:t>At the end there could be a dramatic rescue. The ending could be happy or sad.</a:t>
            </a:r>
          </a:p>
          <a:p>
            <a:endParaRPr lang="en-GB" dirty="0" smtClean="0">
              <a:latin typeface="SassoonCRInfant" panose="02010503020300020003" pitchFamily="2" charset="0"/>
            </a:endParaRPr>
          </a:p>
          <a:p>
            <a:endParaRPr lang="en-GB" dirty="0" smtClean="0">
              <a:latin typeface="SassoonCRInfant" panose="02010503020300020003" pitchFamily="2" charset="0"/>
            </a:endParaRPr>
          </a:p>
        </p:txBody>
      </p:sp>
    </p:spTree>
    <p:extLst>
      <p:ext uri="{BB962C8B-B14F-4D97-AF65-F5344CB8AC3E}">
        <p14:creationId xmlns:p14="http://schemas.microsoft.com/office/powerpoint/2010/main" val="22435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 y="0"/>
            <a:ext cx="916478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47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527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57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 unusual destinations for your next luxury cruise holiday | Blo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Autofit/>
          </a:bodyPr>
          <a:lstStyle/>
          <a:p>
            <a:pPr marL="0" indent="0">
              <a:buNone/>
            </a:pPr>
            <a:r>
              <a:rPr lang="en-GB" sz="1800" b="1" dirty="0" smtClean="0">
                <a:latin typeface="SassoonCRInfant" panose="02010503020300020003" pitchFamily="2" charset="0"/>
              </a:rPr>
              <a:t>Setting</a:t>
            </a:r>
          </a:p>
          <a:p>
            <a:r>
              <a:rPr lang="en-GB" sz="1800" dirty="0" smtClean="0">
                <a:latin typeface="SassoonCRInfant" panose="02010503020300020003" pitchFamily="2" charset="0"/>
              </a:rPr>
              <a:t>Remember to think about the setting.  A </a:t>
            </a:r>
            <a:r>
              <a:rPr lang="en-GB" sz="1800" b="1" dirty="0" smtClean="0">
                <a:latin typeface="SassoonCRInfant" panose="02010503020300020003" pitchFamily="2" charset="0"/>
              </a:rPr>
              <a:t>setting</a:t>
            </a:r>
            <a:r>
              <a:rPr lang="en-GB" sz="1800" dirty="0" smtClean="0">
                <a:latin typeface="SassoonCRInfant" panose="02010503020300020003" pitchFamily="2" charset="0"/>
              </a:rPr>
              <a:t> is </a:t>
            </a:r>
            <a:r>
              <a:rPr lang="en-GB" sz="1800" b="1" dirty="0" smtClean="0">
                <a:latin typeface="SassoonCRInfant" panose="02010503020300020003" pitchFamily="2" charset="0"/>
              </a:rPr>
              <a:t>where</a:t>
            </a:r>
            <a:r>
              <a:rPr lang="en-GB" sz="1800" dirty="0" smtClean="0">
                <a:latin typeface="SassoonCRInfant" panose="02010503020300020003" pitchFamily="2" charset="0"/>
              </a:rPr>
              <a:t> and </a:t>
            </a:r>
            <a:r>
              <a:rPr lang="en-GB" sz="1800" b="1" dirty="0" smtClean="0">
                <a:latin typeface="SassoonCRInfant" panose="02010503020300020003" pitchFamily="2" charset="0"/>
              </a:rPr>
              <a:t>when</a:t>
            </a:r>
            <a:r>
              <a:rPr lang="en-GB" sz="1800" dirty="0" smtClean="0">
                <a:latin typeface="SassoonCRInfant" panose="02010503020300020003" pitchFamily="2" charset="0"/>
              </a:rPr>
              <a:t> a story is set. When writing a story, the setting is really important. Thinking about these things will help your writing.</a:t>
            </a:r>
          </a:p>
          <a:p>
            <a:pPr marL="285750" indent="-285750"/>
            <a:r>
              <a:rPr lang="en-GB" sz="1800" dirty="0" smtClean="0">
                <a:latin typeface="SassoonCRInfant" panose="02010503020300020003" pitchFamily="2" charset="0"/>
              </a:rPr>
              <a:t>Think about what the setting is like, is it day-time or night-time?</a:t>
            </a:r>
          </a:p>
          <a:p>
            <a:pPr marL="285750" indent="-285750"/>
            <a:r>
              <a:rPr lang="en-GB" sz="1800" dirty="0" smtClean="0">
                <a:latin typeface="SassoonCRInfant" panose="02010503020300020003" pitchFamily="2" charset="0"/>
              </a:rPr>
              <a:t>How does the setting impact the characters?</a:t>
            </a:r>
          </a:p>
          <a:p>
            <a:pPr marL="285750" indent="-285750"/>
            <a:r>
              <a:rPr lang="en-GB" sz="1800" dirty="0" smtClean="0">
                <a:latin typeface="SassoonCRInfant" panose="02010503020300020003" pitchFamily="2" charset="0"/>
              </a:rPr>
              <a:t>Can you picture the setting clearly? This will help you describe it to the reader.</a:t>
            </a:r>
          </a:p>
          <a:p>
            <a:endParaRPr lang="en-GB" sz="1800" dirty="0" smtClean="0">
              <a:latin typeface="SassoonCRInfant" panose="02010503020300020003" pitchFamily="2" charset="0"/>
            </a:endParaRPr>
          </a:p>
          <a:p>
            <a:pPr marL="0" indent="0">
              <a:buNone/>
            </a:pPr>
            <a:r>
              <a:rPr lang="en-GB" sz="1800" dirty="0" smtClean="0">
                <a:latin typeface="SassoonCRInfant" panose="02010503020300020003" pitchFamily="2" charset="0"/>
              </a:rPr>
              <a:t>Have a look at the photos in this power point to give you inspiration, or maybe you have a place in mind already that you have visited before.  You could always use Google Maps to help choose a destination.</a:t>
            </a:r>
          </a:p>
          <a:p>
            <a:pPr marL="0" indent="0">
              <a:buNone/>
            </a:pPr>
            <a:endParaRPr lang="en-GB" sz="1800" dirty="0" smtClean="0">
              <a:latin typeface="SassoonCRInfant" panose="02010503020300020003" pitchFamily="2" charset="0"/>
            </a:endParaRPr>
          </a:p>
          <a:p>
            <a:pPr marL="0" indent="0">
              <a:buNone/>
            </a:pPr>
            <a:r>
              <a:rPr lang="en-GB" sz="1800" b="1" dirty="0" smtClean="0">
                <a:latin typeface="SassoonCRInfant" panose="02010503020300020003" pitchFamily="2" charset="0"/>
              </a:rPr>
              <a:t>Characters</a:t>
            </a:r>
            <a:endParaRPr lang="en-GB" sz="1800" b="1" dirty="0">
              <a:latin typeface="SassoonCRInfant" panose="02010503020300020003" pitchFamily="2" charset="0"/>
            </a:endParaRPr>
          </a:p>
          <a:p>
            <a:pPr marL="0" indent="0">
              <a:buNone/>
            </a:pPr>
            <a:r>
              <a:rPr lang="en-GB" sz="1800" dirty="0" smtClean="0">
                <a:latin typeface="SassoonCRInfant" panose="02010503020300020003" pitchFamily="2" charset="0"/>
              </a:rPr>
              <a:t>Think about who is there, asking questions can help you create a new character. </a:t>
            </a:r>
          </a:p>
          <a:p>
            <a:r>
              <a:rPr lang="en-GB" sz="1800" dirty="0" smtClean="0">
                <a:latin typeface="SassoonCRInfant" panose="02010503020300020003" pitchFamily="2" charset="0"/>
              </a:rPr>
              <a:t>What's their name? How does the character behave? What do they like to do? How old are they? What do they feel and what are they thinking? Can you think of some more things you should know about your characters?</a:t>
            </a:r>
          </a:p>
          <a:p>
            <a:endParaRPr lang="en-GB" sz="1800" dirty="0" smtClean="0">
              <a:latin typeface="SassoonCRInfant" panose="02010503020300020003" pitchFamily="2" charset="0"/>
            </a:endParaRPr>
          </a:p>
          <a:p>
            <a:endParaRPr lang="en-GB" sz="1800" dirty="0" smtClean="0">
              <a:latin typeface="SassoonCRInfant" panose="02010503020300020003" pitchFamily="2" charset="0"/>
            </a:endParaRPr>
          </a:p>
          <a:p>
            <a:pPr marL="0" indent="0">
              <a:buNone/>
            </a:pPr>
            <a:endParaRPr lang="en-GB" sz="1800" dirty="0">
              <a:latin typeface="SassoonCRInfant" panose="02010503020300020003" pitchFamily="2" charset="0"/>
            </a:endParaRPr>
          </a:p>
        </p:txBody>
      </p:sp>
    </p:spTree>
    <p:extLst>
      <p:ext uri="{BB962C8B-B14F-4D97-AF65-F5344CB8AC3E}">
        <p14:creationId xmlns:p14="http://schemas.microsoft.com/office/powerpoint/2010/main" val="139241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20918341"/>
              </p:ext>
            </p:extLst>
          </p:nvPr>
        </p:nvGraphicFramePr>
        <p:xfrm>
          <a:off x="1691680" y="1484784"/>
          <a:ext cx="5571844" cy="5038369"/>
        </p:xfrm>
        <a:graphic>
          <a:graphicData uri="http://schemas.openxmlformats.org/drawingml/2006/table">
            <a:tbl>
              <a:tblPr firstRow="1" firstCol="1" bandRow="1">
                <a:tableStyleId>{2D5ABB26-0587-4C30-8999-92F81FD0307C}</a:tableStyleId>
              </a:tblPr>
              <a:tblGrid>
                <a:gridCol w="5022015"/>
                <a:gridCol w="549829"/>
              </a:tblGrid>
              <a:tr h="266233">
                <a:tc>
                  <a:txBody>
                    <a:bodyPr/>
                    <a:lstStyle/>
                    <a:p>
                      <a:pPr>
                        <a:lnSpc>
                          <a:spcPct val="115000"/>
                        </a:lnSpc>
                        <a:spcAft>
                          <a:spcPts val="0"/>
                        </a:spcAft>
                      </a:pPr>
                      <a:r>
                        <a:rPr lang="en-GB" sz="1500" dirty="0">
                          <a:effectLst/>
                          <a:latin typeface="SassoonCRInfant" panose="02010503020300020003" pitchFamily="2" charset="0"/>
                        </a:rPr>
                        <a:t>I can</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create texts regularly for a range of purposes and audiences selecting appropriate genre form, structure and style.</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dirty="0">
                          <a:effectLst/>
                        </a:rPr>
                        <a:t> </a:t>
                      </a:r>
                      <a:endParaRPr lang="en-GB" sz="1000" dirty="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spell out commonly used words correctly by applying rules and strategies.</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33">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spell less commonly used words with accuracy.</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confidently and accurately use capital letters, full stops, commas inverted commas, exclamations marks  and/or apostrophes. </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33">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Uses sentences of different lengths and complexity. </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ensure sentences are grammatically accurate, nouns, verbs and tenses agree.</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33">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accurately use paragraph to separate ideas/events.  </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use a wide variety of conjunctions/connectives to link ideas and join sentences, </a:t>
                      </a:r>
                      <a:r>
                        <a:rPr lang="en-GB" sz="1500" dirty="0" err="1">
                          <a:effectLst/>
                          <a:latin typeface="SassoonCRInfant" panose="02010503020300020003" pitchFamily="2" charset="0"/>
                        </a:rPr>
                        <a:t>eg</a:t>
                      </a:r>
                      <a:r>
                        <a:rPr lang="en-GB" sz="1500" dirty="0">
                          <a:effectLst/>
                          <a:latin typeface="SassoonCRInfant" panose="02010503020300020003" pitchFamily="2" charset="0"/>
                        </a:rPr>
                        <a:t> furthermore, nonetheless. </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33">
                <a:tc>
                  <a:txBody>
                    <a:bodyPr/>
                    <a:lstStyle/>
                    <a:p>
                      <a:pPr marL="342900" lvl="0" indent="-342900">
                        <a:lnSpc>
                          <a:spcPct val="115000"/>
                        </a:lnSpc>
                        <a:spcAft>
                          <a:spcPts val="0"/>
                        </a:spcAft>
                        <a:buFont typeface="Symbol"/>
                        <a:buChar char=""/>
                      </a:pPr>
                      <a:r>
                        <a:rPr lang="en-GB" sz="1500">
                          <a:effectLst/>
                          <a:latin typeface="SassoonCRInfant" panose="02010503020300020003" pitchFamily="2" charset="0"/>
                        </a:rPr>
                        <a:t>proof read and edit writing accurately.</a:t>
                      </a:r>
                      <a:endParaRPr lang="en-GB" sz="100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a:effectLst/>
                        </a:rPr>
                        <a:t> </a:t>
                      </a:r>
                      <a:endParaRPr lang="en-GB" sz="100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66">
                <a:tc>
                  <a:txBody>
                    <a:bodyPr/>
                    <a:lstStyle/>
                    <a:p>
                      <a:pPr marL="342900" lvl="0" indent="-342900">
                        <a:lnSpc>
                          <a:spcPct val="115000"/>
                        </a:lnSpc>
                        <a:spcAft>
                          <a:spcPts val="0"/>
                        </a:spcAft>
                        <a:buFont typeface="Symbol"/>
                        <a:buChar char=""/>
                      </a:pPr>
                      <a:r>
                        <a:rPr lang="en-GB" sz="1500" dirty="0">
                          <a:effectLst/>
                          <a:latin typeface="SassoonCRInfant" panose="02010503020300020003" pitchFamily="2" charset="0"/>
                        </a:rPr>
                        <a:t>Use linked legible handwriting to present work attractively using correct forms of layout.  </a:t>
                      </a:r>
                      <a:endParaRPr lang="en-GB" sz="1000" dirty="0">
                        <a:effectLst/>
                        <a:latin typeface="SassoonCRInfant" panose="02010503020300020003" pitchFamily="2" charset="0"/>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500" dirty="0">
                          <a:effectLst/>
                        </a:rPr>
                        <a:t> </a:t>
                      </a:r>
                      <a:endParaRPr lang="en-GB" sz="1000" dirty="0">
                        <a:effectLst/>
                        <a:latin typeface="Calibri"/>
                        <a:ea typeface="Calibri"/>
                        <a:cs typeface="Times New Roman"/>
                      </a:endParaRPr>
                    </a:p>
                  </a:txBody>
                  <a:tcPr marL="65111" marR="651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1475656" y="620688"/>
            <a:ext cx="5328592" cy="646331"/>
          </a:xfrm>
          <a:prstGeom prst="rect">
            <a:avLst/>
          </a:prstGeom>
          <a:noFill/>
        </p:spPr>
        <p:txBody>
          <a:bodyPr wrap="square" rtlCol="0">
            <a:spAutoFit/>
          </a:bodyPr>
          <a:lstStyle/>
          <a:p>
            <a:r>
              <a:rPr lang="en-GB" dirty="0" smtClean="0">
                <a:latin typeface="SassoonCRInfant" panose="02010503020300020003" pitchFamily="2" charset="0"/>
              </a:rPr>
              <a:t>Pupils core writing targets</a:t>
            </a:r>
          </a:p>
          <a:p>
            <a:r>
              <a:rPr lang="en-GB" dirty="0" smtClean="0">
                <a:latin typeface="SassoonCRInfant" panose="02010503020300020003" pitchFamily="2" charset="0"/>
              </a:rPr>
              <a:t>Second Level</a:t>
            </a:r>
            <a:endParaRPr lang="en-GB" dirty="0">
              <a:latin typeface="SassoonCRInfant" panose="02010503020300020003" pitchFamily="2" charset="0"/>
            </a:endParaRPr>
          </a:p>
        </p:txBody>
      </p:sp>
    </p:spTree>
    <p:extLst>
      <p:ext uri="{BB962C8B-B14F-4D97-AF65-F5344CB8AC3E}">
        <p14:creationId xmlns:p14="http://schemas.microsoft.com/office/powerpoint/2010/main" val="274864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4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80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 y="0"/>
            <a:ext cx="914612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02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7" y="0"/>
            <a:ext cx="91774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84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 y="116632"/>
            <a:ext cx="910078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25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ost Romantic Holiday Destinations | TUI"/>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16755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5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298</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Lyndsay Davies</dc:creator>
  <cp:lastModifiedBy>Hilary Gorman</cp:lastModifiedBy>
  <cp:revision>7</cp:revision>
  <dcterms:created xsi:type="dcterms:W3CDTF">2020-04-17T16:31:34Z</dcterms:created>
  <dcterms:modified xsi:type="dcterms:W3CDTF">2020-04-18T14:34:10Z</dcterms:modified>
</cp:coreProperties>
</file>