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58" r:id="rId2"/>
    <p:sldId id="264" r:id="rId3"/>
    <p:sldId id="273" r:id="rId4"/>
    <p:sldId id="274" r:id="rId5"/>
    <p:sldId id="275" r:id="rId6"/>
    <p:sldId id="276" r:id="rId7"/>
    <p:sldId id="277" r:id="rId8"/>
    <p:sldId id="278" r:id="rId9"/>
    <p:sldId id="267" r:id="rId10"/>
  </p:sldIdLst>
  <p:sldSz cx="9144000" cy="6858000" type="screen4x3"/>
  <p:notesSz cx="6858000" cy="9144000"/>
  <p:embeddedFontLst>
    <p:embeddedFont>
      <p:font typeface="Twinkl" panose="020B0604020202020204" charset="0"/>
      <p:regular r:id="rId13"/>
      <p:bold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9A"/>
    <a:srgbClr val="03659B"/>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showGuides="1">
      <p:cViewPr>
        <p:scale>
          <a:sx n="81" d="100"/>
          <a:sy n="81" d="100"/>
        </p:scale>
        <p:origin x="-1080" y="-198"/>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31/03/2020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31/03/2020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a:prstGeom prst="roundRect">
            <a:avLst>
              <a:gd name="adj" fmla="val 9641"/>
            </a:avLst>
          </a:prstGeo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a:t>
            </a:r>
            <a:r>
              <a:rPr lang="en-US" dirty="0" err="1"/>
              <a:t>Mastertext</a:t>
            </a:r>
            <a:r>
              <a:rPr lang="en-US" dirty="0"/>
              <a: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4944293"/>
            <a:ext cx="7532673"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There are many Easter traditions, such as eating </a:t>
            </a:r>
          </a:p>
          <a:p>
            <a:pPr>
              <a:spcBef>
                <a:spcPct val="0"/>
              </a:spcBef>
            </a:pPr>
            <a:r>
              <a:rPr lang="en-GB" altLang="en-US" sz="1600" dirty="0">
                <a:solidFill>
                  <a:schemeClr val="bg1"/>
                </a:solidFill>
              </a:rPr>
              <a:t>chocolate eggs, going on Easter egg hunts and making </a:t>
            </a:r>
          </a:p>
          <a:p>
            <a:pPr>
              <a:spcBef>
                <a:spcPct val="0"/>
              </a:spcBef>
            </a:pPr>
            <a:r>
              <a:rPr lang="en-GB" altLang="en-US" sz="1600" dirty="0">
                <a:solidFill>
                  <a:schemeClr val="bg1"/>
                </a:solidFill>
              </a:rPr>
              <a:t>Easter bonnets. However, in France there are other </a:t>
            </a:r>
          </a:p>
          <a:p>
            <a:pPr>
              <a:spcBef>
                <a:spcPct val="0"/>
              </a:spcBef>
            </a:pPr>
            <a:r>
              <a:rPr lang="en-GB" altLang="en-US" sz="1600" dirty="0">
                <a:solidFill>
                  <a:schemeClr val="bg1"/>
                </a:solidFill>
              </a:rPr>
              <a:t>traditional ways of celebrating Easter.</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958" t="4479" r="29466" b="5470"/>
          <a:stretch/>
        </p:blipFill>
        <p:spPr>
          <a:xfrm>
            <a:off x="793042" y="2426397"/>
            <a:ext cx="2314177" cy="2314177"/>
          </a:xfrm>
          <a:prstGeom prst="flowChartConnector">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3413787" y="2451844"/>
            <a:ext cx="2316425" cy="2316425"/>
          </a:xfrm>
          <a:prstGeom prst="flowChartConnector">
            <a:avLst/>
          </a:prstGeom>
        </p:spPr>
      </p:pic>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Traditions</a:t>
            </a:r>
          </a:p>
        </p:txBody>
      </p:sp>
      <p:sp>
        <p:nvSpPr>
          <p:cNvPr id="5" name="Rectangle 4"/>
          <p:cNvSpPr/>
          <p:nvPr/>
        </p:nvSpPr>
        <p:spPr>
          <a:xfrm>
            <a:off x="755650" y="1755682"/>
            <a:ext cx="7632701" cy="492443"/>
          </a:xfrm>
          <a:prstGeom prst="rect">
            <a:avLst/>
          </a:prstGeom>
        </p:spPr>
        <p:txBody>
          <a:bodyPr wrap="square" lIns="0" tIns="0" rIns="0" bIns="0">
            <a:spAutoFit/>
          </a:bodyPr>
          <a:lstStyle/>
          <a:p>
            <a:pPr algn="ctr">
              <a:spcBef>
                <a:spcPct val="0"/>
              </a:spcBef>
            </a:pPr>
            <a:r>
              <a:rPr lang="en-GB" altLang="en-US" sz="1600" dirty="0"/>
              <a:t>Easter is a time of celebration for Christians, who remember when Jesus was crucified on Good Friday and rose from the dead on Easter Sunday.</a:t>
            </a:r>
          </a:p>
        </p:txBody>
      </p:sp>
      <p:sp>
        <p:nvSpPr>
          <p:cNvPr id="6" name="Oval 5"/>
          <p:cNvSpPr/>
          <p:nvPr/>
        </p:nvSpPr>
        <p:spPr>
          <a:xfrm>
            <a:off x="3416667"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3413787" y="2451844"/>
            <a:ext cx="2316425" cy="2316425"/>
          </a:xfrm>
          <a:prstGeom prst="flowChartConnector">
            <a:avLst/>
          </a:prstGeom>
        </p:spPr>
      </p:pic>
      <p:sp>
        <p:nvSpPr>
          <p:cNvPr id="15" name="Oval 14"/>
          <p:cNvSpPr/>
          <p:nvPr/>
        </p:nvSpPr>
        <p:spPr>
          <a:xfrm>
            <a:off x="3416667"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043" y="2417540"/>
            <a:ext cx="2577307" cy="3661181"/>
          </a:xfrm>
          <a:prstGeom prst="rect">
            <a:avLst/>
          </a:prstGeom>
        </p:spPr>
      </p:pic>
      <p:sp>
        <p:nvSpPr>
          <p:cNvPr id="18" name="Oval 17"/>
          <p:cNvSpPr/>
          <p:nvPr/>
        </p:nvSpPr>
        <p:spPr>
          <a:xfrm>
            <a:off x="775308"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75308"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782" y="2698065"/>
            <a:ext cx="3916682"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The winning egg, which remains intact, </a:t>
            </a:r>
            <a:r>
              <a:rPr lang="en-GB" sz="1600" dirty="0"/>
              <a:t>represents</a:t>
            </a:r>
            <a:r>
              <a:rPr lang="en-GB" altLang="en-US" sz="1600" dirty="0">
                <a:solidFill>
                  <a:schemeClr val="bg1"/>
                </a:solidFill>
              </a:rPr>
              <a:t> the stone which was rolled away from the tomb where Jesus had been laid after his death.</a:t>
            </a:r>
          </a:p>
        </p:txBody>
      </p:sp>
      <p:sp>
        <p:nvSpPr>
          <p:cNvPr id="21" name="Title 20"/>
          <p:cNvSpPr>
            <a:spLocks noGrp="1"/>
          </p:cNvSpPr>
          <p:nvPr>
            <p:ph type="title"/>
          </p:nvPr>
        </p:nvSpPr>
        <p:spPr>
          <a:xfrm>
            <a:off x="436228" y="765175"/>
            <a:ext cx="8245809"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Rolling Eggs</a:t>
            </a:r>
          </a:p>
        </p:txBody>
      </p:sp>
      <p:sp>
        <p:nvSpPr>
          <p:cNvPr id="5" name="Rectangle 4"/>
          <p:cNvSpPr/>
          <p:nvPr/>
        </p:nvSpPr>
        <p:spPr>
          <a:xfrm>
            <a:off x="818984" y="1755682"/>
            <a:ext cx="3753016" cy="738664"/>
          </a:xfrm>
          <a:prstGeom prst="rect">
            <a:avLst/>
          </a:prstGeom>
        </p:spPr>
        <p:txBody>
          <a:bodyPr wrap="square" lIns="0" tIns="0" rIns="0" bIns="0">
            <a:spAutoFit/>
          </a:bodyPr>
          <a:lstStyle/>
          <a:p>
            <a:pPr>
              <a:spcBef>
                <a:spcPct val="0"/>
              </a:spcBef>
            </a:pPr>
            <a:r>
              <a:rPr lang="en-GB" altLang="en-US" sz="1600" dirty="0"/>
              <a:t>In some parts of France, people join in </a:t>
            </a:r>
          </a:p>
          <a:p>
            <a:pPr>
              <a:spcBef>
                <a:spcPct val="0"/>
              </a:spcBef>
            </a:pPr>
            <a:r>
              <a:rPr lang="en-GB" altLang="en-US" sz="1600" dirty="0"/>
              <a:t>the contest of egg rolling. This involves rolling eggs down a slope.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127" y="4635484"/>
            <a:ext cx="3010234" cy="1457341"/>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30350" r="4281"/>
          <a:stretch/>
        </p:blipFill>
        <p:spPr>
          <a:xfrm flipH="1">
            <a:off x="4572000" y="1551963"/>
            <a:ext cx="3829219" cy="4540862"/>
          </a:xfrm>
          <a:prstGeom prst="rect">
            <a:avLst/>
          </a:prstGeom>
        </p:spPr>
      </p:pic>
    </p:spTree>
    <p:extLst>
      <p:ext uri="{BB962C8B-B14F-4D97-AF65-F5344CB8AC3E}">
        <p14:creationId xmlns:p14="http://schemas.microsoft.com/office/powerpoint/2010/main" val="359928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Egg Hunts</a:t>
            </a:r>
          </a:p>
        </p:txBody>
      </p:sp>
      <p:sp>
        <p:nvSpPr>
          <p:cNvPr id="5" name="Rectangle 4"/>
          <p:cNvSpPr/>
          <p:nvPr/>
        </p:nvSpPr>
        <p:spPr>
          <a:xfrm>
            <a:off x="4715123" y="1725627"/>
            <a:ext cx="3673228" cy="1723549"/>
          </a:xfrm>
          <a:prstGeom prst="rect">
            <a:avLst/>
          </a:prstGeom>
        </p:spPr>
        <p:txBody>
          <a:bodyPr wrap="square" lIns="0" tIns="0" rIns="0" bIns="0">
            <a:spAutoFit/>
          </a:bodyPr>
          <a:lstStyle/>
          <a:p>
            <a:pPr>
              <a:spcBef>
                <a:spcPct val="0"/>
              </a:spcBef>
            </a:pPr>
            <a:r>
              <a:rPr lang="en-GB" altLang="en-US" sz="1600" dirty="0"/>
              <a:t>Many people in France join in with Easter egg hunts. In the grounds of the Château de Vaux-le-</a:t>
            </a:r>
            <a:r>
              <a:rPr lang="en-GB" altLang="en-US" sz="1600" dirty="0" err="1"/>
              <a:t>Vicomte</a:t>
            </a:r>
            <a:r>
              <a:rPr lang="en-GB" altLang="en-US" sz="1600" dirty="0"/>
              <a:t>, which is just outside Paris, the largest egg hunt in France is held. Tens of thousands of eggs are hidden for children and adults to find.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865"/>
          <a:stretch/>
        </p:blipFill>
        <p:spPr>
          <a:xfrm>
            <a:off x="755650" y="1551963"/>
            <a:ext cx="3816350" cy="45408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744" y="4426315"/>
            <a:ext cx="1454622" cy="14632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489" y="1725627"/>
            <a:ext cx="1636493" cy="4163966"/>
          </a:xfrm>
          <a:prstGeom prst="rect">
            <a:avLst/>
          </a:prstGeom>
        </p:spPr>
      </p:pic>
    </p:spTree>
    <p:extLst>
      <p:ext uri="{BB962C8B-B14F-4D97-AF65-F5344CB8AC3E}">
        <p14:creationId xmlns:p14="http://schemas.microsoft.com/office/powerpoint/2010/main" val="210711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49" y="4178221"/>
            <a:ext cx="5800271" cy="1914603"/>
          </a:xfrm>
          <a:prstGeom prst="rect">
            <a:avLst/>
          </a:prstGeom>
          <a:solidFill>
            <a:srgbClr val="00639A"/>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bg1"/>
                </a:solidFill>
              </a:rPr>
              <a:t>Then, on Easter Sunday morning, </a:t>
            </a:r>
          </a:p>
          <a:p>
            <a:pPr>
              <a:spcBef>
                <a:spcPct val="0"/>
              </a:spcBef>
            </a:pPr>
            <a:r>
              <a:rPr lang="en-GB" altLang="en-US" sz="1600" dirty="0">
                <a:solidFill>
                  <a:schemeClr val="bg1"/>
                </a:solidFill>
              </a:rPr>
              <a:t>children will run out into the garden to </a:t>
            </a:r>
          </a:p>
          <a:p>
            <a:pPr>
              <a:spcBef>
                <a:spcPct val="0"/>
              </a:spcBef>
            </a:pPr>
            <a:r>
              <a:rPr lang="en-GB" altLang="en-US" sz="1600" dirty="0">
                <a:solidFill>
                  <a:schemeClr val="bg1"/>
                </a:solidFill>
              </a:rPr>
              <a:t>find their chocolate eggs, bunnies and </a:t>
            </a:r>
          </a:p>
          <a:p>
            <a:pPr>
              <a:spcBef>
                <a:spcPct val="0"/>
              </a:spcBef>
            </a:pPr>
            <a:r>
              <a:rPr lang="en-GB" altLang="en-US" sz="1600" dirty="0">
                <a:solidFill>
                  <a:schemeClr val="bg1"/>
                </a:solidFill>
              </a:rPr>
              <a:t>chickens. The church bells ring again.</a:t>
            </a:r>
          </a:p>
          <a:p>
            <a:pPr>
              <a:spcBef>
                <a:spcPct val="0"/>
              </a:spcBef>
            </a:pPr>
            <a:endParaRPr lang="en-GB" altLang="en-US" sz="1600" dirty="0">
              <a:solidFill>
                <a:schemeClr val="bg1"/>
              </a:solidFill>
            </a:endParaRPr>
          </a:p>
          <a:p>
            <a:pPr>
              <a:spcBef>
                <a:spcPct val="0"/>
              </a:spcBef>
            </a:pPr>
            <a:r>
              <a:rPr lang="en-GB" altLang="en-US" sz="1600" dirty="0">
                <a:solidFill>
                  <a:schemeClr val="bg1"/>
                </a:solidFill>
              </a:rPr>
              <a:t>Chocolate bells are sold in the shops, </a:t>
            </a:r>
          </a:p>
          <a:p>
            <a:pPr>
              <a:spcBef>
                <a:spcPct val="0"/>
              </a:spcBef>
            </a:pPr>
            <a:r>
              <a:rPr lang="en-GB" altLang="en-US" sz="1600" dirty="0">
                <a:solidFill>
                  <a:schemeClr val="bg1"/>
                </a:solidFill>
              </a:rPr>
              <a:t>to remember this tradition.</a:t>
            </a:r>
          </a:p>
        </p:txBody>
      </p:sp>
      <p:sp>
        <p:nvSpPr>
          <p:cNvPr id="10" name="Rectangle 9"/>
          <p:cNvSpPr/>
          <p:nvPr/>
        </p:nvSpPr>
        <p:spPr>
          <a:xfrm>
            <a:off x="755650" y="2491161"/>
            <a:ext cx="5800271" cy="1444026"/>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It is said that on Good Friday, the bells in France </a:t>
            </a:r>
          </a:p>
          <a:p>
            <a:pPr>
              <a:spcBef>
                <a:spcPct val="0"/>
              </a:spcBef>
            </a:pPr>
            <a:r>
              <a:rPr lang="en-GB" altLang="en-US" sz="1600" dirty="0">
                <a:solidFill>
                  <a:schemeClr val="tx1"/>
                </a:solidFill>
              </a:rPr>
              <a:t>fly to the Vatican in Rome where the Pope </a:t>
            </a:r>
          </a:p>
          <a:p>
            <a:pPr>
              <a:spcBef>
                <a:spcPct val="0"/>
              </a:spcBef>
            </a:pPr>
            <a:r>
              <a:rPr lang="en-GB" altLang="en-US" sz="1600" dirty="0">
                <a:solidFill>
                  <a:schemeClr val="tx1"/>
                </a:solidFill>
              </a:rPr>
              <a:t>blesses them. They then return on Easter </a:t>
            </a:r>
          </a:p>
          <a:p>
            <a:pPr>
              <a:spcBef>
                <a:spcPct val="0"/>
              </a:spcBef>
            </a:pPr>
            <a:r>
              <a:rPr lang="en-GB" altLang="en-US" sz="1600" dirty="0">
                <a:solidFill>
                  <a:schemeClr val="tx1"/>
                </a:solidFill>
              </a:rPr>
              <a:t>Sunday, bringing with them chocolate </a:t>
            </a:r>
          </a:p>
          <a:p>
            <a:pPr>
              <a:spcBef>
                <a:spcPct val="0"/>
              </a:spcBef>
            </a:pPr>
            <a:r>
              <a:rPr lang="en-GB" altLang="en-US" sz="1600" dirty="0">
                <a:solidFill>
                  <a:schemeClr val="tx1"/>
                </a:solidFill>
              </a:rPr>
              <a:t>eggs which are dropped in gardens.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683318" y="2491160"/>
            <a:ext cx="3601665" cy="3601665"/>
          </a:xfrm>
          <a:prstGeom prst="flowChartConnector">
            <a:avLst/>
          </a:prstGeom>
        </p:spPr>
      </p:pic>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rPr>
              <a:t>Les Cloches de </a:t>
            </a:r>
            <a:r>
              <a:rPr lang="en-GB" sz="3600" dirty="0" err="1">
                <a:solidFill>
                  <a:schemeClr val="bg1"/>
                </a:solidFill>
              </a:rPr>
              <a:t>Pâques</a:t>
            </a:r>
            <a:endParaRPr lang="en-GB" sz="3600" dirty="0">
              <a:solidFill>
                <a:schemeClr val="bg1"/>
              </a:solidFill>
              <a:latin typeface="+mn-lt"/>
            </a:endParaRPr>
          </a:p>
        </p:txBody>
      </p:sp>
      <p:sp>
        <p:nvSpPr>
          <p:cNvPr id="5" name="Rectangle 4"/>
          <p:cNvSpPr/>
          <p:nvPr/>
        </p:nvSpPr>
        <p:spPr>
          <a:xfrm>
            <a:off x="755651" y="1755682"/>
            <a:ext cx="7632700" cy="492443"/>
          </a:xfrm>
          <a:prstGeom prst="rect">
            <a:avLst/>
          </a:prstGeom>
        </p:spPr>
        <p:txBody>
          <a:bodyPr wrap="square" lIns="0" tIns="0" rIns="0" bIns="0">
            <a:spAutoFit/>
          </a:bodyPr>
          <a:lstStyle/>
          <a:p>
            <a:pPr algn="ctr">
              <a:spcBef>
                <a:spcPct val="0"/>
              </a:spcBef>
            </a:pPr>
            <a:r>
              <a:rPr lang="en-GB" altLang="en-US" sz="1600" dirty="0"/>
              <a:t>Les Cloches de </a:t>
            </a:r>
            <a:r>
              <a:rPr lang="en-GB" altLang="en-US" sz="1600" dirty="0" err="1"/>
              <a:t>Pâques</a:t>
            </a:r>
            <a:r>
              <a:rPr lang="en-GB" altLang="en-US" sz="1600" dirty="0"/>
              <a:t>, or ‘Easter bells’, is a popular tradition in France. No church bells are rung from Good Friday to Easter Sunday in mourning for Jesus’ crucifixion. </a:t>
            </a:r>
          </a:p>
        </p:txBody>
      </p:sp>
      <p:sp>
        <p:nvSpPr>
          <p:cNvPr id="6" name="Oval 5"/>
          <p:cNvSpPr/>
          <p:nvPr/>
        </p:nvSpPr>
        <p:spPr>
          <a:xfrm>
            <a:off x="4683318" y="2491160"/>
            <a:ext cx="3601665" cy="3601665"/>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03967" y="1930399"/>
            <a:ext cx="3484383" cy="4927601"/>
          </a:xfrm>
          <a:prstGeom prst="rect">
            <a:avLst/>
          </a:prstGeom>
        </p:spPr>
      </p:pic>
    </p:spTree>
    <p:extLst>
      <p:ext uri="{BB962C8B-B14F-4D97-AF65-F5344CB8AC3E}">
        <p14:creationId xmlns:p14="http://schemas.microsoft.com/office/powerpoint/2010/main" val="38248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2781" y="2698064"/>
            <a:ext cx="5168161" cy="2358966"/>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sz="1600" dirty="0"/>
              <a:t>On Easter Sunday, people would make </a:t>
            </a:r>
          </a:p>
          <a:p>
            <a:pPr>
              <a:spcBef>
                <a:spcPct val="0"/>
              </a:spcBef>
            </a:pPr>
            <a:r>
              <a:rPr lang="en-GB" sz="1600" dirty="0"/>
              <a:t>omelettes to use up the eggs. </a:t>
            </a:r>
          </a:p>
          <a:p>
            <a:pPr>
              <a:spcBef>
                <a:spcPct val="0"/>
              </a:spcBef>
            </a:pPr>
            <a:r>
              <a:rPr lang="en-GB" sz="1600" dirty="0"/>
              <a:t>This tradition still continues today.</a:t>
            </a:r>
          </a:p>
          <a:p>
            <a:pPr>
              <a:spcBef>
                <a:spcPct val="0"/>
              </a:spcBef>
            </a:pPr>
            <a:endParaRPr lang="en-GB" altLang="en-US" sz="1600" dirty="0">
              <a:solidFill>
                <a:schemeClr val="bg1"/>
              </a:solidFill>
            </a:endParaRPr>
          </a:p>
          <a:p>
            <a:pPr>
              <a:spcBef>
                <a:spcPct val="0"/>
              </a:spcBef>
            </a:pPr>
            <a:r>
              <a:rPr lang="en-GB" altLang="en-US" sz="1600" dirty="0">
                <a:solidFill>
                  <a:schemeClr val="bg1"/>
                </a:solidFill>
              </a:rPr>
              <a:t>Legend told that, if the first thing you </a:t>
            </a:r>
          </a:p>
          <a:p>
            <a:pPr>
              <a:spcBef>
                <a:spcPct val="0"/>
              </a:spcBef>
            </a:pPr>
            <a:r>
              <a:rPr lang="en-GB" altLang="en-US" sz="1600" dirty="0">
                <a:solidFill>
                  <a:schemeClr val="bg1"/>
                </a:solidFill>
              </a:rPr>
              <a:t>ate on Easter Sunday was an egg that</a:t>
            </a:r>
            <a:br>
              <a:rPr lang="en-GB" altLang="en-US" sz="1600" dirty="0">
                <a:solidFill>
                  <a:schemeClr val="bg1"/>
                </a:solidFill>
              </a:rPr>
            </a:br>
            <a:r>
              <a:rPr lang="en-GB" altLang="en-US" sz="1600" dirty="0">
                <a:solidFill>
                  <a:schemeClr val="bg1"/>
                </a:solidFill>
              </a:rPr>
              <a:t>had been laid on Good Friday, </a:t>
            </a:r>
            <a:r>
              <a:rPr lang="en-GB" altLang="en-US" sz="1600">
                <a:solidFill>
                  <a:schemeClr val="bg1"/>
                </a:solidFill>
              </a:rPr>
              <a:t>you would </a:t>
            </a:r>
            <a:endParaRPr lang="en-GB" altLang="en-US" sz="1600" dirty="0">
              <a:solidFill>
                <a:schemeClr val="bg1"/>
              </a:solidFill>
            </a:endParaRPr>
          </a:p>
          <a:p>
            <a:pPr>
              <a:spcBef>
                <a:spcPct val="0"/>
              </a:spcBef>
            </a:pPr>
            <a:r>
              <a:rPr lang="en-GB" altLang="en-US" sz="1600" dirty="0">
                <a:solidFill>
                  <a:schemeClr val="bg1"/>
                </a:solidFill>
              </a:rPr>
              <a:t>be protected from illness until the next </a:t>
            </a:r>
          </a:p>
          <a:p>
            <a:pPr>
              <a:spcBef>
                <a:spcPct val="0"/>
              </a:spcBef>
            </a:pPr>
            <a:r>
              <a:rPr lang="en-GB" altLang="en-US" sz="1600" dirty="0">
                <a:solidFill>
                  <a:schemeClr val="bg1"/>
                </a:solidFill>
              </a:rPr>
              <a:t>Easter.</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683318" y="2491159"/>
            <a:ext cx="3601665" cy="3601665"/>
          </a:xfrm>
          <a:prstGeom prst="flowChartConnector">
            <a:avLst/>
          </a:prstGeom>
        </p:spPr>
      </p:pic>
      <p:sp>
        <p:nvSpPr>
          <p:cNvPr id="12" name="Oval 11"/>
          <p:cNvSpPr/>
          <p:nvPr/>
        </p:nvSpPr>
        <p:spPr>
          <a:xfrm>
            <a:off x="4683318" y="2491160"/>
            <a:ext cx="3601665" cy="3601665"/>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rPr>
              <a:t>Omelettes at Easter</a:t>
            </a:r>
            <a:endParaRPr lang="en-GB" sz="3600" dirty="0">
              <a:solidFill>
                <a:schemeClr val="bg1"/>
              </a:solidFill>
              <a:latin typeface="+mn-lt"/>
            </a:endParaRPr>
          </a:p>
        </p:txBody>
      </p:sp>
      <p:sp>
        <p:nvSpPr>
          <p:cNvPr id="5" name="Rectangle 4"/>
          <p:cNvSpPr/>
          <p:nvPr/>
        </p:nvSpPr>
        <p:spPr>
          <a:xfrm>
            <a:off x="755651" y="1755682"/>
            <a:ext cx="7632700" cy="738664"/>
          </a:xfrm>
          <a:prstGeom prst="rect">
            <a:avLst/>
          </a:prstGeom>
        </p:spPr>
        <p:txBody>
          <a:bodyPr wrap="square" lIns="108000" tIns="0" rIns="0" bIns="0">
            <a:spAutoFit/>
          </a:bodyPr>
          <a:lstStyle/>
          <a:p>
            <a:pPr>
              <a:spcBef>
                <a:spcPct val="0"/>
              </a:spcBef>
            </a:pPr>
            <a:r>
              <a:rPr lang="en-GB" altLang="en-US" sz="1600" dirty="0"/>
              <a:t>Many years ago, church law banned Christians from eating eggs during Lent – the forty days and nights before Easter Sunday. This meant that hens carried on laying eggs but no one was using them.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53662" y="2822200"/>
            <a:ext cx="2609601" cy="26119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81" y="5005609"/>
            <a:ext cx="2465778" cy="1138637"/>
          </a:xfrm>
          <a:prstGeom prst="rect">
            <a:avLst/>
          </a:prstGeom>
        </p:spPr>
      </p:pic>
    </p:spTree>
    <p:extLst>
      <p:ext uri="{BB962C8B-B14F-4D97-AF65-F5344CB8AC3E}">
        <p14:creationId xmlns:p14="http://schemas.microsoft.com/office/powerpoint/2010/main" val="1402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8695" b="25590"/>
          <a:stretch/>
        </p:blipFill>
        <p:spPr>
          <a:xfrm>
            <a:off x="755650" y="2506743"/>
            <a:ext cx="7632700" cy="2437549"/>
          </a:xfrm>
          <a:prstGeom prst="rect">
            <a:avLst/>
          </a:prstGeom>
        </p:spPr>
      </p:pic>
      <p:sp>
        <p:nvSpPr>
          <p:cNvPr id="3" name="Rectangle 2"/>
          <p:cNvSpPr/>
          <p:nvPr/>
        </p:nvSpPr>
        <p:spPr>
          <a:xfrm>
            <a:off x="755650" y="4944293"/>
            <a:ext cx="7632700"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This is because Napoleon Bonaparte and his army stayed for a night near the town. </a:t>
            </a:r>
            <a:r>
              <a:rPr lang="en-GB" sz="1600" dirty="0"/>
              <a:t>After Napoleon had eaten his omelette, made by the innkeeper, he ordered the people of the town to collect all the eggs they had and make an enormous omelette for his army.</a:t>
            </a:r>
            <a:endParaRPr lang="en-GB" altLang="en-US" sz="1600" dirty="0">
              <a:solidFill>
                <a:schemeClr val="bg1"/>
              </a:solidFill>
            </a:endParaRPr>
          </a:p>
        </p:txBody>
      </p:sp>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Napoleon and Omelettes</a:t>
            </a:r>
          </a:p>
        </p:txBody>
      </p:sp>
      <p:sp>
        <p:nvSpPr>
          <p:cNvPr id="5" name="Rectangle 4"/>
          <p:cNvSpPr/>
          <p:nvPr/>
        </p:nvSpPr>
        <p:spPr>
          <a:xfrm>
            <a:off x="755650" y="1755682"/>
            <a:ext cx="7632701" cy="492443"/>
          </a:xfrm>
          <a:prstGeom prst="rect">
            <a:avLst/>
          </a:prstGeom>
        </p:spPr>
        <p:txBody>
          <a:bodyPr wrap="square" lIns="0" tIns="0" rIns="0" bIns="0">
            <a:spAutoFit/>
          </a:bodyPr>
          <a:lstStyle/>
          <a:p>
            <a:pPr algn="ctr">
              <a:spcBef>
                <a:spcPct val="0"/>
              </a:spcBef>
            </a:pPr>
            <a:r>
              <a:rPr lang="en-GB" altLang="en-US" sz="1600" dirty="0"/>
              <a:t>In </a:t>
            </a:r>
            <a:r>
              <a:rPr lang="en-GB" sz="1600" dirty="0" err="1"/>
              <a:t>Bessières</a:t>
            </a:r>
            <a:r>
              <a:rPr lang="en-GB" altLang="en-US" sz="1600" dirty="0"/>
              <a:t>, near Toulouse in France, it </a:t>
            </a:r>
          </a:p>
          <a:p>
            <a:pPr algn="ctr">
              <a:spcBef>
                <a:spcPct val="0"/>
              </a:spcBef>
            </a:pPr>
            <a:r>
              <a:rPr lang="en-GB" altLang="en-US" sz="1600" dirty="0"/>
              <a:t>is a tradition for the townspeople to make a huge omelette.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148" y="2600077"/>
            <a:ext cx="2241704" cy="2344215"/>
          </a:xfrm>
          <a:prstGeom prst="rect">
            <a:avLst/>
          </a:prstGeom>
        </p:spPr>
      </p:pic>
    </p:spTree>
    <p:extLst>
      <p:ext uri="{BB962C8B-B14F-4D97-AF65-F5344CB8AC3E}">
        <p14:creationId xmlns:p14="http://schemas.microsoft.com/office/powerpoint/2010/main" val="18294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Food</a:t>
            </a:r>
          </a:p>
        </p:txBody>
      </p:sp>
      <p:sp>
        <p:nvSpPr>
          <p:cNvPr id="5" name="Rectangle 4"/>
          <p:cNvSpPr/>
          <p:nvPr/>
        </p:nvSpPr>
        <p:spPr>
          <a:xfrm>
            <a:off x="755650" y="1755682"/>
            <a:ext cx="7632701" cy="1231106"/>
          </a:xfrm>
          <a:prstGeom prst="rect">
            <a:avLst/>
          </a:prstGeom>
        </p:spPr>
        <p:txBody>
          <a:bodyPr wrap="square" lIns="0" tIns="0" rIns="0" bIns="0">
            <a:spAutoFit/>
          </a:bodyPr>
          <a:lstStyle/>
          <a:p>
            <a:pPr>
              <a:spcBef>
                <a:spcPct val="0"/>
              </a:spcBef>
            </a:pPr>
            <a:r>
              <a:rPr lang="en-GB" altLang="en-US" sz="1600" dirty="0"/>
              <a:t>The main Easter meal traditionally consists of lamb. Families gather together and share the meal. Lamb represents new life and spring. Sometimes it will be a joint of lamb or a stew. Pudding will usually include chocolate, with a traditional cheeseboard afterwards.</a:t>
            </a:r>
          </a:p>
          <a:p>
            <a:pPr>
              <a:spcBef>
                <a:spcPct val="0"/>
              </a:spcBef>
            </a:pPr>
            <a:endParaRPr lang="en-GB" altLang="en-US"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807359"/>
            <a:ext cx="3816350" cy="22854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551" y="2863408"/>
            <a:ext cx="1756196" cy="15434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66564" y="2782026"/>
            <a:ext cx="1810337" cy="15352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388" y="4283509"/>
            <a:ext cx="3036442" cy="1809316"/>
          </a:xfrm>
          <a:prstGeom prst="rect">
            <a:avLst/>
          </a:prstGeom>
        </p:spPr>
      </p:pic>
    </p:spTree>
    <p:extLst>
      <p:ext uri="{BB962C8B-B14F-4D97-AF65-F5344CB8AC3E}">
        <p14:creationId xmlns:p14="http://schemas.microsoft.com/office/powerpoint/2010/main" val="1399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95</TotalTime>
  <Words>463</Words>
  <Application>Microsoft Office PowerPoint</Application>
  <PresentationFormat>On-screen Show (4:3)</PresentationFormat>
  <Paragraphs>42</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Twinkl</vt:lpstr>
      <vt:lpstr>Calibri</vt:lpstr>
      <vt:lpstr>Office Theme</vt:lpstr>
      <vt:lpstr>PowerPoint Presentation</vt:lpstr>
      <vt:lpstr>Easter Traditions</vt:lpstr>
      <vt:lpstr>Rolling Eggs</vt:lpstr>
      <vt:lpstr>Easter Egg Hunts</vt:lpstr>
      <vt:lpstr>Les Cloches de Pâques</vt:lpstr>
      <vt:lpstr>Omelettes at Easter</vt:lpstr>
      <vt:lpstr>Napoleon and Omelettes</vt:lpstr>
      <vt:lpstr>Easter Food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Fiona Kohler</cp:lastModifiedBy>
  <cp:revision>13</cp:revision>
  <dcterms:created xsi:type="dcterms:W3CDTF">2019-04-02T09:41:45Z</dcterms:created>
  <dcterms:modified xsi:type="dcterms:W3CDTF">2020-03-31T11:56:36Z</dcterms:modified>
</cp:coreProperties>
</file>