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9" r:id="rId2"/>
    <p:sldId id="260" r:id="rId3"/>
    <p:sldId id="258" r:id="rId4"/>
    <p:sldId id="262" r:id="rId5"/>
    <p:sldId id="261" r:id="rId6"/>
    <p:sldId id="263" r:id="rId7"/>
    <p:sldId id="264" r:id="rId8"/>
    <p:sldId id="265" r:id="rId9"/>
    <p:sldId id="284" r:id="rId10"/>
    <p:sldId id="266" r:id="rId11"/>
    <p:sldId id="268" r:id="rId12"/>
    <p:sldId id="270" r:id="rId13"/>
    <p:sldId id="271" r:id="rId14"/>
    <p:sldId id="272" r:id="rId15"/>
    <p:sldId id="294" r:id="rId16"/>
    <p:sldId id="273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57" r:id="rId25"/>
    <p:sldId id="285" r:id="rId26"/>
    <p:sldId id="286" r:id="rId27"/>
    <p:sldId id="291" r:id="rId28"/>
    <p:sldId id="292" r:id="rId29"/>
    <p:sldId id="296" r:id="rId30"/>
    <p:sldId id="295" r:id="rId31"/>
    <p:sldId id="289" r:id="rId32"/>
    <p:sldId id="297" r:id="rId33"/>
    <p:sldId id="290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F3A5D-9AD0-4080-8913-BF174A6F185B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EEA1F-A816-4863-8B50-396A3CBB0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92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Welcome</a:t>
            </a:r>
            <a:r>
              <a:rPr lang="en-GB" baseline="0" dirty="0" smtClean="0"/>
              <a:t> to our Building Learning Power Assembly. Who can remember which group of learning muscles we learned about last time?  What were the 4 learning muscles?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45BC6-A6D9-4967-A9D2-435FBD09C0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22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45BC6-A6D9-4967-A9D2-435FBD09C0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9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9F671-E987-4D2C-A435-FE72A611F5A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621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45BC6-A6D9-4967-A9D2-435FBD09C02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14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FzfYOa9ewlk" TargetMode="Externa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Ui21oHvOX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PlYP4iF7Gj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tIUPW2ARTs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Nuby-vJm_f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fischy.com/songs/sample-song-stronge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b6iVXwJ7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JXEAmAQqe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5431" y="267045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SassoonCRInfantMedium" panose="02000603020000020003" pitchFamily="2" charset="0"/>
              </a:rPr>
              <a:t>  </a:t>
            </a:r>
            <a:r>
              <a:rPr lang="en-GB" sz="4400" b="1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Building Learning Power Assembly</a:t>
            </a:r>
            <a:endParaRPr lang="en-GB" sz="4400" b="1" dirty="0">
              <a:solidFill>
                <a:srgbClr val="00B050"/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7" name="Picture 2" descr="C:\Users\kim.fairley\Desktop\BLP DISPLAY PHOTOS\IMG_0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15" y="1196752"/>
            <a:ext cx="7128792" cy="4824536"/>
          </a:xfrm>
          <a:prstGeom prst="rect">
            <a:avLst/>
          </a:prstGeom>
          <a:noFill/>
          <a:ln w="127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15902"/>
            <a:ext cx="789434" cy="101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5072" y="6488668"/>
            <a:ext cx="6479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u="sng" dirty="0">
                <a:hlinkClick r:id="rId5"/>
              </a:rPr>
              <a:t>https://www.youtube.com/watch?v=FzfYOa9ewlk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>
              <a:solidFill>
                <a:srgbClr val="00194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46184"/>
            <a:ext cx="7772400" cy="1628799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92D050"/>
                </a:solidFill>
              </a:rPr>
              <a:t>Making Links</a:t>
            </a:r>
            <a:endParaRPr lang="en-GB" sz="54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51867"/>
            <a:ext cx="4876800" cy="5334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Look for connections between experiences or ideas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Find pleasure in seeing how things fit together, make patterns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Connect new ideas to how you think and feel already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Look for connections in your memory that will help you with something complicated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2880443" cy="418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https://www.youtube.com/watch?v=5Ui21oHvOXA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75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50"/>
                </a:solidFill>
              </a:rPr>
              <a:t>Examples of how you can build up this learning muscle 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dirty="0" smtClean="0"/>
              <a:t> </a:t>
            </a:r>
            <a:endParaRPr lang="en-GB" sz="7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/>
              <a:t>Use story bags to make links between objects in it for story writing</a:t>
            </a:r>
          </a:p>
          <a:p>
            <a:r>
              <a:rPr lang="en-GB" sz="3600" dirty="0" smtClean="0"/>
              <a:t>Create mind maps to show linked ideas</a:t>
            </a:r>
          </a:p>
          <a:p>
            <a:r>
              <a:rPr lang="en-GB" sz="3600" dirty="0" smtClean="0"/>
              <a:t>Have a ‘link of the week’ board using pictures</a:t>
            </a:r>
          </a:p>
          <a:p>
            <a:r>
              <a:rPr lang="en-GB" sz="3600" dirty="0" smtClean="0"/>
              <a:t>Find links to words in different languages</a:t>
            </a:r>
          </a:p>
          <a:p>
            <a:r>
              <a:rPr lang="en-GB" sz="3600" dirty="0" smtClean="0"/>
              <a:t>Make a class ‘chain of thought’ to share knowledge and identify connections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133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92D050"/>
                </a:solidFill>
              </a:rPr>
              <a:t>Language to encourage making links 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GB" dirty="0" smtClean="0"/>
              <a:t>How could it fit?</a:t>
            </a:r>
          </a:p>
          <a:p>
            <a:r>
              <a:rPr lang="en-GB" dirty="0" smtClean="0"/>
              <a:t>What does… tell you about…?</a:t>
            </a:r>
          </a:p>
          <a:p>
            <a:r>
              <a:rPr lang="en-GB" dirty="0" smtClean="0"/>
              <a:t>Can you see any connections?</a:t>
            </a:r>
          </a:p>
          <a:p>
            <a:r>
              <a:rPr lang="en-GB" dirty="0" smtClean="0"/>
              <a:t>Can you see a pattern here?</a:t>
            </a:r>
          </a:p>
          <a:p>
            <a:r>
              <a:rPr lang="en-GB" dirty="0" smtClean="0"/>
              <a:t>What else do you already know?</a:t>
            </a:r>
          </a:p>
          <a:p>
            <a:r>
              <a:rPr lang="en-GB" dirty="0" smtClean="0"/>
              <a:t>Can you see a link between what we did in… and…?</a:t>
            </a:r>
          </a:p>
          <a:p>
            <a:r>
              <a:rPr lang="en-GB" dirty="0" smtClean="0"/>
              <a:t>Now that you know… has it changed how you think about…?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5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782"/>
            <a:ext cx="7772400" cy="2448272"/>
          </a:xfrm>
        </p:spPr>
        <p:txBody>
          <a:bodyPr>
            <a:normAutofit/>
          </a:bodyPr>
          <a:lstStyle/>
          <a:p>
            <a:r>
              <a:rPr lang="en-GB" sz="88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I</a:t>
            </a:r>
            <a:r>
              <a:rPr lang="en-GB" sz="8800" dirty="0" smtClean="0">
                <a:solidFill>
                  <a:srgbClr val="00B0F0"/>
                </a:solidFill>
                <a:latin typeface="Algerian" panose="04020705040A02060702" pitchFamily="82" charset="0"/>
              </a:rPr>
              <a:t>M</a:t>
            </a:r>
            <a:r>
              <a:rPr lang="en-GB" sz="8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</a:t>
            </a:r>
            <a:r>
              <a:rPr lang="en-GB" sz="88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G</a:t>
            </a:r>
            <a:r>
              <a:rPr lang="en-GB" sz="88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I</a:t>
            </a:r>
            <a:r>
              <a:rPr lang="en-GB" sz="8800" dirty="0" smtClean="0">
                <a:solidFill>
                  <a:srgbClr val="16B2BA"/>
                </a:solidFill>
                <a:latin typeface="Algerian" panose="04020705040A02060702" pitchFamily="82" charset="0"/>
              </a:rPr>
              <a:t>N</a:t>
            </a:r>
            <a:r>
              <a:rPr lang="en-GB" sz="88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I</a:t>
            </a:r>
            <a:r>
              <a:rPr lang="en-GB" sz="8800" dirty="0" smtClean="0">
                <a:solidFill>
                  <a:srgbClr val="00B0F0"/>
                </a:solidFill>
                <a:latin typeface="Algerian" panose="04020705040A02060702" pitchFamily="82" charset="0"/>
              </a:rPr>
              <a:t>N</a:t>
            </a:r>
            <a:r>
              <a:rPr lang="en-GB" sz="8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G</a:t>
            </a:r>
            <a:endParaRPr lang="en-GB" sz="8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638800"/>
            <a:ext cx="8686800" cy="1752600"/>
          </a:xfrm>
        </p:spPr>
        <p:txBody>
          <a:bodyPr>
            <a:normAutofit/>
          </a:bodyPr>
          <a:lstStyle/>
          <a:p>
            <a:r>
              <a:rPr lang="en-GB" sz="1800" dirty="0">
                <a:hlinkClick r:id="rId2"/>
              </a:rPr>
              <a:t>https://</a:t>
            </a:r>
            <a:r>
              <a:rPr lang="en-GB" sz="1800" dirty="0" smtClean="0">
                <a:hlinkClick r:id="rId2"/>
              </a:rPr>
              <a:t>www.youtube.com/watch?v=PlYP4iF7GjM</a:t>
            </a:r>
            <a:r>
              <a:rPr lang="en-GB" sz="1800" dirty="0" smtClean="0"/>
              <a:t> </a:t>
            </a:r>
            <a:endParaRPr lang="en-GB" sz="1800" dirty="0"/>
          </a:p>
        </p:txBody>
      </p:sp>
      <p:pic>
        <p:nvPicPr>
          <p:cNvPr id="4" name="Picture 3" descr="imagesCAN2VSV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3048000" cy="167639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514600" cy="24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1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This is what imagining means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your mind explore and play with   possibilities and ideas</a:t>
            </a:r>
          </a:p>
          <a:p>
            <a:pPr marL="0" indent="0">
              <a:buNone/>
            </a:pP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.Picture how things might look, sound, feel, be</a:t>
            </a:r>
          </a:p>
          <a:p>
            <a:pPr marL="0" indent="0">
              <a:buNone/>
            </a:pP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.Build up stories around objects, facts, theories or other things</a:t>
            </a:r>
          </a:p>
          <a:p>
            <a:pPr marL="0" indent="0">
              <a:buNone/>
            </a:pP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.Rehearse things in your mind before doing them for real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49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0"/>
            <a:ext cx="3657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50"/>
                </a:solidFill>
              </a:rPr>
              <a:t>Examples of how you can build up this learning muscle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47800"/>
            <a:ext cx="6081737" cy="4678363"/>
          </a:xfrm>
        </p:spPr>
        <p:txBody>
          <a:bodyPr/>
          <a:lstStyle/>
          <a:p>
            <a:r>
              <a:rPr lang="en-GB" dirty="0" smtClean="0"/>
              <a:t>Surprising photos- have pictures around school which are astonishing!</a:t>
            </a:r>
          </a:p>
          <a:p>
            <a:r>
              <a:rPr lang="en-GB" dirty="0" smtClean="0"/>
              <a:t>Use music, candles, lights or silence to create a calm space</a:t>
            </a:r>
          </a:p>
          <a:p>
            <a:r>
              <a:rPr lang="en-GB" dirty="0" smtClean="0"/>
              <a:t>Puzzling starters- describe objects and ask pupils to imagine what they might 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4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Language to encourage imagining</a:t>
            </a:r>
            <a:endParaRPr lang="en-GB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smtClean="0"/>
              <a:t>What can we learn from our dreams?</a:t>
            </a:r>
          </a:p>
          <a:p>
            <a:r>
              <a:rPr lang="en-GB" sz="4400" dirty="0" smtClean="0"/>
              <a:t>Try to picture… in your mind.</a:t>
            </a:r>
          </a:p>
          <a:p>
            <a:r>
              <a:rPr lang="en-GB" sz="4400" dirty="0" smtClean="0"/>
              <a:t>What else do you imagine might be happening?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9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sz="4800" b="1" dirty="0" smtClean="0">
                <a:solidFill>
                  <a:srgbClr val="00B050"/>
                </a:solidFill>
              </a:rPr>
              <a:t>Reasoning- What does it mean?</a:t>
            </a:r>
            <a:endParaRPr lang="en-GB" sz="4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5200" dirty="0" smtClean="0">
                <a:solidFill>
                  <a:srgbClr val="00B050"/>
                </a:solidFill>
              </a:rPr>
              <a:t>             Reasoning Means…</a:t>
            </a:r>
          </a:p>
          <a:p>
            <a:r>
              <a:rPr lang="en-GB" sz="5200" dirty="0" smtClean="0"/>
              <a:t>To create logical arguments.</a:t>
            </a:r>
          </a:p>
          <a:p>
            <a:r>
              <a:rPr lang="en-GB" sz="5200" dirty="0" smtClean="0"/>
              <a:t>To spot flaws in other peoples arguments.</a:t>
            </a:r>
          </a:p>
          <a:p>
            <a:r>
              <a:rPr lang="en-GB" sz="5200" dirty="0" smtClean="0"/>
              <a:t>To realise what might happen.</a:t>
            </a:r>
          </a:p>
          <a:p>
            <a:r>
              <a:rPr lang="en-GB" sz="5200" dirty="0" smtClean="0"/>
              <a:t>To look for evidence.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600" dirty="0">
                <a:hlinkClick r:id="rId2"/>
              </a:rPr>
              <a:t>https://www.youtube.com/watch?v=tIUPW2ARTso</a:t>
            </a:r>
            <a:r>
              <a:rPr lang="en-GB" sz="1600" dirty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 descr="OwlCushion_01[1]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7" t="15298" r="6859" b="7138"/>
          <a:stretch>
            <a:fillRect/>
          </a:stretch>
        </p:blipFill>
        <p:spPr bwMode="auto">
          <a:xfrm>
            <a:off x="7162800" y="5029200"/>
            <a:ext cx="1447800" cy="1524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876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How can we use reasoning?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Here is a short play to show you. It’s a crime scene.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Play Sudoku, the problems can be solved by logic and reasoning.</a:t>
            </a:r>
          </a:p>
          <a:p>
            <a:r>
              <a:rPr lang="en-GB" dirty="0" smtClean="0"/>
              <a:t>Put pictures in the correct sequence, explain the reasons for the order.</a:t>
            </a:r>
          </a:p>
          <a:p>
            <a:r>
              <a:rPr lang="en-GB" dirty="0" smtClean="0"/>
              <a:t>Identify the odd one out and give reasons.</a:t>
            </a:r>
          </a:p>
          <a:p>
            <a:endParaRPr lang="en-GB" dirty="0" smtClean="0"/>
          </a:p>
        </p:txBody>
      </p:sp>
      <p:pic>
        <p:nvPicPr>
          <p:cNvPr id="1028" name="Picture 4" descr="C:\Users\smark\AppData\Local\Microsoft\Windows\Temporary Internet Files\Content.IE5\4I3K5U43\qui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1"/>
            <a:ext cx="122191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Things to say when reasoning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of these things fit together? Why?</a:t>
            </a:r>
          </a:p>
          <a:p>
            <a:r>
              <a:rPr lang="en-GB" dirty="0" smtClean="0"/>
              <a:t>How many reasons can we find for…?</a:t>
            </a:r>
          </a:p>
          <a:p>
            <a:r>
              <a:rPr lang="en-GB" dirty="0" smtClean="0"/>
              <a:t>What evidence can you find to support your argument?</a:t>
            </a:r>
          </a:p>
          <a:p>
            <a:r>
              <a:rPr lang="en-GB" dirty="0" smtClean="0"/>
              <a:t>How have you come to that conclusion?</a:t>
            </a:r>
          </a:p>
          <a:p>
            <a:r>
              <a:rPr lang="en-GB" dirty="0" smtClean="0"/>
              <a:t>Which thinking tool would help us to solve this puzzle?</a:t>
            </a:r>
          </a:p>
          <a:p>
            <a:r>
              <a:rPr lang="en-GB" dirty="0" smtClean="0"/>
              <a:t>What can you assume from this?</a:t>
            </a:r>
          </a:p>
          <a:p>
            <a:endParaRPr lang="en-GB" dirty="0"/>
          </a:p>
        </p:txBody>
      </p:sp>
      <p:pic>
        <p:nvPicPr>
          <p:cNvPr id="4" name="Picture 3" descr="OwlCushion_01[1]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7" t="15298" r="6859" b="7138"/>
          <a:stretch>
            <a:fillRect/>
          </a:stretch>
        </p:blipFill>
        <p:spPr bwMode="auto">
          <a:xfrm>
            <a:off x="7162800" y="5029200"/>
            <a:ext cx="1447800" cy="1524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022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5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latin typeface="SassoonCRInfant" panose="02010503020300020003" pitchFamily="2" charset="0"/>
              </a:rPr>
              <a:t>What does Building Learning Power look like?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GB" sz="4500" dirty="0" smtClean="0">
                <a:latin typeface="SassoonCRInfant" panose="02010503020300020003" pitchFamily="2" charset="0"/>
              </a:rPr>
              <a:t>There </a:t>
            </a:r>
            <a:r>
              <a:rPr lang="en-GB" sz="4500" dirty="0">
                <a:latin typeface="SassoonCRInfant" panose="02010503020300020003" pitchFamily="2" charset="0"/>
              </a:rPr>
              <a:t>are four main learning </a:t>
            </a:r>
            <a:r>
              <a:rPr lang="en-GB" sz="4500" dirty="0" smtClean="0">
                <a:latin typeface="SassoonCRInfant" panose="02010503020300020003" pitchFamily="2" charset="0"/>
              </a:rPr>
              <a:t>characteristics (The 4 R’s): </a:t>
            </a:r>
          </a:p>
          <a:p>
            <a:pPr marL="0" indent="0">
              <a:buFontTx/>
              <a:buNone/>
              <a:defRPr/>
            </a:pPr>
            <a:endParaRPr lang="en-GB" sz="4500" dirty="0">
              <a:latin typeface="SassoonCRInfant" panose="02010503020300020003" pitchFamily="2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GB" sz="4500" b="1" dirty="0">
                <a:solidFill>
                  <a:srgbClr val="FF0000"/>
                </a:solidFill>
                <a:latin typeface="SassoonCRInfant" panose="02010503020300020003" pitchFamily="2" charset="0"/>
              </a:rPr>
              <a:t>Resilience: </a:t>
            </a:r>
            <a:r>
              <a:rPr lang="en-GB" sz="4500" dirty="0">
                <a:solidFill>
                  <a:srgbClr val="FF0000"/>
                </a:solidFill>
                <a:latin typeface="SassoonCRInfant" panose="02010503020300020003" pitchFamily="2" charset="0"/>
              </a:rPr>
              <a:t>not giving up,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GB" sz="4500" b="1" dirty="0">
                <a:solidFill>
                  <a:srgbClr val="00B050"/>
                </a:solidFill>
                <a:latin typeface="SassoonCRInfant" panose="02010503020300020003" pitchFamily="2" charset="0"/>
              </a:rPr>
              <a:t>Resourcefulness: </a:t>
            </a:r>
            <a:r>
              <a:rPr lang="en-GB" sz="4500" dirty="0">
                <a:solidFill>
                  <a:srgbClr val="00B050"/>
                </a:solidFill>
                <a:latin typeface="SassoonCRInfant" panose="02010503020300020003" pitchFamily="2" charset="0"/>
              </a:rPr>
              <a:t>being able to use a range of learning strategies and knowing what to do when you get stuck,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GB" sz="4500" b="1" dirty="0">
                <a:solidFill>
                  <a:srgbClr val="1361DF"/>
                </a:solidFill>
                <a:latin typeface="SassoonCRInfant" panose="02010503020300020003" pitchFamily="2" charset="0"/>
              </a:rPr>
              <a:t>Reflectiveness: </a:t>
            </a:r>
            <a:r>
              <a:rPr lang="en-GB" sz="4500" dirty="0">
                <a:solidFill>
                  <a:srgbClr val="1361DF"/>
                </a:solidFill>
                <a:latin typeface="SassoonCRInfant" panose="02010503020300020003" pitchFamily="2" charset="0"/>
              </a:rPr>
              <a:t>being able to think about yourself as a learner and how you might be able to do this better,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GB" sz="4500" b="1" dirty="0">
                <a:solidFill>
                  <a:srgbClr val="FFC000"/>
                </a:solidFill>
                <a:latin typeface="SassoonCRInfant" panose="02010503020300020003" pitchFamily="2" charset="0"/>
              </a:rPr>
              <a:t>Reciprocity: </a:t>
            </a:r>
            <a:r>
              <a:rPr lang="en-GB" sz="4500" dirty="0">
                <a:solidFill>
                  <a:srgbClr val="FFC000"/>
                </a:solidFill>
                <a:latin typeface="SassoonCRInfant" panose="02010503020300020003" pitchFamily="2" charset="0"/>
              </a:rPr>
              <a:t>being able to learn with and from others, as well as on your own. </a:t>
            </a:r>
          </a:p>
          <a:p>
            <a:pPr marL="0" indent="0">
              <a:buFontTx/>
              <a:buNone/>
              <a:defRPr/>
            </a:pPr>
            <a:r>
              <a:rPr lang="en-GB" sz="4500" dirty="0">
                <a:latin typeface="SassoonCRInfant" panose="02010503020300020003" pitchFamily="2" charset="0"/>
              </a:rPr>
              <a:t> </a:t>
            </a:r>
          </a:p>
          <a:p>
            <a:pPr marL="0" indent="0">
              <a:buFontTx/>
              <a:buNone/>
              <a:defRPr/>
            </a:pPr>
            <a:r>
              <a:rPr lang="en-GB" sz="4500" i="1" dirty="0">
                <a:latin typeface="SassoonCRInfant" panose="02010503020300020003" pitchFamily="2" charset="0"/>
              </a:rPr>
              <a:t>These </a:t>
            </a:r>
            <a:r>
              <a:rPr lang="en-GB" sz="4500" i="1" dirty="0" smtClean="0">
                <a:latin typeface="SassoonCRInfant" panose="02010503020300020003" pitchFamily="2" charset="0"/>
              </a:rPr>
              <a:t>characteristics </a:t>
            </a:r>
            <a:r>
              <a:rPr lang="en-GB" sz="4500" i="1" dirty="0">
                <a:latin typeface="SassoonCRInfant" panose="02010503020300020003" pitchFamily="2" charset="0"/>
              </a:rPr>
              <a:t>are then split into </a:t>
            </a:r>
            <a:r>
              <a:rPr lang="en-GB" sz="4500" i="1" u="sng" dirty="0">
                <a:latin typeface="SassoonCRInfant" panose="02010503020300020003" pitchFamily="2" charset="0"/>
              </a:rPr>
              <a:t>seventeen learning ‘muscles’ </a:t>
            </a:r>
            <a:r>
              <a:rPr lang="en-GB" sz="4500" i="1" dirty="0">
                <a:latin typeface="SassoonCRInfant" panose="02010503020300020003" pitchFamily="2" charset="0"/>
              </a:rPr>
              <a:t>that </a:t>
            </a:r>
            <a:r>
              <a:rPr lang="en-GB" sz="4500" i="1" dirty="0" smtClean="0">
                <a:latin typeface="SassoonCRInfant" panose="02010503020300020003" pitchFamily="2" charset="0"/>
              </a:rPr>
              <a:t>you can ‘</a:t>
            </a:r>
            <a:r>
              <a:rPr lang="en-GB" sz="4500" i="1" u="sng" dirty="0" smtClean="0">
                <a:latin typeface="SassoonCRInfant" panose="02010503020300020003" pitchFamily="2" charset="0"/>
              </a:rPr>
              <a:t>stretch</a:t>
            </a:r>
            <a:r>
              <a:rPr lang="en-GB" sz="4500" i="1" dirty="0">
                <a:latin typeface="SassoonCRInfant" panose="02010503020300020003" pitchFamily="2" charset="0"/>
              </a:rPr>
              <a:t>’ </a:t>
            </a:r>
            <a:r>
              <a:rPr lang="en-GB" sz="4500" i="1" dirty="0" smtClean="0">
                <a:latin typeface="SassoonCRInfant" panose="02010503020300020003" pitchFamily="2" charset="0"/>
              </a:rPr>
              <a:t>within your everyday </a:t>
            </a:r>
            <a:r>
              <a:rPr lang="en-GB" sz="4500" i="1" dirty="0">
                <a:latin typeface="SassoonCRInfant" panose="02010503020300020003" pitchFamily="2" charset="0"/>
              </a:rPr>
              <a:t>lessons and activities and apply to different aspects of </a:t>
            </a:r>
            <a:r>
              <a:rPr lang="en-GB" sz="4500" i="1" dirty="0" smtClean="0">
                <a:latin typeface="SassoonCRInfant" panose="02010503020300020003" pitchFamily="2" charset="0"/>
              </a:rPr>
              <a:t>your </a:t>
            </a:r>
            <a:r>
              <a:rPr lang="en-GB" sz="4500" i="1" dirty="0">
                <a:latin typeface="SassoonCRInfant" panose="02010503020300020003" pitchFamily="2" charset="0"/>
              </a:rPr>
              <a:t>learning.</a:t>
            </a:r>
            <a:endParaRPr lang="en-GB" sz="4500" dirty="0">
              <a:latin typeface="SassoonCRInfant" panose="02010503020300020003" pitchFamily="2" charset="0"/>
            </a:endParaRPr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8" y="433748"/>
            <a:ext cx="9144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152127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Capitalising- What it means 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382000" cy="47244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5400" dirty="0" smtClean="0">
                <a:solidFill>
                  <a:schemeClr val="tx1"/>
                </a:solidFill>
              </a:rPr>
              <a:t>It means you learn from many different sources – people , books , the internet and music.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5400" dirty="0" smtClean="0">
                <a:solidFill>
                  <a:schemeClr val="tx1"/>
                </a:solidFill>
              </a:rPr>
              <a:t>Making intelligent use of all kinds of things to aid learning </a:t>
            </a:r>
          </a:p>
          <a:p>
            <a:pPr algn="l"/>
            <a:endParaRPr lang="en-GB" dirty="0"/>
          </a:p>
          <a:p>
            <a:r>
              <a:rPr lang="en-GB" sz="1400" dirty="0">
                <a:hlinkClick r:id="rId2"/>
              </a:rPr>
              <a:t>https://</a:t>
            </a:r>
            <a:r>
              <a:rPr lang="en-GB" sz="1400" dirty="0" smtClean="0">
                <a:hlinkClick r:id="rId2"/>
              </a:rPr>
              <a:t>www.youtube.com/watch?v=Nuby-vJm_fE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5" name="Picture 4" descr="leather-book-preview[1]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57474"/>
            <a:ext cx="990600" cy="8477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 descr="l_15557212[1]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6" t="4582" r="36575" b="10083"/>
          <a:stretch>
            <a:fillRect/>
          </a:stretch>
        </p:blipFill>
        <p:spPr bwMode="auto">
          <a:xfrm>
            <a:off x="5334000" y="3196906"/>
            <a:ext cx="685800" cy="84169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576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6" y="5562600"/>
            <a:ext cx="1340643" cy="132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How you can build capitalising… 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You can build this muscle by reading books,  by listening to other people and even by listening to music.</a:t>
            </a:r>
          </a:p>
          <a:p>
            <a:r>
              <a:rPr lang="en-GB" dirty="0" smtClean="0"/>
              <a:t>Encourage </a:t>
            </a:r>
            <a:r>
              <a:rPr lang="en-GB" dirty="0"/>
              <a:t>questions.</a:t>
            </a:r>
          </a:p>
          <a:p>
            <a:r>
              <a:rPr lang="en-GB" dirty="0" smtClean="0"/>
              <a:t>Demonstrate </a:t>
            </a:r>
            <a:r>
              <a:rPr lang="en-GB" dirty="0"/>
              <a:t>making links between different ideas.</a:t>
            </a:r>
          </a:p>
          <a:p>
            <a:r>
              <a:rPr lang="en-GB" dirty="0" smtClean="0"/>
              <a:t>Don’t </a:t>
            </a:r>
            <a:r>
              <a:rPr lang="en-GB" dirty="0"/>
              <a:t>allow your </a:t>
            </a:r>
            <a:r>
              <a:rPr lang="en-GB" dirty="0" smtClean="0"/>
              <a:t>imagination </a:t>
            </a:r>
            <a:r>
              <a:rPr lang="en-GB" dirty="0"/>
              <a:t>to shrivel </a:t>
            </a:r>
            <a:r>
              <a:rPr lang="en-GB" dirty="0" smtClean="0"/>
              <a:t>up!</a:t>
            </a:r>
            <a:endParaRPr lang="en-GB" dirty="0"/>
          </a:p>
          <a:p>
            <a:r>
              <a:rPr lang="en-GB" dirty="0" smtClean="0"/>
              <a:t>Find different ways </a:t>
            </a:r>
            <a:r>
              <a:rPr lang="en-GB" dirty="0"/>
              <a:t>of using  </a:t>
            </a:r>
            <a:r>
              <a:rPr lang="en-GB" dirty="0" smtClean="0"/>
              <a:t>resources </a:t>
            </a:r>
            <a:r>
              <a:rPr lang="en-GB" dirty="0"/>
              <a:t>such as reference books, dictionaries and the Internet.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1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Language to build your muscle 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 smtClean="0"/>
              <a:t>Who could help you?</a:t>
            </a:r>
          </a:p>
          <a:p>
            <a:r>
              <a:rPr lang="en-GB" sz="3600" dirty="0" smtClean="0"/>
              <a:t>What can we use to help us with this?</a:t>
            </a:r>
            <a:endParaRPr lang="en-GB" sz="3600" dirty="0"/>
          </a:p>
          <a:p>
            <a:r>
              <a:rPr lang="en-GB" sz="3600" dirty="0" smtClean="0"/>
              <a:t>Where else might we go to find out about that?</a:t>
            </a:r>
          </a:p>
          <a:p>
            <a:r>
              <a:rPr lang="en-GB" sz="3600" dirty="0" smtClean="0"/>
              <a:t>What led you to choose to use that?</a:t>
            </a:r>
          </a:p>
          <a:p>
            <a:r>
              <a:rPr lang="en-GB" sz="3600" dirty="0" smtClean="0"/>
              <a:t>If you could use anything you wanted, what would you use?</a:t>
            </a:r>
          </a:p>
          <a:p>
            <a:r>
              <a:rPr lang="en-GB" sz="3600" dirty="0" smtClean="0"/>
              <a:t>What skills do we need as a team so that we can succeed in this task?</a:t>
            </a:r>
            <a:endParaRPr lang="en-GB" sz="3600" dirty="0"/>
          </a:p>
        </p:txBody>
      </p:sp>
      <p:pic>
        <p:nvPicPr>
          <p:cNvPr id="4" name="Picture 3" descr="l_15557212[1]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6" t="4582" r="36575" b="10083"/>
          <a:stretch>
            <a:fillRect/>
          </a:stretch>
        </p:blipFill>
        <p:spPr bwMode="auto">
          <a:xfrm>
            <a:off x="7744690" y="1143000"/>
            <a:ext cx="865909" cy="12192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238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9006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Capitalising Story 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040560"/>
          </a:xfrm>
        </p:spPr>
        <p:txBody>
          <a:bodyPr/>
          <a:lstStyle/>
          <a:p>
            <a:endParaRPr lang="en-GB" dirty="0"/>
          </a:p>
          <a:p>
            <a:r>
              <a:rPr lang="en-GB" sz="4000" dirty="0" smtClean="0"/>
              <a:t>We are now going to tell you a story about people using capitalising …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It all starts </a:t>
            </a:r>
            <a:r>
              <a:rPr lang="en-GB" sz="4000" dirty="0" smtClean="0"/>
              <a:t>in </a:t>
            </a:r>
            <a:r>
              <a:rPr lang="en-GB" sz="4000" smtClean="0"/>
              <a:t>an Internet </a:t>
            </a:r>
            <a:r>
              <a:rPr lang="en-GB" sz="4000" dirty="0" smtClean="0"/>
              <a:t>cafe…. </a:t>
            </a:r>
          </a:p>
          <a:p>
            <a:pPr marL="0" indent="0">
              <a:buNone/>
            </a:pPr>
            <a:endParaRPr lang="en-GB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42" y="4959927"/>
            <a:ext cx="2160176" cy="18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3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48399"/>
            <a:ext cx="8991600" cy="457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u="sng" dirty="0">
                <a:hlinkClick r:id="rId2"/>
              </a:rPr>
              <a:t>http://www.fischy.com/songs/sample-song-stronger/</a:t>
            </a:r>
            <a:r>
              <a:rPr lang="en-GB" sz="20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" y="228599"/>
            <a:ext cx="8534400" cy="52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3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78486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153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7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dirty="0" smtClean="0">
                <a:latin typeface="SassoonCRInfantMedium" panose="02000603020000020003" pitchFamily="2" charset="0"/>
              </a:rPr>
              <a:t>Let’s recap!</a:t>
            </a:r>
            <a:endParaRPr lang="en-GB" sz="6600" dirty="0">
              <a:latin typeface="SassoonCRInfantMedium" panose="02000603020000020003" pitchFamily="2" charset="0"/>
            </a:endParaRPr>
          </a:p>
        </p:txBody>
      </p:sp>
      <p:pic>
        <p:nvPicPr>
          <p:cNvPr id="3074" name="Picture 2" descr="Image result for thinking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66798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9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Autofit/>
          </a:bodyPr>
          <a:lstStyle/>
          <a:p>
            <a:r>
              <a:rPr lang="en-GB" sz="6600" dirty="0" smtClean="0">
                <a:latin typeface="SassoonCRInfantMedium" panose="02000603020000020003" pitchFamily="2" charset="0"/>
              </a:rPr>
              <a:t>What </a:t>
            </a:r>
            <a:r>
              <a:rPr lang="en-GB" sz="6600" b="1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five</a:t>
            </a:r>
            <a:r>
              <a:rPr lang="en-GB" sz="6600" dirty="0" smtClean="0">
                <a:latin typeface="SassoonCRInfantMedium" panose="02000603020000020003" pitchFamily="2" charset="0"/>
              </a:rPr>
              <a:t> things do we need to do to become a </a:t>
            </a:r>
            <a:r>
              <a:rPr lang="en-GB" sz="6600" b="1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resourceful</a:t>
            </a:r>
            <a:r>
              <a:rPr lang="en-GB" sz="6600" dirty="0" smtClean="0">
                <a:latin typeface="SassoonCRInfantMedium" panose="02000603020000020003" pitchFamily="2" charset="0"/>
              </a:rPr>
              <a:t> learner?</a:t>
            </a:r>
            <a:endParaRPr lang="en-GB" sz="6600" dirty="0">
              <a:latin typeface="SassoonCRInfantMedium" panose="02000603020000020003" pitchFamily="2" charset="0"/>
            </a:endParaRPr>
          </a:p>
        </p:txBody>
      </p:sp>
      <p:pic>
        <p:nvPicPr>
          <p:cNvPr id="5124" name="Picture 4" descr="Image result for building learning power b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183416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building learning power brai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1804001" cy="12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m.fairley\Desktop\Resourcefulness assembly 03.03.17\resourcefulness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1882"/>
            <a:ext cx="8763000" cy="639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2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6000" dirty="0" smtClean="0">
                <a:latin typeface="SassoonCRInfantMedium" panose="02000603020000020003" pitchFamily="2" charset="0"/>
              </a:rPr>
              <a:t>What is </a:t>
            </a:r>
            <a:r>
              <a:rPr lang="en-GB" sz="6000" b="1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resourcefulness</a:t>
            </a:r>
            <a:r>
              <a:rPr lang="en-GB" sz="6000" dirty="0" smtClean="0">
                <a:latin typeface="SassoonCRInfantMedium" panose="02000603020000020003" pitchFamily="2" charset="0"/>
              </a:rPr>
              <a:t>?</a:t>
            </a:r>
            <a:endParaRPr lang="en-GB" sz="6000" dirty="0">
              <a:latin typeface="SassoonCRInfantMedium" panose="020006030200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6093296"/>
            <a:ext cx="6400800" cy="600472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www.youtube.com/watch?v=Wqb6iVXwJ7c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128" name="Picture 8" descr="Image result for superhero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862736" cy="364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4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It’s Competition Time!</a:t>
            </a:r>
            <a:endParaRPr lang="en-GB" sz="4800" b="1" dirty="0">
              <a:solidFill>
                <a:srgbClr val="00B050"/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7170" name="Picture 2" descr="Image result for superhero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595795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19" y="145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Design a Resourcefulness Superhero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kim.fairley\Desktop\CLUSTER DEVELOPMENT POST\BLP DISPLAY PHOTOS\IMG_0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81314"/>
            <a:ext cx="3962839" cy="5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181599" y="1676400"/>
            <a:ext cx="3944257" cy="3528392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096000" y="270193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SassoonCRInfantMedium" panose="02000603020000020003" pitchFamily="2" charset="0"/>
              </a:rPr>
              <a:t>More details to follow from Mrs Fairley </a:t>
            </a:r>
            <a:endParaRPr lang="en-GB" sz="2400" b="1" dirty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0836"/>
            <a:ext cx="4724400" cy="667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15" y="76200"/>
            <a:ext cx="4749686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301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Keep building your learning power in and out of school </a:t>
            </a:r>
            <a:r>
              <a:rPr lang="en-GB" b="1" dirty="0" smtClean="0">
                <a:solidFill>
                  <a:srgbClr val="00B050"/>
                </a:solidFill>
                <a:latin typeface="SassoonCRInfantMedium" panose="02000603020000020003" pitchFamily="2" charset="0"/>
                <a:sym typeface="Wingdings" panose="05000000000000000000" pitchFamily="2" charset="2"/>
              </a:rPr>
              <a:t></a:t>
            </a:r>
            <a:endParaRPr lang="en-GB" b="1" dirty="0">
              <a:solidFill>
                <a:srgbClr val="00B050"/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5" name="Picture 2" descr="Image result for superhero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447" y="1700808"/>
            <a:ext cx="5098305" cy="382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69677"/>
            <a:ext cx="1581522" cy="20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5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126288" cy="925512"/>
          </a:xfrm>
        </p:spPr>
        <p:txBody>
          <a:bodyPr/>
          <a:lstStyle/>
          <a:p>
            <a:r>
              <a:rPr lang="en-GB" altLang="en-US" sz="4000" b="1" u="sng" dirty="0" smtClean="0">
                <a:latin typeface="SassoonCRInfant" pitchFamily="2" charset="0"/>
                <a:cs typeface="Trebuchet MS" pitchFamily="34" charset="0"/>
              </a:rPr>
              <a:t>As we go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908050"/>
            <a:ext cx="7523162" cy="5238750"/>
          </a:xfrm>
        </p:spPr>
        <p:txBody>
          <a:bodyPr rtlCol="0">
            <a:normAutofit fontScale="55000" lnSpcReduction="20000"/>
          </a:bodyPr>
          <a:lstStyle/>
          <a:p>
            <a:pPr marL="0" indent="0" algn="ctr" fontAlgn="auto">
              <a:buFont typeface="Wingdings 2" charset="2"/>
              <a:buNone/>
              <a:defRPr/>
            </a:pPr>
            <a:r>
              <a:rPr lang="en-GB" sz="5100" dirty="0" smtClean="0">
                <a:latin typeface="SassoonCRInfant" panose="02010503020300020003" pitchFamily="2" charset="0"/>
              </a:rPr>
              <a:t>As we go now from this moment</a:t>
            </a:r>
          </a:p>
          <a:p>
            <a:pPr marL="0" indent="0" algn="ctr" fontAlgn="auto">
              <a:buFont typeface="Wingdings 2" charset="2"/>
              <a:buNone/>
              <a:defRPr/>
            </a:pPr>
            <a:r>
              <a:rPr lang="en-GB" sz="5100" dirty="0" smtClean="0">
                <a:latin typeface="SassoonCRInfant" panose="02010503020300020003" pitchFamily="2" charset="0"/>
              </a:rPr>
              <a:t>As we leave behind our time together</a:t>
            </a:r>
          </a:p>
          <a:p>
            <a:pPr marL="0" indent="0" algn="ctr" fontAlgn="auto">
              <a:buFont typeface="Wingdings 2" charset="2"/>
              <a:buNone/>
              <a:defRPr/>
            </a:pPr>
            <a:r>
              <a:rPr lang="en-GB" sz="5100" dirty="0" smtClean="0">
                <a:latin typeface="SassoonCRInfant" panose="02010503020300020003" pitchFamily="2" charset="0"/>
              </a:rPr>
              <a:t>May we walk with one another</a:t>
            </a:r>
          </a:p>
          <a:p>
            <a:pPr marL="0" indent="0" algn="ctr" fontAlgn="auto">
              <a:buFont typeface="Wingdings 2" charset="2"/>
              <a:buNone/>
              <a:defRPr/>
            </a:pPr>
            <a:r>
              <a:rPr lang="en-GB" sz="5100" dirty="0" smtClean="0">
                <a:latin typeface="SassoonCRInfant" panose="02010503020300020003" pitchFamily="2" charset="0"/>
              </a:rPr>
              <a:t>May we help each other on the way</a:t>
            </a:r>
          </a:p>
          <a:p>
            <a:pPr marL="0" indent="0" algn="ctr" fontAlgn="auto">
              <a:buFont typeface="Wingdings 2" charset="2"/>
              <a:buNone/>
              <a:defRPr/>
            </a:pPr>
            <a:endParaRPr lang="en-GB" sz="5100" dirty="0" smtClean="0">
              <a:latin typeface="SassoonCRInfant" panose="02010503020300020003" pitchFamily="2" charset="0"/>
            </a:endParaRPr>
          </a:p>
          <a:p>
            <a:pPr marL="0" indent="0" algn="ctr" fontAlgn="auto">
              <a:buFont typeface="Wingdings 2" charset="2"/>
              <a:buNone/>
              <a:defRPr/>
            </a:pPr>
            <a:r>
              <a:rPr lang="en-GB" sz="5100" dirty="0" smtClean="0">
                <a:latin typeface="SassoonCRInfant" panose="02010503020300020003" pitchFamily="2" charset="0"/>
              </a:rPr>
              <a:t>As we go now from this moment</a:t>
            </a:r>
          </a:p>
          <a:p>
            <a:pPr marL="0" indent="0" algn="ctr" fontAlgn="auto">
              <a:buFont typeface="Wingdings 2" charset="2"/>
              <a:buNone/>
              <a:defRPr/>
            </a:pPr>
            <a:r>
              <a:rPr lang="en-GB" sz="5100" dirty="0" smtClean="0">
                <a:latin typeface="SassoonCRInfant" panose="02010503020300020003" pitchFamily="2" charset="0"/>
              </a:rPr>
              <a:t>As we go into the future together</a:t>
            </a:r>
          </a:p>
          <a:p>
            <a:pPr marL="0" indent="0" algn="ctr" fontAlgn="auto">
              <a:buFont typeface="Wingdings 2" charset="2"/>
              <a:buNone/>
              <a:defRPr/>
            </a:pPr>
            <a:r>
              <a:rPr lang="en-GB" sz="5100" dirty="0" smtClean="0">
                <a:latin typeface="SassoonCRInfant" panose="02010503020300020003" pitchFamily="2" charset="0"/>
              </a:rPr>
              <a:t>May we treasure one another</a:t>
            </a:r>
          </a:p>
          <a:p>
            <a:pPr marL="0" indent="0" algn="ctr" fontAlgn="auto">
              <a:buFont typeface="Wingdings 2" charset="2"/>
              <a:buNone/>
              <a:defRPr/>
            </a:pPr>
            <a:r>
              <a:rPr lang="en-GB" sz="5100" dirty="0" smtClean="0">
                <a:latin typeface="SassoonCRInfant" panose="02010503020300020003" pitchFamily="2" charset="0"/>
              </a:rPr>
              <a:t>May we realise how precious we are</a:t>
            </a:r>
          </a:p>
          <a:p>
            <a:pPr marL="0" indent="0" algn="ctr" fontAlgn="auto">
              <a:buFont typeface="Wingdings 2" charset="2"/>
              <a:buNone/>
              <a:defRPr/>
            </a:pPr>
            <a:endParaRPr lang="en-GB" sz="5100" dirty="0" smtClean="0">
              <a:latin typeface="SassoonCRInfant" panose="02010503020300020003" pitchFamily="2" charset="0"/>
            </a:endParaRPr>
          </a:p>
          <a:p>
            <a:pPr marL="0" indent="0" algn="ctr" fontAlgn="auto">
              <a:buFont typeface="Wingdings 2" charset="2"/>
              <a:buNone/>
              <a:defRPr/>
            </a:pPr>
            <a:r>
              <a:rPr lang="en-GB" sz="5100" dirty="0" smtClean="0">
                <a:latin typeface="SassoonCRInfant" panose="02010503020300020003" pitchFamily="2" charset="0"/>
              </a:rPr>
              <a:t>(Repeat)</a:t>
            </a:r>
          </a:p>
          <a:p>
            <a:pPr fontAlgn="auto">
              <a:buFont typeface="Wingdings 2" charset="2"/>
              <a:buChar char=""/>
              <a:defRPr/>
            </a:pPr>
            <a:endParaRPr lang="en-GB" dirty="0"/>
          </a:p>
        </p:txBody>
      </p:sp>
      <p:pic>
        <p:nvPicPr>
          <p:cNvPr id="2" name="10 As we go now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2692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1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B050"/>
                </a:solidFill>
              </a:rPr>
              <a:t>Resourcefulness</a:t>
            </a:r>
            <a:endParaRPr lang="en-GB" sz="4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248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Questioning </a:t>
            </a:r>
            <a:endParaRPr lang="en-GB" dirty="0"/>
          </a:p>
          <a:p>
            <a:pPr lvl="0"/>
            <a:r>
              <a:rPr lang="en-GB" dirty="0"/>
              <a:t>Asking questions of yourself and others. </a:t>
            </a:r>
          </a:p>
          <a:p>
            <a:pPr lvl="0"/>
            <a:r>
              <a:rPr lang="en-GB" dirty="0"/>
              <a:t>Being curious and playful with ideas delving beneath the surface of things. </a:t>
            </a:r>
          </a:p>
          <a:p>
            <a:pPr marL="0" indent="0">
              <a:buNone/>
            </a:pPr>
            <a:r>
              <a:rPr lang="en-GB" b="1" dirty="0"/>
              <a:t>Making Links </a:t>
            </a:r>
            <a:endParaRPr lang="en-GB" dirty="0"/>
          </a:p>
          <a:p>
            <a:pPr lvl="0"/>
            <a:r>
              <a:rPr lang="en-GB" dirty="0"/>
              <a:t>Seeing connections between events and experiences. </a:t>
            </a:r>
          </a:p>
          <a:p>
            <a:pPr lvl="0"/>
            <a:r>
              <a:rPr lang="en-GB" dirty="0"/>
              <a:t>Building patterns- weaving a web of understanding. </a:t>
            </a:r>
          </a:p>
          <a:p>
            <a:pPr marL="0" indent="0">
              <a:buNone/>
            </a:pPr>
            <a:r>
              <a:rPr lang="en-GB" b="1" dirty="0"/>
              <a:t>Imagining </a:t>
            </a:r>
            <a:endParaRPr lang="en-GB" dirty="0"/>
          </a:p>
          <a:p>
            <a:pPr lvl="0"/>
            <a:r>
              <a:rPr lang="en-GB" dirty="0"/>
              <a:t>Using your imagination and intuition to put yourself through new experiences or to explore possibilities. </a:t>
            </a:r>
          </a:p>
          <a:p>
            <a:pPr lvl="0"/>
            <a:r>
              <a:rPr lang="en-GB" dirty="0"/>
              <a:t>Wondering ‘what if...?’</a:t>
            </a:r>
          </a:p>
          <a:p>
            <a:pPr marL="0" indent="0">
              <a:buNone/>
            </a:pPr>
            <a:r>
              <a:rPr lang="en-GB" b="1" dirty="0"/>
              <a:t>Reasoning </a:t>
            </a:r>
            <a:endParaRPr lang="en-GB" dirty="0"/>
          </a:p>
          <a:p>
            <a:pPr lvl="0"/>
            <a:r>
              <a:rPr lang="en-GB" dirty="0"/>
              <a:t>Calling up your logical and rational skills to work things out methodically and rigorously; constructing good arguments and spotting the flaws in others. </a:t>
            </a:r>
          </a:p>
          <a:p>
            <a:pPr marL="0" indent="0">
              <a:buNone/>
            </a:pPr>
            <a:r>
              <a:rPr lang="en-GB" b="1" dirty="0" smtClean="0"/>
              <a:t>Capitalising </a:t>
            </a:r>
            <a:endParaRPr lang="en-GB" dirty="0"/>
          </a:p>
          <a:p>
            <a:pPr lvl="0"/>
            <a:r>
              <a:rPr lang="en-GB" dirty="0"/>
              <a:t>Drawing on the full range of resources from the wider world- other people, books, the Internet, past experience, future opportunities. </a:t>
            </a:r>
          </a:p>
          <a:p>
            <a:endParaRPr lang="en-GB" dirty="0"/>
          </a:p>
        </p:txBody>
      </p:sp>
      <p:pic>
        <p:nvPicPr>
          <p:cNvPr id="4" name="Picture 3" descr="questioning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8319" y="34637"/>
            <a:ext cx="990600" cy="1336964"/>
          </a:xfrm>
          <a:prstGeom prst="rect">
            <a:avLst/>
          </a:prstGeom>
        </p:spPr>
      </p:pic>
      <p:pic>
        <p:nvPicPr>
          <p:cNvPr id="5" name="Picture 4" descr="links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820" y="34637"/>
            <a:ext cx="609600" cy="70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160239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Questioning 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2562031" cy="346603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4270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What it means?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800" dirty="0" smtClean="0">
                <a:solidFill>
                  <a:srgbClr val="00B050"/>
                </a:solidFill>
              </a:rPr>
              <a:t>Questioning</a:t>
            </a:r>
            <a:r>
              <a:rPr lang="en-GB" sz="4800" dirty="0" smtClean="0"/>
              <a:t> </a:t>
            </a:r>
          </a:p>
          <a:p>
            <a:r>
              <a:rPr lang="en-GB" sz="4000" dirty="0" smtClean="0"/>
              <a:t>Being curious </a:t>
            </a:r>
            <a:endParaRPr lang="en-GB" sz="4000" dirty="0"/>
          </a:p>
          <a:p>
            <a:r>
              <a:rPr lang="en-GB" sz="4000" dirty="0" smtClean="0"/>
              <a:t>Wanting to get to the bottom of things</a:t>
            </a:r>
          </a:p>
          <a:p>
            <a:r>
              <a:rPr lang="en-GB" sz="4000" dirty="0" smtClean="0"/>
              <a:t>Puzzling things out</a:t>
            </a:r>
          </a:p>
          <a:p>
            <a:r>
              <a:rPr lang="en-GB" sz="4000" dirty="0" smtClean="0"/>
              <a:t>Often wonder why</a:t>
            </a:r>
            <a:endParaRPr lang="en-GB" sz="4000" dirty="0"/>
          </a:p>
        </p:txBody>
      </p:sp>
      <p:pic>
        <p:nvPicPr>
          <p:cNvPr id="1026" name="Picture 2" descr="Questioning_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533400"/>
            <a:ext cx="219807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60198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www.youtube.com/watch?v=bJXEAmAQqeo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4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00B050"/>
                </a:solidFill>
              </a:rPr>
              <a:t>Examples of how you can build up this learning muscle </a:t>
            </a:r>
            <a:endParaRPr lang="en-GB" sz="4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4876800" cy="453509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Have a question wall in your classroom</a:t>
            </a:r>
            <a:endParaRPr lang="en-GB" dirty="0"/>
          </a:p>
          <a:p>
            <a:r>
              <a:rPr lang="en-GB" dirty="0" smtClean="0"/>
              <a:t>Ask more questions</a:t>
            </a:r>
          </a:p>
          <a:p>
            <a:r>
              <a:rPr lang="en-GB" dirty="0" smtClean="0"/>
              <a:t>Research types of questions</a:t>
            </a:r>
          </a:p>
          <a:p>
            <a:r>
              <a:rPr lang="en-GB" dirty="0" smtClean="0"/>
              <a:t>Interview people to  expand your muscle</a:t>
            </a:r>
          </a:p>
          <a:p>
            <a:r>
              <a:rPr lang="en-GB" dirty="0" smtClean="0"/>
              <a:t>Play the ‘why’ game</a:t>
            </a:r>
          </a:p>
          <a:p>
            <a:r>
              <a:rPr lang="en-GB" dirty="0"/>
              <a:t> </a:t>
            </a:r>
            <a:r>
              <a:rPr lang="en-GB" dirty="0" smtClean="0"/>
              <a:t>be more expressive </a:t>
            </a:r>
          </a:p>
          <a:p>
            <a:endParaRPr lang="en-GB" dirty="0"/>
          </a:p>
        </p:txBody>
      </p:sp>
      <p:pic>
        <p:nvPicPr>
          <p:cNvPr id="1026" name="Picture 2" descr="C:\Users\kim.fairley\Desktop\CLUSTER DEVELOPMENT POST\BLP DISPLAY PHOTOS\IMG_0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408080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3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Things we can say to encourage questioning…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different sorts of questions are there?</a:t>
            </a:r>
          </a:p>
          <a:p>
            <a:r>
              <a:rPr lang="en-GB" dirty="0" smtClean="0"/>
              <a:t>That’s a great/interesting question…</a:t>
            </a:r>
          </a:p>
          <a:p>
            <a:r>
              <a:rPr lang="en-GB" dirty="0" smtClean="0"/>
              <a:t>I don’t really know the answer, how could we find out?</a:t>
            </a:r>
          </a:p>
          <a:p>
            <a:r>
              <a:rPr lang="en-GB" dirty="0" smtClean="0"/>
              <a:t>What do you think an alien would ask if they were here?</a:t>
            </a:r>
          </a:p>
          <a:p>
            <a:r>
              <a:rPr lang="en-GB" dirty="0" smtClean="0"/>
              <a:t>What else might we want to know?</a:t>
            </a:r>
          </a:p>
          <a:p>
            <a:r>
              <a:rPr lang="en-GB" dirty="0" smtClean="0"/>
              <a:t>Why is it fun to ask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1129</Words>
  <Application>Microsoft Office PowerPoint</Application>
  <PresentationFormat>On-screen Show (4:3)</PresentationFormat>
  <Paragraphs>155</Paragraphs>
  <Slides>34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What does Building Learning Power look like?</vt:lpstr>
      <vt:lpstr>What is resourcefulness?</vt:lpstr>
      <vt:lpstr>PowerPoint Presentation</vt:lpstr>
      <vt:lpstr>Resourcefulness</vt:lpstr>
      <vt:lpstr>Questioning  </vt:lpstr>
      <vt:lpstr>What it means?</vt:lpstr>
      <vt:lpstr>Examples of how you can build up this learning muscle </vt:lpstr>
      <vt:lpstr>Things we can say to encourage questioning…</vt:lpstr>
      <vt:lpstr>Making Links</vt:lpstr>
      <vt:lpstr>Examples of how you can build up this learning muscle </vt:lpstr>
      <vt:lpstr>Language to encourage making links </vt:lpstr>
      <vt:lpstr>IMAGINING</vt:lpstr>
      <vt:lpstr>This is what imagining means </vt:lpstr>
      <vt:lpstr>Examples of how you can build up this learning muscle </vt:lpstr>
      <vt:lpstr>Language to encourage imagining</vt:lpstr>
      <vt:lpstr> Reasoning- What does it mean?</vt:lpstr>
      <vt:lpstr>How can we use reasoning?</vt:lpstr>
      <vt:lpstr>Things to say when reasoning</vt:lpstr>
      <vt:lpstr>Capitalising- What it means </vt:lpstr>
      <vt:lpstr>How you can build capitalising… </vt:lpstr>
      <vt:lpstr>Language to build your muscle </vt:lpstr>
      <vt:lpstr>Capitalising Story </vt:lpstr>
      <vt:lpstr>PowerPoint Presentation</vt:lpstr>
      <vt:lpstr>PowerPoint Presentation</vt:lpstr>
      <vt:lpstr>PowerPoint Presentation</vt:lpstr>
      <vt:lpstr>PowerPoint Presentation</vt:lpstr>
      <vt:lpstr>What five things do we need to do to become a resourceful learner?</vt:lpstr>
      <vt:lpstr>PowerPoint Presentation</vt:lpstr>
      <vt:lpstr>It’s Competition Time!</vt:lpstr>
      <vt:lpstr>Design a Resourcefulness Superhero</vt:lpstr>
      <vt:lpstr>PowerPoint Presentation</vt:lpstr>
      <vt:lpstr>Keep building your learning power in and out of school </vt:lpstr>
      <vt:lpstr>As we go now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Kim.fairley</dc:creator>
  <cp:lastModifiedBy>Kim.fairley</cp:lastModifiedBy>
  <cp:revision>29</cp:revision>
  <dcterms:created xsi:type="dcterms:W3CDTF">2006-08-16T00:00:00Z</dcterms:created>
  <dcterms:modified xsi:type="dcterms:W3CDTF">2017-03-02T14:00:31Z</dcterms:modified>
</cp:coreProperties>
</file>