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sldIdLst>
    <p:sldId id="256" r:id="rId2"/>
    <p:sldId id="275" r:id="rId3"/>
    <p:sldId id="276" r:id="rId4"/>
    <p:sldId id="277" r:id="rId5"/>
    <p:sldId id="279" r:id="rId6"/>
    <p:sldId id="280" r:id="rId7"/>
    <p:sldId id="282" r:id="rId8"/>
    <p:sldId id="284" r:id="rId9"/>
    <p:sldId id="285" r:id="rId10"/>
    <p:sldId id="286" r:id="rId11"/>
    <p:sldId id="287" r:id="rId12"/>
    <p:sldId id="290" r:id="rId13"/>
    <p:sldId id="291" r:id="rId14"/>
    <p:sldId id="288"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97103-B3A3-389B-220E-2355FAC02A41}" v="206" dt="2025-06-11T20:09:14.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532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812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905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715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81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30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671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09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123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896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280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98529249"/>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r>
              <a:rPr lang="en-US" sz="11500"/>
              <a:t>Social Story </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spcAft>
                <a:spcPts val="600"/>
              </a:spcAft>
            </a:pPr>
            <a:r>
              <a:rPr lang="en-US" sz="2800" b="1" dirty="0"/>
              <a:t>Primary </a:t>
            </a:r>
            <a:r>
              <a:rPr lang="en-US" sz="2800" b="1" dirty="0" smtClean="0"/>
              <a:t>4A</a:t>
            </a:r>
            <a:endParaRPr lang="en-US" sz="2800" b="1" dirty="0"/>
          </a:p>
        </p:txBody>
      </p:sp>
    </p:spTree>
    <p:extLst>
      <p:ext uri="{BB962C8B-B14F-4D97-AF65-F5344CB8AC3E}">
        <p14:creationId xmlns:p14="http://schemas.microsoft.com/office/powerpoint/2010/main" val="109857222"/>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D9CA70-7D9A-7BEF-E701-F9BD8504CDA0}"/>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305931-33D9-300A-E1D2-B1B713A1C3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9209C88D-39C7-65E4-9D94-15384E619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FDB6E37-A784-EDA0-D668-DDB91252DB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4A0A6-F160-75D2-0E38-6F886D46BD3B}"/>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will have fun in your new class and will learn lots of new things.</a:t>
            </a:r>
            <a:endParaRPr lang="en-US" b="1" dirty="0">
              <a:ea typeface="+mj-lt"/>
              <a:cs typeface="+mj-lt"/>
            </a:endParaRPr>
          </a:p>
          <a:p>
            <a:endParaRPr lang="en-US" sz="1400" kern="1200" dirty="0">
              <a:latin typeface="+mj-lt"/>
              <a:ea typeface="Calibri Light"/>
              <a:cs typeface="Calibri Light"/>
            </a:endParaRPr>
          </a:p>
        </p:txBody>
      </p:sp>
      <p:pic>
        <p:nvPicPr>
          <p:cNvPr id="3" name="Picture 2" descr="Isebrook School - Maths">
            <a:extLst>
              <a:ext uri="{FF2B5EF4-FFF2-40B4-BE49-F238E27FC236}">
                <a16:creationId xmlns:a16="http://schemas.microsoft.com/office/drawing/2014/main" id="{F9457CDF-5DD5-0808-6C13-378CB8C264B4}"/>
              </a:ext>
            </a:extLst>
          </p:cNvPr>
          <p:cNvPicPr>
            <a:picLocks noChangeAspect="1"/>
          </p:cNvPicPr>
          <p:nvPr/>
        </p:nvPicPr>
        <p:blipFill>
          <a:blip r:embed="rId2"/>
          <a:stretch>
            <a:fillRect/>
          </a:stretch>
        </p:blipFill>
        <p:spPr>
          <a:xfrm>
            <a:off x="965370" y="2485867"/>
            <a:ext cx="2428875" cy="1876425"/>
          </a:xfrm>
          <a:prstGeom prst="rect">
            <a:avLst/>
          </a:prstGeom>
        </p:spPr>
      </p:pic>
      <p:pic>
        <p:nvPicPr>
          <p:cNvPr id="4" name="Picture 3" descr="African Masks">
            <a:extLst>
              <a:ext uri="{FF2B5EF4-FFF2-40B4-BE49-F238E27FC236}">
                <a16:creationId xmlns:a16="http://schemas.microsoft.com/office/drawing/2014/main" id="{FC0E4949-178E-5452-BE44-5F279C0D5604}"/>
              </a:ext>
            </a:extLst>
          </p:cNvPr>
          <p:cNvPicPr>
            <a:picLocks noChangeAspect="1"/>
          </p:cNvPicPr>
          <p:nvPr/>
        </p:nvPicPr>
        <p:blipFill>
          <a:blip r:embed="rId3"/>
          <a:stretch>
            <a:fillRect/>
          </a:stretch>
        </p:blipFill>
        <p:spPr>
          <a:xfrm>
            <a:off x="3528125" y="2490788"/>
            <a:ext cx="2428875" cy="1876425"/>
          </a:xfrm>
          <a:prstGeom prst="rect">
            <a:avLst/>
          </a:prstGeom>
        </p:spPr>
      </p:pic>
      <p:pic>
        <p:nvPicPr>
          <p:cNvPr id="5" name="Picture 4" descr="A hand holding a pen and paper&#10;&#10;AI-generated content may be incorrect.">
            <a:extLst>
              <a:ext uri="{FF2B5EF4-FFF2-40B4-BE49-F238E27FC236}">
                <a16:creationId xmlns:a16="http://schemas.microsoft.com/office/drawing/2014/main" id="{4EEDFA11-B2EE-B79A-718E-5002F3DA88BA}"/>
              </a:ext>
            </a:extLst>
          </p:cNvPr>
          <p:cNvPicPr>
            <a:picLocks noChangeAspect="1"/>
          </p:cNvPicPr>
          <p:nvPr/>
        </p:nvPicPr>
        <p:blipFill>
          <a:blip r:embed="rId4"/>
          <a:stretch>
            <a:fillRect/>
          </a:stretch>
        </p:blipFill>
        <p:spPr>
          <a:xfrm>
            <a:off x="6091324" y="2409667"/>
            <a:ext cx="2257425" cy="2028825"/>
          </a:xfrm>
          <a:prstGeom prst="rect">
            <a:avLst/>
          </a:prstGeom>
        </p:spPr>
      </p:pic>
      <p:pic>
        <p:nvPicPr>
          <p:cNvPr id="8" name="Picture 7" descr="A cartoon of a smiling egg&#10;&#10;AI-generated content may be incorrect.">
            <a:extLst>
              <a:ext uri="{FF2B5EF4-FFF2-40B4-BE49-F238E27FC236}">
                <a16:creationId xmlns:a16="http://schemas.microsoft.com/office/drawing/2014/main" id="{1E2897E5-9208-BAA8-D845-0533F74814E6}"/>
              </a:ext>
            </a:extLst>
          </p:cNvPr>
          <p:cNvPicPr>
            <a:picLocks noChangeAspect="1"/>
          </p:cNvPicPr>
          <p:nvPr/>
        </p:nvPicPr>
        <p:blipFill>
          <a:blip r:embed="rId5"/>
          <a:stretch>
            <a:fillRect/>
          </a:stretch>
        </p:blipFill>
        <p:spPr>
          <a:xfrm>
            <a:off x="8580572" y="2387707"/>
            <a:ext cx="2095501" cy="2056756"/>
          </a:xfrm>
          <a:prstGeom prst="rect">
            <a:avLst/>
          </a:prstGeom>
        </p:spPr>
      </p:pic>
    </p:spTree>
    <p:extLst>
      <p:ext uri="{BB962C8B-B14F-4D97-AF65-F5344CB8AC3E}">
        <p14:creationId xmlns:p14="http://schemas.microsoft.com/office/powerpoint/2010/main" val="218712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3969E0-42A6-4CC3-1091-27A6A42E862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1FF1-B515-AA07-2C08-F4CB9269CE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9B7A3E9F-B3E6-0B94-3C9C-CA1567C2AA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B32F3A7-252B-1248-DF7F-3FCBAF459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1B18A-1EEC-874F-F596-2B440BCC5683}"/>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will listen to your new teacher and follow the school rules.</a:t>
            </a:r>
            <a:endParaRPr lang="en-US" b="1" dirty="0">
              <a:ea typeface="+mj-lt"/>
              <a:cs typeface="+mj-lt"/>
            </a:endParaRPr>
          </a:p>
          <a:p>
            <a:endParaRPr lang="en-US" sz="1400" kern="1200" dirty="0">
              <a:latin typeface="+mj-lt"/>
              <a:ea typeface="Calibri Light"/>
              <a:cs typeface="Calibri Light"/>
            </a:endParaRPr>
          </a:p>
        </p:txBody>
      </p:sp>
      <p:sp>
        <p:nvSpPr>
          <p:cNvPr id="3" name="TextBox 2">
            <a:extLst>
              <a:ext uri="{FF2B5EF4-FFF2-40B4-BE49-F238E27FC236}">
                <a16:creationId xmlns:a16="http://schemas.microsoft.com/office/drawing/2014/main" id="{85DD3209-A04C-BD20-3DA5-D2C3DE0C146E}"/>
              </a:ext>
            </a:extLst>
          </p:cNvPr>
          <p:cNvSpPr txBox="1"/>
          <p:nvPr/>
        </p:nvSpPr>
        <p:spPr>
          <a:xfrm>
            <a:off x="4724400" y="3200400"/>
            <a:ext cx="27432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dirty="0">
                <a:solidFill>
                  <a:srgbClr val="FFFFFF"/>
                </a:solidFill>
                <a:latin typeface="Calibri Light"/>
                <a:ea typeface="Calibri Light"/>
                <a:cs typeface="Calibri Light"/>
              </a:rPr>
              <a:t>s</a:t>
            </a:r>
            <a:endParaRPr lang="en-US" dirty="0"/>
          </a:p>
        </p:txBody>
      </p:sp>
      <p:sp>
        <p:nvSpPr>
          <p:cNvPr id="4" name="TextBox 3">
            <a:extLst>
              <a:ext uri="{FF2B5EF4-FFF2-40B4-BE49-F238E27FC236}">
                <a16:creationId xmlns:a16="http://schemas.microsoft.com/office/drawing/2014/main" id="{212DCD76-9521-62E1-6DBC-05DF37A384DD}"/>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sp>
        <p:nvSpPr>
          <p:cNvPr id="5" name="TextBox 4">
            <a:extLst>
              <a:ext uri="{FF2B5EF4-FFF2-40B4-BE49-F238E27FC236}">
                <a16:creationId xmlns:a16="http://schemas.microsoft.com/office/drawing/2014/main" id="{5850F0B3-DB9C-DE54-A118-93B2D6850CE0}"/>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pic>
        <p:nvPicPr>
          <p:cNvPr id="12" name="Picture 11" descr="Pecs classroom rules | TPT">
            <a:extLst>
              <a:ext uri="{FF2B5EF4-FFF2-40B4-BE49-F238E27FC236}">
                <a16:creationId xmlns:a16="http://schemas.microsoft.com/office/drawing/2014/main" id="{22756F5B-6E4F-D0D1-A40D-AC0A2C074CB0}"/>
              </a:ext>
            </a:extLst>
          </p:cNvPr>
          <p:cNvPicPr>
            <a:picLocks noChangeAspect="1"/>
          </p:cNvPicPr>
          <p:nvPr/>
        </p:nvPicPr>
        <p:blipFill>
          <a:blip r:embed="rId2"/>
          <a:stretch>
            <a:fillRect/>
          </a:stretch>
        </p:blipFill>
        <p:spPr>
          <a:xfrm>
            <a:off x="4307802" y="1581312"/>
            <a:ext cx="3576395" cy="4638190"/>
          </a:xfrm>
          <a:prstGeom prst="rect">
            <a:avLst/>
          </a:prstGeom>
        </p:spPr>
      </p:pic>
    </p:spTree>
    <p:extLst>
      <p:ext uri="{BB962C8B-B14F-4D97-AF65-F5344CB8AC3E}">
        <p14:creationId xmlns:p14="http://schemas.microsoft.com/office/powerpoint/2010/main" val="732358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34898D-80AE-8874-1AA8-1EEF54F2D81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9ACAFF0-928C-1E29-6CC1-CAFFA5051A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0319DE59-4EBA-C642-9D53-93A38B97A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184DD8-B131-F566-DE29-4CD0E19BAC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2C7DD-FD53-8547-F27A-0E0413548B7C}"/>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This is your playground where you will have fun with your friends.</a:t>
            </a:r>
          </a:p>
          <a:p>
            <a:endParaRPr lang="en-US" sz="1400" kern="1200" dirty="0">
              <a:latin typeface="+mj-lt"/>
              <a:ea typeface="Calibri Light"/>
              <a:cs typeface="Calibri Light"/>
            </a:endParaRPr>
          </a:p>
        </p:txBody>
      </p:sp>
      <p:sp>
        <p:nvSpPr>
          <p:cNvPr id="4" name="TextBox 3">
            <a:extLst>
              <a:ext uri="{FF2B5EF4-FFF2-40B4-BE49-F238E27FC236}">
                <a16:creationId xmlns:a16="http://schemas.microsoft.com/office/drawing/2014/main" id="{277CDBE3-2623-3833-ED00-AB7D12C12A9E}"/>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sp>
        <p:nvSpPr>
          <p:cNvPr id="5" name="TextBox 4">
            <a:extLst>
              <a:ext uri="{FF2B5EF4-FFF2-40B4-BE49-F238E27FC236}">
                <a16:creationId xmlns:a16="http://schemas.microsoft.com/office/drawing/2014/main" id="{F8BE25C7-F51A-003E-7E54-10C965A0DC0B}"/>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pic>
        <p:nvPicPr>
          <p:cNvPr id="6" name="Picture 5" descr="A group of people&amp;#39;s faces&#10;&#10;AI-generated content may be incorrect.">
            <a:extLst>
              <a:ext uri="{FF2B5EF4-FFF2-40B4-BE49-F238E27FC236}">
                <a16:creationId xmlns:a16="http://schemas.microsoft.com/office/drawing/2014/main" id="{DC8211FD-2CC3-C684-FBA2-6A6C0FFED2AC}"/>
              </a:ext>
            </a:extLst>
          </p:cNvPr>
          <p:cNvPicPr>
            <a:picLocks noChangeAspect="1"/>
          </p:cNvPicPr>
          <p:nvPr/>
        </p:nvPicPr>
        <p:blipFill>
          <a:blip r:embed="rId2"/>
          <a:stretch>
            <a:fillRect/>
          </a:stretch>
        </p:blipFill>
        <p:spPr>
          <a:xfrm>
            <a:off x="6793747" y="2602908"/>
            <a:ext cx="2324100" cy="19621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278875" y="1959157"/>
            <a:ext cx="5191432" cy="3893574"/>
          </a:xfrm>
          <a:prstGeom prst="rect">
            <a:avLst/>
          </a:prstGeom>
        </p:spPr>
      </p:pic>
    </p:spTree>
    <p:extLst>
      <p:ext uri="{BB962C8B-B14F-4D97-AF65-F5344CB8AC3E}">
        <p14:creationId xmlns:p14="http://schemas.microsoft.com/office/powerpoint/2010/main" val="323146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515C77-F584-6A1C-4EF9-B0366EBD5E3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277588-4384-4392-A99A-736980CCF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01AB8F0A-A2D4-6B13-2E09-F85916D90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5666AE-05CC-E931-DB61-28B31E8863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99968-E260-CA82-8DA4-D1D3AF79BE79}"/>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At the end of the day, you will leave using this door </a:t>
            </a:r>
            <a:r>
              <a:rPr lang="en-US" sz="2800" b="1" dirty="0" smtClean="0">
                <a:ea typeface="+mj-lt"/>
                <a:cs typeface="+mj-lt"/>
              </a:rPr>
              <a:t>which </a:t>
            </a:r>
            <a:r>
              <a:rPr lang="en-US" sz="2800" b="1" dirty="0">
                <a:ea typeface="+mj-lt"/>
                <a:cs typeface="+mj-lt"/>
              </a:rPr>
              <a:t>will lead into the upper playground.</a:t>
            </a:r>
          </a:p>
          <a:p>
            <a:endParaRPr lang="en-US" sz="1400" kern="1200" dirty="0">
              <a:latin typeface="+mj-lt"/>
              <a:ea typeface="Calibri Light"/>
              <a:cs typeface="Calibri Light"/>
            </a:endParaRPr>
          </a:p>
        </p:txBody>
      </p:sp>
      <p:sp>
        <p:nvSpPr>
          <p:cNvPr id="4" name="TextBox 3">
            <a:extLst>
              <a:ext uri="{FF2B5EF4-FFF2-40B4-BE49-F238E27FC236}">
                <a16:creationId xmlns:a16="http://schemas.microsoft.com/office/drawing/2014/main" id="{1E2D468E-74BF-F362-A592-4FAF401F8C3A}"/>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60837" y="1476723"/>
            <a:ext cx="4179146" cy="5143500"/>
          </a:xfrm>
          <a:prstGeom prst="rect">
            <a:avLst/>
          </a:prstGeom>
        </p:spPr>
      </p:pic>
      <p:sp>
        <p:nvSpPr>
          <p:cNvPr id="8" name="Right Arrow 7"/>
          <p:cNvSpPr/>
          <p:nvPr/>
        </p:nvSpPr>
        <p:spPr>
          <a:xfrm rot="16391760">
            <a:off x="4287040" y="4331711"/>
            <a:ext cx="447040" cy="172720"/>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812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7A702B-1FBC-C3FD-905E-C92308C78B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21E05D-B008-20BA-57E2-91AF83D805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E6FCD91-E2D7-9403-BEDF-457737A4CD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9C638B6-20C2-AC29-DF72-1764B5365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0E782-5630-21E2-9A96-A747509806BB}"/>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Being in a new class will be lots of fun! You might make new friends in your class. This will make you happy.</a:t>
            </a:r>
            <a:endParaRPr lang="en-US" b="1" dirty="0">
              <a:ea typeface="+mj-lt"/>
              <a:cs typeface="+mj-lt"/>
            </a:endParaRPr>
          </a:p>
          <a:p>
            <a:endParaRPr lang="en-US" sz="1400" kern="1200" dirty="0">
              <a:latin typeface="+mj-lt"/>
              <a:ea typeface="Calibri Light"/>
              <a:cs typeface="Calibri Light"/>
            </a:endParaRPr>
          </a:p>
        </p:txBody>
      </p:sp>
      <p:sp>
        <p:nvSpPr>
          <p:cNvPr id="3" name="TextBox 2">
            <a:extLst>
              <a:ext uri="{FF2B5EF4-FFF2-40B4-BE49-F238E27FC236}">
                <a16:creationId xmlns:a16="http://schemas.microsoft.com/office/drawing/2014/main" id="{8BAD7BEB-B4D2-386C-4A9D-E0FFDB4B2F93}"/>
              </a:ext>
            </a:extLst>
          </p:cNvPr>
          <p:cNvSpPr txBox="1"/>
          <p:nvPr/>
        </p:nvSpPr>
        <p:spPr>
          <a:xfrm>
            <a:off x="4724400" y="3200400"/>
            <a:ext cx="274320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smtClean="0">
                <a:solidFill>
                  <a:srgbClr val="FFFFFF"/>
                </a:solidFill>
                <a:latin typeface="Calibri Light"/>
                <a:ea typeface="Calibri Light"/>
                <a:cs typeface="Calibri Light"/>
              </a:rPr>
              <a:t>listen </a:t>
            </a:r>
            <a:r>
              <a:rPr lang="en-US" sz="3400" dirty="0">
                <a:solidFill>
                  <a:srgbClr val="FFFFFF"/>
                </a:solidFill>
                <a:latin typeface="Calibri Light"/>
                <a:ea typeface="Calibri Light"/>
                <a:cs typeface="Calibri Light"/>
              </a:rPr>
              <a:t>to your new teacher and follow the school rules.</a:t>
            </a:r>
            <a:endParaRPr lang="en-US" dirty="0"/>
          </a:p>
        </p:txBody>
      </p:sp>
      <p:sp>
        <p:nvSpPr>
          <p:cNvPr id="4" name="TextBox 3">
            <a:extLst>
              <a:ext uri="{FF2B5EF4-FFF2-40B4-BE49-F238E27FC236}">
                <a16:creationId xmlns:a16="http://schemas.microsoft.com/office/drawing/2014/main" id="{F0560CC0-0E6D-90BC-65CD-AA7DF5DD320B}"/>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sp>
        <p:nvSpPr>
          <p:cNvPr id="5" name="TextBox 4">
            <a:extLst>
              <a:ext uri="{FF2B5EF4-FFF2-40B4-BE49-F238E27FC236}">
                <a16:creationId xmlns:a16="http://schemas.microsoft.com/office/drawing/2014/main" id="{9FECF398-F03D-68A9-657D-A51BE79CF5D7}"/>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pic>
        <p:nvPicPr>
          <p:cNvPr id="8" name="Picture 7" descr="A cartoon of a smiling egg&#10;&#10;AI-generated content may be incorrect.">
            <a:extLst>
              <a:ext uri="{FF2B5EF4-FFF2-40B4-BE49-F238E27FC236}">
                <a16:creationId xmlns:a16="http://schemas.microsoft.com/office/drawing/2014/main" id="{DBEC66A1-A252-2B12-D482-BE617A935863}"/>
              </a:ext>
            </a:extLst>
          </p:cNvPr>
          <p:cNvPicPr>
            <a:picLocks noChangeAspect="1"/>
          </p:cNvPicPr>
          <p:nvPr/>
        </p:nvPicPr>
        <p:blipFill>
          <a:blip r:embed="rId2"/>
          <a:stretch>
            <a:fillRect/>
          </a:stretch>
        </p:blipFill>
        <p:spPr>
          <a:xfrm>
            <a:off x="6669115" y="2258555"/>
            <a:ext cx="2650856" cy="2663772"/>
          </a:xfrm>
          <a:prstGeom prst="rect">
            <a:avLst/>
          </a:prstGeom>
        </p:spPr>
      </p:pic>
      <p:pic>
        <p:nvPicPr>
          <p:cNvPr id="12" name="Picture 11" descr="A group of people&amp;#39;s faces&#10;&#10;AI-generated content may be incorrect.">
            <a:extLst>
              <a:ext uri="{FF2B5EF4-FFF2-40B4-BE49-F238E27FC236}">
                <a16:creationId xmlns:a16="http://schemas.microsoft.com/office/drawing/2014/main" id="{A7DFED1F-09FD-E39F-CFDC-06921428DA19}"/>
              </a:ext>
            </a:extLst>
          </p:cNvPr>
          <p:cNvPicPr>
            <a:picLocks noChangeAspect="1"/>
          </p:cNvPicPr>
          <p:nvPr/>
        </p:nvPicPr>
        <p:blipFill>
          <a:blip r:embed="rId3"/>
          <a:stretch>
            <a:fillRect/>
          </a:stretch>
        </p:blipFill>
        <p:spPr>
          <a:xfrm>
            <a:off x="2402561" y="2383349"/>
            <a:ext cx="2956947" cy="2427099"/>
          </a:xfrm>
          <a:prstGeom prst="rect">
            <a:avLst/>
          </a:prstGeom>
        </p:spPr>
      </p:pic>
    </p:spTree>
    <p:extLst>
      <p:ext uri="{BB962C8B-B14F-4D97-AF65-F5344CB8AC3E}">
        <p14:creationId xmlns:p14="http://schemas.microsoft.com/office/powerpoint/2010/main" val="288124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064203-E161-E920-8B94-E8EBABA4403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453CC76-18CB-8797-7B5A-7FE4EACC68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D0B43ABE-1456-A042-0BA6-3037A2419B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E13EC7-4C15-16DE-890C-1EACA0216D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E6417-28E9-941B-6293-E0F254F7FC9C}"/>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can go home at the end of the day and tell your parents/carers all about your new class and your new teacher.</a:t>
            </a:r>
          </a:p>
          <a:p>
            <a:endParaRPr lang="en-US" sz="1400" kern="1200" dirty="0">
              <a:latin typeface="+mj-lt"/>
              <a:ea typeface="Calibri Light"/>
              <a:cs typeface="Calibri Light"/>
            </a:endParaRPr>
          </a:p>
        </p:txBody>
      </p:sp>
      <p:sp>
        <p:nvSpPr>
          <p:cNvPr id="4" name="TextBox 3">
            <a:extLst>
              <a:ext uri="{FF2B5EF4-FFF2-40B4-BE49-F238E27FC236}">
                <a16:creationId xmlns:a16="http://schemas.microsoft.com/office/drawing/2014/main" id="{8644BCB6-8E9C-25CB-EAE2-3E4527806C0D}"/>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sp>
        <p:nvSpPr>
          <p:cNvPr id="5" name="TextBox 4">
            <a:extLst>
              <a:ext uri="{FF2B5EF4-FFF2-40B4-BE49-F238E27FC236}">
                <a16:creationId xmlns:a16="http://schemas.microsoft.com/office/drawing/2014/main" id="{D08F1A70-7177-481C-9CCB-A55E86371842}"/>
              </a:ext>
            </a:extLst>
          </p:cNvPr>
          <p:cNvSpPr txBox="1"/>
          <p:nvPr/>
        </p:nvSpPr>
        <p:spPr>
          <a:xfrm>
            <a:off x="4724400" y="3200400"/>
            <a:ext cx="2743200"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a:solidFill>
                  <a:srgbClr val="FFFFFF"/>
                </a:solidFill>
                <a:latin typeface="Calibri Light"/>
                <a:ea typeface="Calibri Light"/>
                <a:cs typeface="Calibri Light"/>
              </a:rPr>
              <a:t>You will listen to your new teacher and follow the school rules.</a:t>
            </a:r>
            <a:endParaRPr lang="en-US"/>
          </a:p>
        </p:txBody>
      </p:sp>
      <p:pic>
        <p:nvPicPr>
          <p:cNvPr id="3" name="Picture 2" descr="A cartoon of a person standing in front of a blue house&#10;&#10;AI-generated content may be incorrect.">
            <a:extLst>
              <a:ext uri="{FF2B5EF4-FFF2-40B4-BE49-F238E27FC236}">
                <a16:creationId xmlns:a16="http://schemas.microsoft.com/office/drawing/2014/main" id="{FF8CE705-F815-2ED3-282E-7D3B4CE8C231}"/>
              </a:ext>
            </a:extLst>
          </p:cNvPr>
          <p:cNvPicPr>
            <a:picLocks noChangeAspect="1"/>
          </p:cNvPicPr>
          <p:nvPr/>
        </p:nvPicPr>
        <p:blipFill>
          <a:blip r:embed="rId2"/>
          <a:stretch>
            <a:fillRect/>
          </a:stretch>
        </p:blipFill>
        <p:spPr>
          <a:xfrm>
            <a:off x="2226509" y="2231756"/>
            <a:ext cx="3166981" cy="2704454"/>
          </a:xfrm>
          <a:prstGeom prst="rect">
            <a:avLst/>
          </a:prstGeom>
        </p:spPr>
      </p:pic>
      <p:pic>
        <p:nvPicPr>
          <p:cNvPr id="8" name="Picture 7" descr="A drawing of two faces with arrows pointing to each other&#10;&#10;AI-generated content may be incorrect.">
            <a:extLst>
              <a:ext uri="{FF2B5EF4-FFF2-40B4-BE49-F238E27FC236}">
                <a16:creationId xmlns:a16="http://schemas.microsoft.com/office/drawing/2014/main" id="{0D1D2607-B841-A77E-685C-E5EC75286C1F}"/>
              </a:ext>
            </a:extLst>
          </p:cNvPr>
          <p:cNvPicPr>
            <a:picLocks noChangeAspect="1"/>
          </p:cNvPicPr>
          <p:nvPr/>
        </p:nvPicPr>
        <p:blipFill>
          <a:blip r:embed="rId3"/>
          <a:stretch>
            <a:fillRect/>
          </a:stretch>
        </p:blipFill>
        <p:spPr>
          <a:xfrm>
            <a:off x="5611838" y="2145141"/>
            <a:ext cx="3719272" cy="2864767"/>
          </a:xfrm>
          <a:prstGeom prst="rect">
            <a:avLst/>
          </a:prstGeom>
        </p:spPr>
      </p:pic>
    </p:spTree>
    <p:extLst>
      <p:ext uri="{BB962C8B-B14F-4D97-AF65-F5344CB8AC3E}">
        <p14:creationId xmlns:p14="http://schemas.microsoft.com/office/powerpoint/2010/main" val="193956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705BE-F0E3-E9C6-3D65-CBC6D31A054E}"/>
              </a:ext>
            </a:extLst>
          </p:cNvPr>
          <p:cNvSpPr>
            <a:spLocks noGrp="1"/>
          </p:cNvSpPr>
          <p:nvPr>
            <p:ph type="title"/>
          </p:nvPr>
        </p:nvSpPr>
        <p:spPr>
          <a:xfrm>
            <a:off x="1285241" y="1008993"/>
            <a:ext cx="9742779" cy="856796"/>
          </a:xfrm>
        </p:spPr>
        <p:txBody>
          <a:bodyPr vert="horz" lIns="91440" tIns="45720" rIns="91440" bIns="45720" rtlCol="0" anchor="b">
            <a:normAutofit/>
          </a:bodyPr>
          <a:lstStyle/>
          <a:p>
            <a:pPr algn="ctr"/>
            <a:r>
              <a:rPr lang="en-US" sz="2800" b="1" dirty="0">
                <a:ea typeface="+mj-lt"/>
                <a:cs typeface="+mj-lt"/>
              </a:rPr>
              <a:t>You go to East Calder Primary School and will have lots of fun here!</a:t>
            </a:r>
          </a:p>
          <a:p>
            <a:endParaRPr lang="en-US" sz="1400" kern="1200" dirty="0">
              <a:latin typeface="+mj-lt"/>
              <a:ea typeface="Calibri Light"/>
              <a:cs typeface="Calibri Light"/>
            </a:endParaRPr>
          </a:p>
        </p:txBody>
      </p:sp>
      <p:pic>
        <p:nvPicPr>
          <p:cNvPr id="4" name="Picture 3" descr="A building with people sitting outside&#10;&#10;AI-generated content may be incorrect.">
            <a:extLst>
              <a:ext uri="{FF2B5EF4-FFF2-40B4-BE49-F238E27FC236}">
                <a16:creationId xmlns:a16="http://schemas.microsoft.com/office/drawing/2014/main" id="{7BF2F3C6-D1BB-490B-0DD3-30F98B10D3E9}"/>
              </a:ext>
            </a:extLst>
          </p:cNvPr>
          <p:cNvPicPr>
            <a:picLocks noChangeAspect="1"/>
          </p:cNvPicPr>
          <p:nvPr/>
        </p:nvPicPr>
        <p:blipFill>
          <a:blip r:embed="rId2"/>
          <a:stretch>
            <a:fillRect/>
          </a:stretch>
        </p:blipFill>
        <p:spPr>
          <a:xfrm>
            <a:off x="2157102" y="2285103"/>
            <a:ext cx="5787515" cy="3521047"/>
          </a:xfrm>
          <a:prstGeom prst="rect">
            <a:avLst/>
          </a:prstGeom>
        </p:spPr>
      </p:pic>
    </p:spTree>
    <p:extLst>
      <p:ext uri="{BB962C8B-B14F-4D97-AF65-F5344CB8AC3E}">
        <p14:creationId xmlns:p14="http://schemas.microsoft.com/office/powerpoint/2010/main" val="214602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12E4B0-434E-BA27-01C7-8EC32F7C403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64C8B81-96E5-0073-D50F-E0272FA7BE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F476605C-6498-A2A8-BD60-E6638E17DF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57F041F-9390-F894-3249-4C833E6073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E0CDC-4FEB-708B-38C3-63EC3D45AEED}"/>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are going to be off from June 27th for the summer holidays. You will be off for </a:t>
            </a:r>
            <a:r>
              <a:rPr lang="en-US" sz="2800" b="1" dirty="0" smtClean="0">
                <a:ea typeface="+mj-lt"/>
                <a:cs typeface="+mj-lt"/>
              </a:rPr>
              <a:t>nearly 7 </a:t>
            </a:r>
            <a:r>
              <a:rPr lang="en-US" sz="2800" b="1" dirty="0">
                <a:ea typeface="+mj-lt"/>
                <a:cs typeface="+mj-lt"/>
              </a:rPr>
              <a:t>weeks.</a:t>
            </a:r>
            <a:endParaRPr lang="en-US" b="1" dirty="0">
              <a:ea typeface="+mj-lt"/>
              <a:cs typeface="+mj-lt"/>
            </a:endParaRPr>
          </a:p>
          <a:p>
            <a:endParaRPr lang="en-US" sz="1400" kern="1200" dirty="0">
              <a:latin typeface="+mj-lt"/>
              <a:ea typeface="Calibri Light"/>
              <a:cs typeface="Calibri Light"/>
            </a:endParaRPr>
          </a:p>
        </p:txBody>
      </p:sp>
      <p:pic>
        <p:nvPicPr>
          <p:cNvPr id="3" name="Picture 2" descr="A calendar with numbers and a blue circle&#10;&#10;AI-generated content may be incorrect.">
            <a:extLst>
              <a:ext uri="{FF2B5EF4-FFF2-40B4-BE49-F238E27FC236}">
                <a16:creationId xmlns:a16="http://schemas.microsoft.com/office/drawing/2014/main" id="{10BB967A-7721-5A55-6752-CE0C6FB024AB}"/>
              </a:ext>
            </a:extLst>
          </p:cNvPr>
          <p:cNvPicPr>
            <a:picLocks noChangeAspect="1"/>
          </p:cNvPicPr>
          <p:nvPr/>
        </p:nvPicPr>
        <p:blipFill>
          <a:blip r:embed="rId2"/>
          <a:stretch>
            <a:fillRect/>
          </a:stretch>
        </p:blipFill>
        <p:spPr>
          <a:xfrm>
            <a:off x="3512547" y="2322001"/>
            <a:ext cx="4056196" cy="3518438"/>
          </a:xfrm>
          <a:prstGeom prst="rect">
            <a:avLst/>
          </a:prstGeom>
        </p:spPr>
      </p:pic>
    </p:spTree>
    <p:extLst>
      <p:ext uri="{BB962C8B-B14F-4D97-AF65-F5344CB8AC3E}">
        <p14:creationId xmlns:p14="http://schemas.microsoft.com/office/powerpoint/2010/main" val="88136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922EA2-A1F2-1433-510C-33BD5640E630}"/>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DDB9852-8F58-9C3A-8699-D98C0EC36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934DC81-C6B2-DE6C-E7AD-F1792CD93C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ADF858-B106-4035-A77F-88058078F4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70188-4D59-3F5C-D15E-BF87E8AF10CF}"/>
              </a:ext>
            </a:extLst>
          </p:cNvPr>
          <p:cNvSpPr>
            <a:spLocks noGrp="1"/>
          </p:cNvSpPr>
          <p:nvPr>
            <p:ph type="title"/>
          </p:nvPr>
        </p:nvSpPr>
        <p:spPr>
          <a:xfrm>
            <a:off x="1285241" y="1008993"/>
            <a:ext cx="9742779" cy="856796"/>
          </a:xfrm>
        </p:spPr>
        <p:txBody>
          <a:bodyPr vert="horz" lIns="91440" tIns="45720" rIns="91440" bIns="45720" rtlCol="0" anchor="b">
            <a:normAutofit/>
          </a:bodyPr>
          <a:lstStyle/>
          <a:p>
            <a:pPr algn="ctr"/>
            <a:r>
              <a:rPr lang="en-US" sz="2800" b="1" dirty="0">
                <a:ea typeface="+mj-lt"/>
                <a:cs typeface="+mj-lt"/>
              </a:rPr>
              <a:t>You will go back to school on Wednesday 13th August.</a:t>
            </a:r>
            <a:endParaRPr lang="en-US" b="1" dirty="0">
              <a:ea typeface="+mj-lt"/>
              <a:cs typeface="+mj-lt"/>
            </a:endParaRPr>
          </a:p>
          <a:p>
            <a:endParaRPr lang="en-US" sz="1400" kern="1200" dirty="0">
              <a:latin typeface="+mj-lt"/>
              <a:ea typeface="Calibri Light"/>
              <a:cs typeface="Calibri Light"/>
            </a:endParaRPr>
          </a:p>
        </p:txBody>
      </p:sp>
      <p:pic>
        <p:nvPicPr>
          <p:cNvPr id="3" name="Picture 2" descr="A calendar with numbers and a blue circle&#10;&#10;AI-generated content may be incorrect.">
            <a:extLst>
              <a:ext uri="{FF2B5EF4-FFF2-40B4-BE49-F238E27FC236}">
                <a16:creationId xmlns:a16="http://schemas.microsoft.com/office/drawing/2014/main" id="{757BEEFD-D498-81E3-634C-C7E74DED2070}"/>
              </a:ext>
            </a:extLst>
          </p:cNvPr>
          <p:cNvPicPr>
            <a:picLocks noChangeAspect="1"/>
          </p:cNvPicPr>
          <p:nvPr/>
        </p:nvPicPr>
        <p:blipFill>
          <a:blip r:embed="rId2"/>
          <a:stretch>
            <a:fillRect/>
          </a:stretch>
        </p:blipFill>
        <p:spPr>
          <a:xfrm>
            <a:off x="3021767" y="2024951"/>
            <a:ext cx="4546975" cy="3815488"/>
          </a:xfrm>
          <a:prstGeom prst="rect">
            <a:avLst/>
          </a:prstGeom>
        </p:spPr>
      </p:pic>
    </p:spTree>
    <p:extLst>
      <p:ext uri="{BB962C8B-B14F-4D97-AF65-F5344CB8AC3E}">
        <p14:creationId xmlns:p14="http://schemas.microsoft.com/office/powerpoint/2010/main" val="417111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3D43D4-B85B-8F1E-FC6B-155ED02A121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90FD3AF-0A26-6CC2-D190-A9E99C50DF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29E442F-1F32-7930-CE9B-C58A7546E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1D5548B-F5E6-8927-B8E0-1207518D70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5CBD1-88AC-B53E-F72B-A1F272110C11}"/>
              </a:ext>
            </a:extLst>
          </p:cNvPr>
          <p:cNvSpPr>
            <a:spLocks noGrp="1"/>
          </p:cNvSpPr>
          <p:nvPr>
            <p:ph type="title"/>
          </p:nvPr>
        </p:nvSpPr>
        <p:spPr>
          <a:xfrm>
            <a:off x="1222910" y="1325619"/>
            <a:ext cx="9742779" cy="856796"/>
          </a:xfrm>
        </p:spPr>
        <p:txBody>
          <a:bodyPr vert="horz" lIns="91440" tIns="45720" rIns="91440" bIns="45720" rtlCol="0" anchor="b">
            <a:noAutofit/>
          </a:bodyPr>
          <a:lstStyle/>
          <a:p>
            <a:pPr algn="ctr"/>
            <a:r>
              <a:rPr lang="en-US" sz="2800" b="1" dirty="0" smtClean="0">
                <a:ea typeface="+mj-lt"/>
                <a:cs typeface="+mj-lt"/>
              </a:rPr>
              <a:t/>
            </a:r>
            <a:br>
              <a:rPr lang="en-US" sz="2800" b="1" dirty="0" smtClean="0">
                <a:ea typeface="+mj-lt"/>
                <a:cs typeface="+mj-lt"/>
              </a:rPr>
            </a:br>
            <a:r>
              <a:rPr lang="en-US" sz="2800" b="1" dirty="0">
                <a:ea typeface="+mj-lt"/>
                <a:cs typeface="+mj-lt"/>
              </a:rPr>
              <a:t/>
            </a:r>
            <a:br>
              <a:rPr lang="en-US" sz="2800" b="1" dirty="0">
                <a:ea typeface="+mj-lt"/>
                <a:cs typeface="+mj-lt"/>
              </a:rPr>
            </a:br>
            <a:r>
              <a:rPr lang="en-US" sz="2800" b="1" dirty="0" smtClean="0">
                <a:ea typeface="+mj-lt"/>
                <a:cs typeface="+mj-lt"/>
              </a:rPr>
              <a:t>Your </a:t>
            </a:r>
            <a:r>
              <a:rPr lang="en-US" sz="2800" b="1" dirty="0">
                <a:ea typeface="+mj-lt"/>
                <a:cs typeface="+mj-lt"/>
              </a:rPr>
              <a:t>new class is Primary </a:t>
            </a:r>
            <a:r>
              <a:rPr lang="en-US" sz="2800" b="1" dirty="0" smtClean="0">
                <a:ea typeface="+mj-lt"/>
                <a:cs typeface="+mj-lt"/>
              </a:rPr>
              <a:t>4A. </a:t>
            </a:r>
            <a:r>
              <a:rPr lang="en-US" sz="2800" b="1" dirty="0">
                <a:ea typeface="+mj-lt"/>
                <a:cs typeface="+mj-lt"/>
              </a:rPr>
              <a:t>Your new teacher will </a:t>
            </a:r>
            <a:r>
              <a:rPr lang="en-US" sz="2800" b="1" dirty="0" smtClean="0">
                <a:ea typeface="+mj-lt"/>
                <a:cs typeface="+mj-lt"/>
              </a:rPr>
              <a:t>be</a:t>
            </a:r>
            <a:br>
              <a:rPr lang="en-US" sz="2800" b="1" dirty="0" smtClean="0">
                <a:ea typeface="+mj-lt"/>
                <a:cs typeface="+mj-lt"/>
              </a:rPr>
            </a:br>
            <a:r>
              <a:rPr lang="en-US" sz="2800" b="1" dirty="0" smtClean="0">
                <a:ea typeface="+mj-lt"/>
                <a:cs typeface="+mj-lt"/>
              </a:rPr>
              <a:t> </a:t>
            </a:r>
            <a:r>
              <a:rPr lang="en-US" sz="2800" b="1" dirty="0" err="1" smtClean="0">
                <a:ea typeface="+mj-lt"/>
                <a:cs typeface="+mj-lt"/>
              </a:rPr>
              <a:t>Mrs</a:t>
            </a:r>
            <a:r>
              <a:rPr lang="en-US" sz="2800" b="1" dirty="0">
                <a:ea typeface="+mj-lt"/>
                <a:cs typeface="+mj-lt"/>
              </a:rPr>
              <a:t> </a:t>
            </a:r>
            <a:r>
              <a:rPr lang="en-US" sz="2800" b="1" dirty="0" smtClean="0">
                <a:ea typeface="+mj-lt"/>
                <a:cs typeface="+mj-lt"/>
              </a:rPr>
              <a:t>Lewis.</a:t>
            </a:r>
            <a:r>
              <a:rPr lang="en-US" sz="2800" b="1" dirty="0">
                <a:ea typeface="+mj-lt"/>
                <a:cs typeface="+mj-lt"/>
              </a:rPr>
              <a:t/>
            </a:r>
            <a:br>
              <a:rPr lang="en-US" sz="2800" b="1" dirty="0">
                <a:ea typeface="+mj-lt"/>
                <a:cs typeface="+mj-lt"/>
              </a:rPr>
            </a:br>
            <a:r>
              <a:rPr lang="en-US" sz="2800" b="1" dirty="0">
                <a:ea typeface="+mj-lt"/>
                <a:cs typeface="+mj-lt"/>
              </a:rPr>
              <a:t>They will be able to help you. </a:t>
            </a:r>
            <a:endParaRPr lang="en-US" b="1" dirty="0">
              <a:ea typeface="+mj-lt"/>
              <a:cs typeface="+mj-lt"/>
            </a:endParaRPr>
          </a:p>
          <a:p>
            <a:endParaRPr lang="en-US" sz="1400" kern="1200" dirty="0">
              <a:latin typeface="+mj-lt"/>
              <a:ea typeface="Calibri Light"/>
              <a:cs typeface="Calibri Light"/>
            </a:endParaRPr>
          </a:p>
        </p:txBody>
      </p:sp>
      <p:pic>
        <p:nvPicPr>
          <p:cNvPr id="4" name="Picture 3" descr="I need help I need a break">
            <a:extLst>
              <a:ext uri="{FF2B5EF4-FFF2-40B4-BE49-F238E27FC236}">
                <a16:creationId xmlns:a16="http://schemas.microsoft.com/office/drawing/2014/main" id="{79464914-BD22-D4BC-1A7B-6D70B3E44728}"/>
              </a:ext>
            </a:extLst>
          </p:cNvPr>
          <p:cNvPicPr>
            <a:picLocks noChangeAspect="1"/>
          </p:cNvPicPr>
          <p:nvPr/>
        </p:nvPicPr>
        <p:blipFill>
          <a:blip r:embed="rId2"/>
          <a:stretch>
            <a:fillRect/>
          </a:stretch>
        </p:blipFill>
        <p:spPr>
          <a:xfrm>
            <a:off x="5675124" y="2073382"/>
            <a:ext cx="3360226" cy="34448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42600" y="1876961"/>
            <a:ext cx="3671393" cy="3946775"/>
          </a:xfrm>
          <a:prstGeom prst="rect">
            <a:avLst/>
          </a:prstGeom>
        </p:spPr>
      </p:pic>
    </p:spTree>
    <p:extLst>
      <p:ext uri="{BB962C8B-B14F-4D97-AF65-F5344CB8AC3E}">
        <p14:creationId xmlns:p14="http://schemas.microsoft.com/office/powerpoint/2010/main" val="386302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6BED01-E20F-3E99-AC72-B140E71FCD5E}"/>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31F5CDF-86F7-0A81-1D2C-A608780B5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C39836F-488D-DE85-D1CA-7C6411E86F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0AFC03-B171-AF74-6321-C36446A692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4A091-AEE8-7DE3-DE92-566C1BA9D58C}"/>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can ask your teacher for help when you need it. This will make you feel happy.</a:t>
            </a:r>
            <a:endParaRPr lang="en-US" b="1" dirty="0">
              <a:ea typeface="+mj-lt"/>
              <a:cs typeface="+mj-lt"/>
            </a:endParaRPr>
          </a:p>
          <a:p>
            <a:endParaRPr lang="en-US" sz="1400" kern="1200" dirty="0">
              <a:latin typeface="+mj-lt"/>
              <a:ea typeface="Calibri Light"/>
              <a:cs typeface="Calibri Light"/>
            </a:endParaRPr>
          </a:p>
        </p:txBody>
      </p:sp>
      <p:pic>
        <p:nvPicPr>
          <p:cNvPr id="3" name="Picture 2" descr="A cartoon of a smiling egg&#10;&#10;AI-generated content may be incorrect.">
            <a:extLst>
              <a:ext uri="{FF2B5EF4-FFF2-40B4-BE49-F238E27FC236}">
                <a16:creationId xmlns:a16="http://schemas.microsoft.com/office/drawing/2014/main" id="{EAB42ED1-9E6D-E7E9-2FD3-C1A7307A6C4F}"/>
              </a:ext>
            </a:extLst>
          </p:cNvPr>
          <p:cNvPicPr>
            <a:picLocks noChangeAspect="1"/>
          </p:cNvPicPr>
          <p:nvPr/>
        </p:nvPicPr>
        <p:blipFill>
          <a:blip r:embed="rId2"/>
          <a:stretch>
            <a:fillRect/>
          </a:stretch>
        </p:blipFill>
        <p:spPr>
          <a:xfrm>
            <a:off x="6333318" y="2284386"/>
            <a:ext cx="2857500" cy="2857500"/>
          </a:xfrm>
          <a:prstGeom prst="rect">
            <a:avLst/>
          </a:prstGeom>
        </p:spPr>
      </p:pic>
      <p:pic>
        <p:nvPicPr>
          <p:cNvPr id="4" name="Picture 3" descr="A drawing of two faces with arrows pointing to each other&#10;&#10;AI-generated content may be incorrect.">
            <a:extLst>
              <a:ext uri="{FF2B5EF4-FFF2-40B4-BE49-F238E27FC236}">
                <a16:creationId xmlns:a16="http://schemas.microsoft.com/office/drawing/2014/main" id="{F056A2F1-A1A3-9695-DB22-70374031C6BD}"/>
              </a:ext>
            </a:extLst>
          </p:cNvPr>
          <p:cNvPicPr>
            <a:picLocks noChangeAspect="1"/>
          </p:cNvPicPr>
          <p:nvPr/>
        </p:nvPicPr>
        <p:blipFill>
          <a:blip r:embed="rId3"/>
          <a:stretch>
            <a:fillRect/>
          </a:stretch>
        </p:blipFill>
        <p:spPr>
          <a:xfrm>
            <a:off x="1685601" y="2274294"/>
            <a:ext cx="3719272" cy="2864767"/>
          </a:xfrm>
          <a:prstGeom prst="rect">
            <a:avLst/>
          </a:prstGeom>
        </p:spPr>
      </p:pic>
    </p:spTree>
    <p:extLst>
      <p:ext uri="{BB962C8B-B14F-4D97-AF65-F5344CB8AC3E}">
        <p14:creationId xmlns:p14="http://schemas.microsoft.com/office/powerpoint/2010/main" val="305542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406FB-D3C1-BBF2-6A6E-3C34AA69184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E5C1F9-83ED-DA05-53CA-060F8F6E10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FC0C0E21-F79A-66DA-4824-720AFF17F3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44EC26-94DE-E0B1-4E78-830D21727C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41CE5-14CA-FB93-C040-06CF33A432E9}"/>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can use this door or the breakfast club door to come into school in the morning. Our staff will help you if you need anything.</a:t>
            </a:r>
            <a:endParaRPr lang="en-US" b="1" dirty="0"/>
          </a:p>
          <a:p>
            <a:endParaRPr lang="en-US" sz="1400" kern="1200" dirty="0">
              <a:latin typeface="+mj-lt"/>
              <a:ea typeface="Calibri Light"/>
              <a:cs typeface="Calibri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419457" y="1966451"/>
            <a:ext cx="4241138" cy="318085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400" t="-7400" r="-1" b="-1"/>
          <a:stretch/>
        </p:blipFill>
        <p:spPr>
          <a:xfrm rot="10800000">
            <a:off x="6216238" y="2088281"/>
            <a:ext cx="4147629" cy="3281517"/>
          </a:xfrm>
          <a:prstGeom prst="rect">
            <a:avLst/>
          </a:prstGeom>
        </p:spPr>
      </p:pic>
    </p:spTree>
    <p:extLst>
      <p:ext uri="{BB962C8B-B14F-4D97-AF65-F5344CB8AC3E}">
        <p14:creationId xmlns:p14="http://schemas.microsoft.com/office/powerpoint/2010/main" val="51617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28AEF3-7D14-EACD-FF7F-CF10359DD33E}"/>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6A9A7A2-0C4A-1DCB-941A-FFC2C28DB9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182DA4F-42AF-1C1E-E37F-8A313D8396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679AF26-6D17-B8A8-B9D0-9505BB23D3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40585-2E74-FCD1-20D1-1EAB889FD76B}"/>
              </a:ext>
            </a:extLst>
          </p:cNvPr>
          <p:cNvSpPr>
            <a:spLocks noGrp="1"/>
          </p:cNvSpPr>
          <p:nvPr>
            <p:ph type="title"/>
          </p:nvPr>
        </p:nvSpPr>
        <p:spPr>
          <a:xfrm>
            <a:off x="1285241" y="1008993"/>
            <a:ext cx="9742779" cy="856796"/>
          </a:xfrm>
        </p:spPr>
        <p:txBody>
          <a:bodyPr vert="horz" lIns="91440" tIns="45720" rIns="91440" bIns="45720" rtlCol="0" anchor="b">
            <a:noAutofit/>
          </a:bodyPr>
          <a:lstStyle/>
          <a:p>
            <a:pPr algn="ctr"/>
            <a:r>
              <a:rPr lang="en-US" sz="2800" b="1" dirty="0">
                <a:ea typeface="+mj-lt"/>
                <a:cs typeface="+mj-lt"/>
              </a:rPr>
              <a:t>You will hang your coat and bag in the peg area beside your class. You can change into your indoor shoes too.</a:t>
            </a:r>
            <a:endParaRPr lang="en-US" b="1" dirty="0">
              <a:ea typeface="+mj-lt"/>
              <a:cs typeface="+mj-lt"/>
            </a:endParaRPr>
          </a:p>
          <a:p>
            <a:endParaRPr lang="en-US" sz="1400" kern="1200" dirty="0">
              <a:latin typeface="+mj-lt"/>
              <a:ea typeface="Calibri Light"/>
              <a:cs typeface="Calibri Light"/>
            </a:endParaRPr>
          </a:p>
        </p:txBody>
      </p:sp>
      <p:pic>
        <p:nvPicPr>
          <p:cNvPr id="8" name="Picture 7" descr="A screenshot of a phone&#10;&#10;AI-generated content may be incorrect.">
            <a:extLst>
              <a:ext uri="{FF2B5EF4-FFF2-40B4-BE49-F238E27FC236}">
                <a16:creationId xmlns:a16="http://schemas.microsoft.com/office/drawing/2014/main" id="{06490CBA-A066-08FF-ADAF-53EA2723EF81}"/>
              </a:ext>
            </a:extLst>
          </p:cNvPr>
          <p:cNvPicPr>
            <a:picLocks noChangeAspect="1"/>
          </p:cNvPicPr>
          <p:nvPr/>
        </p:nvPicPr>
        <p:blipFill>
          <a:blip r:embed="rId2"/>
          <a:stretch>
            <a:fillRect/>
          </a:stretch>
        </p:blipFill>
        <p:spPr>
          <a:xfrm>
            <a:off x="-5441" y="1858898"/>
            <a:ext cx="4676775" cy="3743325"/>
          </a:xfrm>
          <a:prstGeom prst="rect">
            <a:avLst/>
          </a:prstGeom>
        </p:spPr>
      </p:pic>
      <p:sp>
        <p:nvSpPr>
          <p:cNvPr id="10" name="Rectangle 9">
            <a:extLst>
              <a:ext uri="{FF2B5EF4-FFF2-40B4-BE49-F238E27FC236}">
                <a16:creationId xmlns:a16="http://schemas.microsoft.com/office/drawing/2014/main" id="{91DF902C-EBDB-8284-765C-5352AC150136}"/>
              </a:ext>
            </a:extLst>
          </p:cNvPr>
          <p:cNvSpPr/>
          <p:nvPr/>
        </p:nvSpPr>
        <p:spPr>
          <a:xfrm>
            <a:off x="1109869" y="2039419"/>
            <a:ext cx="1936261" cy="193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rtoon of a person sitting on the floor&#10;&#10;AI-generated content may be incorrect.">
            <a:extLst>
              <a:ext uri="{FF2B5EF4-FFF2-40B4-BE49-F238E27FC236}">
                <a16:creationId xmlns:a16="http://schemas.microsoft.com/office/drawing/2014/main" id="{9AFF085C-B313-B4F4-C8E9-6D8A559FFD89}"/>
              </a:ext>
            </a:extLst>
          </p:cNvPr>
          <p:cNvPicPr>
            <a:picLocks noChangeAspect="1"/>
          </p:cNvPicPr>
          <p:nvPr/>
        </p:nvPicPr>
        <p:blipFill>
          <a:blip r:embed="rId3"/>
          <a:stretch>
            <a:fillRect/>
          </a:stretch>
        </p:blipFill>
        <p:spPr>
          <a:xfrm>
            <a:off x="6999340" y="2035202"/>
            <a:ext cx="3462743" cy="2606784"/>
          </a:xfrm>
          <a:prstGeom prst="rect">
            <a:avLst/>
          </a:prstGeom>
        </p:spPr>
      </p:pic>
      <p:sp>
        <p:nvSpPr>
          <p:cNvPr id="13" name="Rectangle 12">
            <a:extLst>
              <a:ext uri="{FF2B5EF4-FFF2-40B4-BE49-F238E27FC236}">
                <a16:creationId xmlns:a16="http://schemas.microsoft.com/office/drawing/2014/main" id="{8F46688F-0B82-A6CF-E725-9D3B08D8B886}"/>
              </a:ext>
            </a:extLst>
          </p:cNvPr>
          <p:cNvSpPr/>
          <p:nvPr/>
        </p:nvSpPr>
        <p:spPr>
          <a:xfrm>
            <a:off x="1251936" y="2181486"/>
            <a:ext cx="1936261" cy="193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C9562C-2F00-92EB-2BD0-7703B10BFA4C}"/>
              </a:ext>
            </a:extLst>
          </p:cNvPr>
          <p:cNvSpPr/>
          <p:nvPr/>
        </p:nvSpPr>
        <p:spPr>
          <a:xfrm>
            <a:off x="1400154" y="2329704"/>
            <a:ext cx="1936261" cy="193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0115FD-8E20-7ABA-40C9-CF52C07D65E8}"/>
              </a:ext>
            </a:extLst>
          </p:cNvPr>
          <p:cNvSpPr/>
          <p:nvPr/>
        </p:nvSpPr>
        <p:spPr>
          <a:xfrm>
            <a:off x="7765142" y="3864428"/>
            <a:ext cx="1778000" cy="253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31462" y="2354813"/>
            <a:ext cx="3967316" cy="2975487"/>
          </a:xfrm>
          <a:prstGeom prst="rect">
            <a:avLst/>
          </a:prstGeom>
        </p:spPr>
      </p:pic>
    </p:spTree>
    <p:extLst>
      <p:ext uri="{BB962C8B-B14F-4D97-AF65-F5344CB8AC3E}">
        <p14:creationId xmlns:p14="http://schemas.microsoft.com/office/powerpoint/2010/main" val="121269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209B50-F1B2-5B1A-8539-CBF72F9583D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D80964-6DEF-F6C0-42C4-D39274E7A5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427FEF83-8FC5-1F97-5723-9E0EC5C038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91E3D0D-D242-B622-8643-8B6DCE3829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026C2-1311-67D3-33C8-4DF21F5AE7C4}"/>
              </a:ext>
            </a:extLst>
          </p:cNvPr>
          <p:cNvSpPr>
            <a:spLocks noGrp="1"/>
          </p:cNvSpPr>
          <p:nvPr>
            <p:ph type="title"/>
          </p:nvPr>
        </p:nvSpPr>
        <p:spPr>
          <a:xfrm>
            <a:off x="1218980" y="1472819"/>
            <a:ext cx="9742779" cy="856796"/>
          </a:xfrm>
        </p:spPr>
        <p:txBody>
          <a:bodyPr vert="horz" lIns="91440" tIns="45720" rIns="91440" bIns="45720" rtlCol="0" anchor="b">
            <a:noAutofit/>
          </a:bodyPr>
          <a:lstStyle/>
          <a:p>
            <a:pPr algn="ctr"/>
            <a:r>
              <a:rPr lang="en-US" sz="2800" b="1" dirty="0">
                <a:ea typeface="+mj-lt"/>
                <a:cs typeface="+mj-lt"/>
              </a:rPr>
              <a:t>This is your new classroom. It </a:t>
            </a:r>
            <a:r>
              <a:rPr lang="en-US" sz="2800" b="1" dirty="0" smtClean="0">
                <a:ea typeface="+mj-lt"/>
                <a:cs typeface="+mj-lt"/>
              </a:rPr>
              <a:t>used to be the Drama room. There is brand new furniture ready to go in here for you all. You</a:t>
            </a:r>
            <a:r>
              <a:rPr lang="en-US" sz="2800" b="1" dirty="0">
                <a:ea typeface="+mj-lt"/>
                <a:cs typeface="+mj-lt"/>
              </a:rPr>
              <a:t>, your class and your new teacher can make it look good together.</a:t>
            </a:r>
            <a:endParaRPr lang="en-US" b="1" dirty="0">
              <a:ea typeface="+mj-lt"/>
              <a:cs typeface="+mj-lt"/>
            </a:endParaRPr>
          </a:p>
          <a:p>
            <a:endParaRPr lang="en-US" sz="1400" kern="1200" dirty="0">
              <a:latin typeface="+mj-lt"/>
              <a:ea typeface="Calibri Light"/>
              <a:cs typeface="Calibri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78699" y="1064037"/>
            <a:ext cx="3903410" cy="6062202"/>
          </a:xfrm>
          <a:prstGeom prst="rect">
            <a:avLst/>
          </a:prstGeom>
        </p:spPr>
      </p:pic>
    </p:spTree>
    <p:extLst>
      <p:ext uri="{BB962C8B-B14F-4D97-AF65-F5344CB8AC3E}">
        <p14:creationId xmlns:p14="http://schemas.microsoft.com/office/powerpoint/2010/main" val="241261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437</Words>
  <Application>Microsoft Office PowerPoint</Application>
  <PresentationFormat>Widescreen</PresentationFormat>
  <Paragraphs>27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Social Story </vt:lpstr>
      <vt:lpstr>You go to East Calder Primary School and will have lots of fun here! </vt:lpstr>
      <vt:lpstr>You are going to be off from June 27th for the summer holidays. You will be off for nearly 7 weeks. </vt:lpstr>
      <vt:lpstr>You will go back to school on Wednesday 13th August. </vt:lpstr>
      <vt:lpstr>  Your new class is Primary 4A. Your new teacher will be  Mrs Lewis. They will be able to help you.  </vt:lpstr>
      <vt:lpstr>You can ask your teacher for help when you need it. This will make you feel happy. </vt:lpstr>
      <vt:lpstr>You can use this door or the breakfast club door to come into school in the morning. Our staff will help you if you need anything. </vt:lpstr>
      <vt:lpstr>You will hang your coat and bag in the peg area beside your class. You can change into your indoor shoes too. </vt:lpstr>
      <vt:lpstr>This is your new classroom. It used to be the Drama room. There is brand new furniture ready to go in here for you all. You, your class and your new teacher can make it look good together. </vt:lpstr>
      <vt:lpstr>You will have fun in your new class and will learn lots of new things. </vt:lpstr>
      <vt:lpstr>You will listen to your new teacher and follow the school rules. </vt:lpstr>
      <vt:lpstr>This is your playground where you will have fun with your friends. </vt:lpstr>
      <vt:lpstr>At the end of the day, you will leave using this door which will lead into the upper playground. </vt:lpstr>
      <vt:lpstr>Being in a new class will be lots of fun! You might make new friends in your class. This will make you happy. </vt:lpstr>
      <vt:lpstr>You can go home at the end of the day and tell your parents/carers all about your new class and your new teacher.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Story</dc:title>
  <dc:creator>Alison Hamilton</dc:creator>
  <cp:lastModifiedBy>Alison Hamilton</cp:lastModifiedBy>
  <cp:revision>312</cp:revision>
  <dcterms:created xsi:type="dcterms:W3CDTF">2025-05-20T20:04:09Z</dcterms:created>
  <dcterms:modified xsi:type="dcterms:W3CDTF">2025-06-17T19:56:00Z</dcterms:modified>
</cp:coreProperties>
</file>