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2" r:id="rId5"/>
    <p:sldMasterId id="2147483675" r:id="rId6"/>
  </p:sldMasterIdLst>
  <p:notesMasterIdLst>
    <p:notesMasterId r:id="rId27"/>
  </p:notesMasterIdLst>
  <p:sldIdLst>
    <p:sldId id="266" r:id="rId7"/>
    <p:sldId id="257" r:id="rId8"/>
    <p:sldId id="746" r:id="rId9"/>
    <p:sldId id="284" r:id="rId10"/>
    <p:sldId id="770" r:id="rId11"/>
    <p:sldId id="743" r:id="rId12"/>
    <p:sldId id="771" r:id="rId13"/>
    <p:sldId id="744" r:id="rId14"/>
    <p:sldId id="759" r:id="rId15"/>
    <p:sldId id="754" r:id="rId16"/>
    <p:sldId id="755" r:id="rId17"/>
    <p:sldId id="761" r:id="rId18"/>
    <p:sldId id="758" r:id="rId19"/>
    <p:sldId id="757" r:id="rId20"/>
    <p:sldId id="753" r:id="rId21"/>
    <p:sldId id="769" r:id="rId22"/>
    <p:sldId id="748" r:id="rId23"/>
    <p:sldId id="259" r:id="rId24"/>
    <p:sldId id="287" r:id="rId25"/>
    <p:sldId id="281" r:id="rId26"/>
  </p:sldIdLst>
  <p:sldSz cx="9144000" cy="6858000" type="screen4x3"/>
  <p:notesSz cx="6858000" cy="228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857"/>
    <a:srgbClr val="58417E"/>
    <a:srgbClr val="A0B100"/>
    <a:srgbClr val="005F72"/>
    <a:srgbClr val="F59A00"/>
    <a:srgbClr val="009DB5"/>
    <a:srgbClr val="E84E0F"/>
    <a:srgbClr val="004B6C"/>
    <a:srgbClr val="E83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9247" autoAdjust="0"/>
  </p:normalViewPr>
  <p:slideViewPr>
    <p:cSldViewPr snapToGrid="0">
      <p:cViewPr varScale="1">
        <p:scale>
          <a:sx n="26" d="100"/>
          <a:sy n="26" d="100"/>
        </p:scale>
        <p:origin x="244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5"/>
              </a:solidFill>
              <a:ln w="19050">
                <a:solidFill>
                  <a:schemeClr val="lt1"/>
                </a:solidFill>
              </a:ln>
              <a:effectLst/>
            </c:spPr>
            <c:extLst>
              <c:ext xmlns:c16="http://schemas.microsoft.com/office/drawing/2014/chart" uri="{C3380CC4-5D6E-409C-BE32-E72D297353CC}">
                <c16:uniqueId val="{00000001-A70C-49F1-82BD-86BB57A6A83D}"/>
              </c:ext>
            </c:extLst>
          </c:dPt>
          <c:dPt>
            <c:idx val="1"/>
            <c:bubble3D val="0"/>
            <c:spPr>
              <a:solidFill>
                <a:srgbClr val="EF4857"/>
              </a:solidFill>
              <a:ln w="19050">
                <a:solidFill>
                  <a:schemeClr val="lt1"/>
                </a:solidFill>
              </a:ln>
              <a:effectLst/>
            </c:spPr>
            <c:extLst>
              <c:ext xmlns:c16="http://schemas.microsoft.com/office/drawing/2014/chart" uri="{C3380CC4-5D6E-409C-BE32-E72D297353CC}">
                <c16:uniqueId val="{00000002-A70C-49F1-82BD-86BB57A6A8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09-4FA8-B33D-7CD65BA104C0}"/>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4-A70C-49F1-82BD-86BB57A6A83D}"/>
              </c:ext>
            </c:extLst>
          </c:dPt>
          <c:dPt>
            <c:idx val="4"/>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A70C-49F1-82BD-86BB57A6A83D}"/>
              </c:ext>
            </c:extLst>
          </c:dPt>
          <c:cat>
            <c:numRef>
              <c:f>Sheet1!$A$2:$A$6</c:f>
              <c:numCache>
                <c:formatCode>General</c:formatCode>
                <c:ptCount val="5"/>
              </c:numCache>
            </c:numRef>
          </c:cat>
          <c:val>
            <c:numRef>
              <c:f>Sheet1!$B$2:$B$6</c:f>
              <c:numCache>
                <c:formatCode>General</c:formatCode>
                <c:ptCount val="5"/>
                <c:pt idx="0">
                  <c:v>60</c:v>
                </c:pt>
                <c:pt idx="1">
                  <c:v>16</c:v>
                </c:pt>
                <c:pt idx="2">
                  <c:v>22</c:v>
                </c:pt>
                <c:pt idx="3">
                  <c:v>3</c:v>
                </c:pt>
                <c:pt idx="4">
                  <c:v>3</c:v>
                </c:pt>
              </c:numCache>
            </c:numRef>
          </c:val>
          <c:extLst>
            <c:ext xmlns:c16="http://schemas.microsoft.com/office/drawing/2014/chart" uri="{C3380CC4-5D6E-409C-BE32-E72D297353CC}">
              <c16:uniqueId val="{00000000-A70C-49F1-82BD-86BB57A6A8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22FCE-DBA9-4E12-98EA-AB3093B7956B}" type="datetimeFigureOut">
              <a:rPr lang="en-GB" smtClean="0"/>
              <a:t>25/05/2020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F8E9B-CD78-42F3-993F-8C0EBD1005F2}" type="slidenum">
              <a:rPr lang="en-GB" smtClean="0"/>
              <a:t>‹#›</a:t>
            </a:fld>
            <a:endParaRPr lang="en-GB"/>
          </a:p>
        </p:txBody>
      </p:sp>
    </p:spTree>
    <p:extLst>
      <p:ext uri="{BB962C8B-B14F-4D97-AF65-F5344CB8AC3E}">
        <p14:creationId xmlns:p14="http://schemas.microsoft.com/office/powerpoint/2010/main" val="145657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pprenticeships.scot/become-an-apprentice/foundation-apprenticeships/universities-and-colleges-fa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F8E9B-CD78-42F3-993F-8C0EBD1005F2}" type="slidenum">
              <a:rPr lang="en-GB" smtClean="0"/>
              <a:t>1</a:t>
            </a:fld>
            <a:endParaRPr lang="en-GB"/>
          </a:p>
        </p:txBody>
      </p:sp>
    </p:spTree>
    <p:extLst>
      <p:ext uri="{BB962C8B-B14F-4D97-AF65-F5344CB8AC3E}">
        <p14:creationId xmlns:p14="http://schemas.microsoft.com/office/powerpoint/2010/main" val="180845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77C035C-E9A9-4551-B8E1-C4814EEDF3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37865DB-6A2D-4FC4-8BB7-8A94672EE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6D2A5B4C-15AE-4770-8822-9765BBC3B8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7833AF-26F0-4775-9641-597C58A198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0699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9798C07-808B-48AA-9C9A-96C2B241AD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680297-413B-403D-9C1F-43E02B515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2C54A799-92A1-41E2-8BDB-DF0E7CEFAD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F9CB69-F16F-417B-ABC4-7BFA942FC4C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6655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E1E87C1-1C4D-4291-8D96-6CA98E2C1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6877740-356F-469B-B73E-BCAE3AE76B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A854E357-6B73-47A0-B26F-45D27961CB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FDBF9A-02F9-43D2-B70A-727ACD5999A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550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62F9482-45C8-4DAB-995B-EAE2688ADC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CDD0ECB-0555-4386-87EC-2052E9A096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r>
              <a:rPr lang="en-US" altLang="en-US"/>
              <a:t>Apprenticeships have changed a lot over the last ten years, and they’ve gained a proven track record of not only developing important employability skills, but maturity, knowledge and self-confidence too. </a:t>
            </a:r>
          </a:p>
        </p:txBody>
      </p:sp>
      <p:sp>
        <p:nvSpPr>
          <p:cNvPr id="26628" name="Slide Number Placeholder 3">
            <a:extLst>
              <a:ext uri="{FF2B5EF4-FFF2-40B4-BE49-F238E27FC236}">
                <a16:creationId xmlns:a16="http://schemas.microsoft.com/office/drawing/2014/main" id="{CF1900C8-CC19-40ED-B1BE-D4779B2ED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38F8A-10FE-4CA7-9401-6323C85C189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8932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60E5BD7-04BC-4277-872B-EBB8A45B3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839A3A-DD33-45AB-A043-3212351C8F69}"/>
              </a:ext>
            </a:extLst>
          </p:cNvPr>
          <p:cNvSpPr>
            <a:spLocks noGrp="1"/>
          </p:cNvSpPr>
          <p:nvPr>
            <p:ph type="body" idx="1"/>
          </p:nvPr>
        </p:nvSpPr>
        <p:spPr/>
        <p:txBody>
          <a:bodyPr>
            <a:normAutofit fontScale="40000" lnSpcReduction="20000"/>
          </a:bodyPr>
          <a:lstStyle/>
          <a:p>
            <a:pPr defTabSz="457200">
              <a:defRPr/>
            </a:pPr>
            <a:r>
              <a:rPr lang="en-US" dirty="0"/>
              <a:t>Apprenticeships are all about getting you out of the classroom or lecture hall, and into the world of work.</a:t>
            </a:r>
          </a:p>
          <a:p>
            <a:pPr defTabSz="457200">
              <a:defRPr/>
            </a:pPr>
            <a:endParaRPr lang="en-US" dirty="0"/>
          </a:p>
          <a:p>
            <a:pPr defTabSz="457200">
              <a:defRPr/>
            </a:pPr>
            <a:r>
              <a:rPr lang="en-US" dirty="0"/>
              <a:t>We’re going to talk about three different sorts of apprenticeship today.</a:t>
            </a:r>
          </a:p>
          <a:p>
            <a:pPr defTabSz="457200">
              <a:defRPr/>
            </a:pPr>
            <a:endParaRPr lang="en-US" dirty="0"/>
          </a:p>
          <a:p>
            <a:pPr marL="171450" indent="-171450" defTabSz="457200">
              <a:buFontTx/>
              <a:buChar char="-"/>
              <a:defRPr/>
            </a:pPr>
            <a:r>
              <a:rPr lang="en-US" dirty="0"/>
              <a:t>Introduce Foundation – key point that this is something you do WHILST STILL AT SCHOOL.</a:t>
            </a:r>
          </a:p>
          <a:p>
            <a:pPr marL="171450" indent="-171450" defTabSz="457200">
              <a:buFontTx/>
              <a:buChar char="-"/>
              <a:defRPr/>
            </a:pPr>
            <a:endParaRPr lang="en-US" dirty="0"/>
          </a:p>
          <a:p>
            <a:pPr marL="171450" indent="-171450" defTabSz="457200">
              <a:defRPr/>
            </a:pPr>
            <a:r>
              <a:rPr lang="en-GB" dirty="0"/>
              <a:t>You'll complete your Foundation Apprenticeship over one or two years, usually starting in S5 or S6. Most major </a:t>
            </a:r>
            <a:r>
              <a:rPr lang="en-GB" dirty="0">
                <a:hlinkClick r:id="rId3" tooltip="Universities and Colleges FAs"/>
              </a:rPr>
              <a:t>universities and colleges</a:t>
            </a:r>
            <a:r>
              <a:rPr lang="en-GB" dirty="0"/>
              <a:t> in Scotland accept Foundation Apprenticeships as entry requirements, equivalent to one SQA Higher. Please see online for more information.</a:t>
            </a:r>
          </a:p>
          <a:p>
            <a:pPr marL="171450" indent="-171450" defTabSz="457200">
              <a:defRPr/>
            </a:pPr>
            <a:endParaRPr lang="en-GB" dirty="0"/>
          </a:p>
          <a:p>
            <a:pPr marL="171450" indent="-171450" defTabSz="457200">
              <a:defRPr/>
            </a:pPr>
            <a:r>
              <a:rPr lang="en-US" dirty="0"/>
              <a:t>West Lothian College are going to be offering TWELVE types of foundation apprenticeship, starting in August 2019. Examples include Software Development, Scientific Technologies and Civil Engineering. These will appear as some of your S5 subject choices. SOCIAL SERVICES AND HEALTHCARE is being delivered by WLC in </a:t>
            </a:r>
            <a:r>
              <a:rPr lang="en-US" dirty="0" err="1"/>
              <a:t>Linlithgow</a:t>
            </a:r>
            <a:r>
              <a:rPr lang="en-US" dirty="0"/>
              <a:t> Academy. </a:t>
            </a:r>
          </a:p>
          <a:p>
            <a:pPr marL="171450" indent="-171450" defTabSz="457200">
              <a:buFontTx/>
              <a:buChar char="-"/>
              <a:defRPr/>
            </a:pPr>
            <a:endParaRPr lang="en-US" dirty="0"/>
          </a:p>
          <a:p>
            <a:pPr marL="171450" indent="-171450" defTabSz="457200">
              <a:buFontTx/>
              <a:buChar char="-"/>
              <a:defRPr/>
            </a:pPr>
            <a:r>
              <a:rPr lang="en-US" dirty="0"/>
              <a:t>Introduce Modern – which is something you can do after school.  </a:t>
            </a:r>
          </a:p>
          <a:p>
            <a:pPr marL="171450" indent="-171450" defTabSz="457200">
              <a:defRPr/>
            </a:pPr>
            <a:endParaRPr lang="en-US" dirty="0"/>
          </a:p>
          <a:p>
            <a:pPr>
              <a:defRPr/>
            </a:pPr>
            <a:r>
              <a:rPr lang="en-US" dirty="0"/>
              <a:t>Introduce Graduate -  </a:t>
            </a:r>
          </a:p>
          <a:p>
            <a:pPr>
              <a:defRPr/>
            </a:pPr>
            <a:endParaRPr lang="en-US" dirty="0"/>
          </a:p>
          <a:p>
            <a:pPr>
              <a:defRPr/>
            </a:pPr>
            <a:r>
              <a:rPr lang="en-GB" dirty="0"/>
              <a:t>Graduate Apprenticeships provide a new way into degree-level study for individuals who want to go straight into work.</a:t>
            </a:r>
          </a:p>
          <a:p>
            <a:pPr>
              <a:defRPr/>
            </a:pPr>
            <a:endParaRPr lang="en-GB" dirty="0"/>
          </a:p>
          <a:p>
            <a:pPr>
              <a:defRPr/>
            </a:pPr>
            <a:r>
              <a:rPr lang="en-GB" dirty="0"/>
              <a:t>Employees can equip themselves with higher levels of academic learning and industry accreditation, which helps them progress as professionals.</a:t>
            </a:r>
          </a:p>
          <a:p>
            <a:pPr>
              <a:defRPr/>
            </a:pPr>
            <a:endParaRPr lang="en-GB" dirty="0"/>
          </a:p>
          <a:p>
            <a:pPr>
              <a:defRPr/>
            </a:pPr>
            <a:r>
              <a:rPr lang="en-GB" dirty="0"/>
              <a:t>By investing in their staff through the apprenticeships, employers can develop their workforce and support staff to develop their skills to industry and professional standards.</a:t>
            </a:r>
          </a:p>
          <a:p>
            <a:pPr>
              <a:defRPr/>
            </a:pPr>
            <a:endParaRPr lang="en-US" dirty="0"/>
          </a:p>
          <a:p>
            <a:pPr>
              <a:defRPr/>
            </a:pPr>
            <a:r>
              <a:rPr lang="en-US" dirty="0"/>
              <a:t>Available in areas such as Civil Engineering, Business Management and Cyber Security. </a:t>
            </a:r>
          </a:p>
          <a:p>
            <a:pPr>
              <a:defRPr/>
            </a:pPr>
            <a:endParaRPr lang="en-US" dirty="0"/>
          </a:p>
          <a:p>
            <a:pPr>
              <a:defRPr/>
            </a:pPr>
            <a:r>
              <a:rPr lang="en-GB" dirty="0"/>
              <a:t>In 2019, there will be 11 courses on offer at 12 different universities and colleges, such as Edinburgh Napier University, Heriot - Watt University , Queen Margaret University , Robert Gordon University, University of Dundee, University of Glasgow and University of Strathclyde.</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Arial" pitchFamily="34" charset="0"/>
              </a:rPr>
              <a:t>Taken as part of pupils subject choices alongside other qualifications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itchFamily="34" charset="0"/>
              </a:rPr>
              <a:t>2 year programmes: </a:t>
            </a: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Start in S5 and complete at the end of S6: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In S5: spend two afternoons/one day a week at Learning Provider (such as a College) with some employer engagement i.e. site visits, industry talks etc.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In S6: spend one day a week at an employer, additional time at Learning Provider. Civil Engineering and Engineering frameworks require a block employer placement also.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itchFamily="34" charset="0"/>
              </a:rPr>
              <a:t>1 year programme: </a:t>
            </a: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Mainly targeted at S6 pupils from August to June: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Spend two days a week on programme – mix of Learning Provider and employer placement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itchFamily="34" charset="0"/>
              </a:rPr>
              <a:t>Qualification:</a:t>
            </a: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National Progression Award or a National Certificate at SCQF Level 6 (same level of learning as a Higher) plus units of an SVQ Level 2/Level 3 (Industry recognised qualification)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a:t>
            </a:r>
            <a:r>
              <a:rPr kumimoji="0" lang="en-GB" sz="1400" b="1" i="0" u="none" strike="noStrike" kern="1200" cap="none" spc="0" normalizeH="0" baseline="0" noProof="0" dirty="0">
                <a:ln>
                  <a:noFill/>
                </a:ln>
                <a:solidFill>
                  <a:prstClr val="black"/>
                </a:solidFill>
                <a:effectLst/>
                <a:uLnTx/>
                <a:uFillTx/>
                <a:latin typeface="+mn-lt"/>
                <a:ea typeface="+mn-ea"/>
                <a:cs typeface="Arial" pitchFamily="34" charset="0"/>
              </a:rPr>
              <a:t>PVG/PPE </a:t>
            </a: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and travel costs are covered for pupils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a:t>
            </a:r>
            <a:r>
              <a:rPr kumimoji="0" lang="en-GB" sz="1400" b="1" i="0" u="none" strike="noStrike" kern="1200" cap="none" spc="0" normalizeH="0" baseline="0" noProof="0" dirty="0">
                <a:ln>
                  <a:noFill/>
                </a:ln>
                <a:solidFill>
                  <a:prstClr val="black"/>
                </a:solidFill>
                <a:effectLst/>
                <a:uLnTx/>
                <a:uFillTx/>
                <a:latin typeface="+mn-lt"/>
                <a:ea typeface="+mn-ea"/>
                <a:cs typeface="Arial" pitchFamily="34" charset="0"/>
              </a:rPr>
              <a:t>Entrance Criteria</a:t>
            </a:r>
            <a:r>
              <a:rPr kumimoji="0" lang="en-GB" sz="1400" b="0" i="0" u="none" strike="noStrike" kern="1200" cap="none" spc="0" normalizeH="0" baseline="0" noProof="0" dirty="0">
                <a:ln>
                  <a:noFill/>
                </a:ln>
                <a:solidFill>
                  <a:prstClr val="black"/>
                </a:solidFill>
                <a:effectLst/>
                <a:uLnTx/>
                <a:uFillTx/>
                <a:latin typeface="+mn-lt"/>
                <a:ea typeface="+mn-ea"/>
                <a:cs typeface="Arial" pitchFamily="34" charset="0"/>
              </a:rPr>
              <a:t>: Pupils must have an interest in developing a greater awareness of the industry with a potential desire to pursue a career in the area and be capable of working at an SCQF Level 6 by the end of S6. In addition to this some frameworks have specific entry criteria as detailed in College website/prospectus.  </a:t>
            </a:r>
          </a:p>
          <a:p>
            <a:pPr>
              <a:defRPr/>
            </a:pPr>
            <a:endParaRPr lang="en-GB" dirty="0"/>
          </a:p>
          <a:p>
            <a:pPr marL="171450" indent="-171450" defTabSz="457200">
              <a:buFontTx/>
              <a:buChar char="-"/>
              <a:defRPr/>
            </a:pPr>
            <a:endParaRPr lang="en-US" dirty="0"/>
          </a:p>
          <a:p>
            <a:pPr>
              <a:defRPr/>
            </a:pPr>
            <a:endParaRPr lang="en-US" dirty="0"/>
          </a:p>
        </p:txBody>
      </p:sp>
      <p:sp>
        <p:nvSpPr>
          <p:cNvPr id="28676" name="Slide Number Placeholder 3">
            <a:extLst>
              <a:ext uri="{FF2B5EF4-FFF2-40B4-BE49-F238E27FC236}">
                <a16:creationId xmlns:a16="http://schemas.microsoft.com/office/drawing/2014/main" id="{D868C9FD-928B-4774-A3A5-7DE1AC409F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809CE3-B848-4C18-BFC2-80A854C0104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130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2A08E81-DB97-47D2-BEF4-29E17A46C6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B208E5F-79B8-43D5-96E4-29E4A5245F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Instead of thinking about how things might happen in the real world, you'll be putting your learning into practice right away. </a:t>
            </a:r>
            <a:br>
              <a:rPr lang="en-GB" altLang="en-US"/>
            </a:br>
            <a:br>
              <a:rPr lang="en-GB" altLang="en-US"/>
            </a:br>
            <a:r>
              <a:rPr lang="en-GB" altLang="en-US"/>
              <a:t>An apprenticeship helps you build the skills and knowledge that Scottish industries need. You'll work, get paid, and achieve a qualification – even up to masters level.</a:t>
            </a:r>
            <a:br>
              <a:rPr lang="en-GB" altLang="en-US"/>
            </a:br>
            <a:br>
              <a:rPr lang="en-GB" altLang="en-US"/>
            </a:br>
            <a:r>
              <a:rPr lang="en-GB" altLang="en-US"/>
              <a:t>You'll spend most of your time learning on the job, but will also be a student at a university or college.</a:t>
            </a:r>
          </a:p>
          <a:p>
            <a:endParaRPr lang="en-GB" altLang="en-US"/>
          </a:p>
          <a:p>
            <a:r>
              <a:rPr lang="en-GB" altLang="en-US"/>
              <a:t>The work you do counts towards gaining your qualification – meaning you could gain your degree faster</a:t>
            </a:r>
          </a:p>
          <a:p>
            <a:endParaRPr lang="en-GB" altLang="en-US"/>
          </a:p>
          <a:p>
            <a:r>
              <a:rPr lang="en-GB" altLang="en-US"/>
              <a:t>Apprenticeships are designed by industry and for industry – so you can be confident that what you learn is relevant, and right for the role you're in.</a:t>
            </a:r>
          </a:p>
          <a:p>
            <a:endParaRPr lang="en-US" altLang="en-US"/>
          </a:p>
        </p:txBody>
      </p:sp>
      <p:sp>
        <p:nvSpPr>
          <p:cNvPr id="30724" name="Slide Number Placeholder 3">
            <a:extLst>
              <a:ext uri="{FF2B5EF4-FFF2-40B4-BE49-F238E27FC236}">
                <a16:creationId xmlns:a16="http://schemas.microsoft.com/office/drawing/2014/main" id="{668CC018-6451-4874-8B04-D8C3992823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C0562-C01E-4719-8110-8B9C9EF72C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8144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1815777-5534-47A0-A13E-E735803D8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3F84334-A68A-471C-85E8-16044D533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3BFE0193-56AB-468B-BA99-FC15C7DB7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597484-F4BE-4EFF-835D-D7F12981AE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474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4CB63D1-B3EA-40A9-93AE-0387360CE2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F41E69F-7299-4EEB-9652-6D5A173C3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You need to be well prepared to do this they need to know their Horizons, know and able to use their Networks </a:t>
            </a:r>
          </a:p>
          <a:p>
            <a:pPr eaLnBrk="1" hangingPunct="1">
              <a:spcBef>
                <a:spcPct val="0"/>
              </a:spcBef>
            </a:pPr>
            <a:r>
              <a:rPr lang="en-GB" altLang="en-US"/>
              <a:t>They need to get prepared………………….</a:t>
            </a:r>
          </a:p>
        </p:txBody>
      </p:sp>
      <p:sp>
        <p:nvSpPr>
          <p:cNvPr id="34820" name="Slide Number Placeholder 3">
            <a:extLst>
              <a:ext uri="{FF2B5EF4-FFF2-40B4-BE49-F238E27FC236}">
                <a16:creationId xmlns:a16="http://schemas.microsoft.com/office/drawing/2014/main" id="{AC9766E3-8D46-4E85-B78D-AE8914F88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68CBF9-2AB2-457E-AEF3-9E9C736CD31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68752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Geneva"/>
              </a:rPr>
              <a:t>Activity How ready am I</a:t>
            </a:r>
          </a:p>
          <a:p>
            <a:endParaRPr lang="en-GB" altLang="en-US" dirty="0">
              <a:ea typeface="Geneva"/>
            </a:endParaRPr>
          </a:p>
          <a:p>
            <a:r>
              <a:rPr lang="en-GB" altLang="en-US" dirty="0">
                <a:ea typeface="Geneva"/>
              </a:rPr>
              <a:t>As pupils are about to make some big decisions it is important that they understand themselves and where they are with their individual confidence levels.  </a:t>
            </a:r>
            <a:r>
              <a:rPr lang="en-GB" altLang="en-US" b="1" dirty="0">
                <a:ea typeface="Geneva"/>
              </a:rPr>
              <a:t>Are they ready to make a decision?</a:t>
            </a:r>
          </a:p>
          <a:p>
            <a:endParaRPr lang="en-GB" altLang="en-US" dirty="0">
              <a:ea typeface="Geneva"/>
            </a:endParaRPr>
          </a:p>
          <a:p>
            <a:r>
              <a:rPr lang="en-GB" altLang="en-US" dirty="0">
                <a:ea typeface="Geneva"/>
              </a:rPr>
              <a:t>Issue pupils with a “how ready am I” worksheet and explain the  statements below, so ensuring pupils understand the meaning of the statements. </a:t>
            </a:r>
          </a:p>
          <a:p>
            <a:r>
              <a:rPr lang="en-GB" altLang="en-US" dirty="0">
                <a:ea typeface="Geneva"/>
              </a:rPr>
              <a:t>Further detail on facilitators notes.</a:t>
            </a:r>
          </a:p>
          <a:p>
            <a:endParaRPr lang="en-GB" dirty="0"/>
          </a:p>
        </p:txBody>
      </p:sp>
      <p:sp>
        <p:nvSpPr>
          <p:cNvPr id="4" name="Slide Number Placeholder 3"/>
          <p:cNvSpPr>
            <a:spLocks noGrp="1"/>
          </p:cNvSpPr>
          <p:nvPr>
            <p:ph type="sldNum" sz="quarter" idx="10"/>
          </p:nvPr>
        </p:nvSpPr>
        <p:spPr/>
        <p:txBody>
          <a:bodyPr/>
          <a:lstStyle/>
          <a:p>
            <a:fld id="{C99F8E9B-CD78-42F3-993F-8C0EBD1005F2}" type="slidenum">
              <a:rPr lang="en-GB" smtClean="0"/>
              <a:t>18</a:t>
            </a:fld>
            <a:endParaRPr lang="en-GB"/>
          </a:p>
        </p:txBody>
      </p:sp>
    </p:spTree>
    <p:extLst>
      <p:ext uri="{BB962C8B-B14F-4D97-AF65-F5344CB8AC3E}">
        <p14:creationId xmlns:p14="http://schemas.microsoft.com/office/powerpoint/2010/main" val="300961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mn-cs"/>
              </a:rPr>
              <a:t>Remind pupils as they take their next step the importance of their individual Networks.  As they mature so will their  networks and it is important to continue to grow and build networks now and throughout their careers.</a:t>
            </a:r>
          </a:p>
          <a:p>
            <a:endParaRPr lang="en-GB"/>
          </a:p>
        </p:txBody>
      </p:sp>
      <p:sp>
        <p:nvSpPr>
          <p:cNvPr id="4" name="Slide Number Placeholder 3"/>
          <p:cNvSpPr>
            <a:spLocks noGrp="1"/>
          </p:cNvSpPr>
          <p:nvPr>
            <p:ph type="sldNum" sz="quarter" idx="10"/>
          </p:nvPr>
        </p:nvSpPr>
        <p:spPr/>
        <p:txBody>
          <a:bodyPr/>
          <a:lstStyle/>
          <a:p>
            <a:fld id="{C99F8E9B-CD78-42F3-993F-8C0EBD1005F2}" type="slidenum">
              <a:rPr lang="en-GB" smtClean="0"/>
              <a:t>19</a:t>
            </a:fld>
            <a:endParaRPr lang="en-GB"/>
          </a:p>
        </p:txBody>
      </p:sp>
    </p:spTree>
    <p:extLst>
      <p:ext uri="{BB962C8B-B14F-4D97-AF65-F5344CB8AC3E}">
        <p14:creationId xmlns:p14="http://schemas.microsoft.com/office/powerpoint/2010/main" val="41982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F8E9B-CD78-42F3-993F-8C0EBD1005F2}" type="slidenum">
              <a:rPr lang="en-GB" smtClean="0"/>
              <a:t>2</a:t>
            </a:fld>
            <a:endParaRPr lang="en-GB"/>
          </a:p>
        </p:txBody>
      </p:sp>
    </p:spTree>
    <p:extLst>
      <p:ext uri="{BB962C8B-B14F-4D97-AF65-F5344CB8AC3E}">
        <p14:creationId xmlns:p14="http://schemas.microsoft.com/office/powerpoint/2010/main" val="109165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8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EBEBCE9-EDC5-41E4-A358-8F3C1C0E17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1E62F92-EC21-4626-A5B6-29F5A17082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extLst>
      <p:ext uri="{BB962C8B-B14F-4D97-AF65-F5344CB8AC3E}">
        <p14:creationId xmlns:p14="http://schemas.microsoft.com/office/powerpoint/2010/main" val="45417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F8E9B-CD78-42F3-993F-8C0EBD1005F2}" type="slidenum">
              <a:rPr lang="en-GB" smtClean="0"/>
              <a:t>4</a:t>
            </a:fld>
            <a:endParaRPr lang="en-GB"/>
          </a:p>
        </p:txBody>
      </p:sp>
    </p:spTree>
    <p:extLst>
      <p:ext uri="{BB962C8B-B14F-4D97-AF65-F5344CB8AC3E}">
        <p14:creationId xmlns:p14="http://schemas.microsoft.com/office/powerpoint/2010/main" val="291957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209 senior phase pupils across S4, S5 and S6 left Linlithgow Academy between August 1st 2018 and July 31st 2019. </a:t>
            </a:r>
          </a:p>
          <a:p>
            <a:endParaRPr lang="en-US" dirty="0"/>
          </a:p>
          <a:p>
            <a:r>
              <a:rPr lang="en-US" dirty="0"/>
              <a:t>117 went into Higher Education, meaning an HND or university. The vast majority of these 117 went to university straight after S6.</a:t>
            </a:r>
          </a:p>
          <a:p>
            <a:endParaRPr lang="en-US" dirty="0"/>
          </a:p>
          <a:p>
            <a:r>
              <a:rPr lang="en-US" dirty="0"/>
              <a:t>34 went into Further Education, meaning they progressed onto an ‘Introduction To’ course, or and NC, or an HNC.</a:t>
            </a:r>
          </a:p>
          <a:p>
            <a:endParaRPr lang="en-US" dirty="0"/>
          </a:p>
          <a:p>
            <a:r>
              <a:rPr lang="en-US" dirty="0"/>
              <a:t>45 went into Full-Time or Part-Time Employment, in career sectors such as Retail, Hospitality, IT and Manufacturing &amp; Production. This includes Modern Apprenticeships in career sectors such as Care, Finance and Construction. Volunteering too, other types of personal skills development. That includes Gap Years, gaining more life experience. </a:t>
            </a:r>
          </a:p>
          <a:p>
            <a:endParaRPr lang="en-US" dirty="0"/>
          </a:p>
          <a:p>
            <a:r>
              <a:rPr lang="en-US" dirty="0"/>
              <a:t>7 were unemployed.</a:t>
            </a:r>
          </a:p>
          <a:p>
            <a:endParaRPr lang="en-US" dirty="0"/>
          </a:p>
          <a:p>
            <a:r>
              <a:rPr lang="en-GB" dirty="0"/>
              <a:t>6 went into other types of training. </a:t>
            </a:r>
          </a:p>
        </p:txBody>
      </p:sp>
      <p:sp>
        <p:nvSpPr>
          <p:cNvPr id="4" name="Slide Number Placeholder 3"/>
          <p:cNvSpPr>
            <a:spLocks noGrp="1"/>
          </p:cNvSpPr>
          <p:nvPr>
            <p:ph type="sldNum" sz="quarter" idx="10"/>
          </p:nvPr>
        </p:nvSpPr>
        <p:spPr/>
        <p:txBody>
          <a:bodyPr/>
          <a:lstStyle/>
          <a:p>
            <a:fld id="{C99F8E9B-CD78-42F3-993F-8C0EBD1005F2}" type="slidenum">
              <a:rPr lang="en-GB" smtClean="0"/>
              <a:t>5</a:t>
            </a:fld>
            <a:endParaRPr lang="en-GB"/>
          </a:p>
        </p:txBody>
      </p:sp>
    </p:spTree>
    <p:extLst>
      <p:ext uri="{BB962C8B-B14F-4D97-AF65-F5344CB8AC3E}">
        <p14:creationId xmlns:p14="http://schemas.microsoft.com/office/powerpoint/2010/main" val="54152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610D50-5C97-408A-8E34-5DFA2CA94F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743CF6C-8076-47F3-8BEA-95A33C9ABF84}"/>
              </a:ext>
            </a:extLst>
          </p:cNvPr>
          <p:cNvSpPr>
            <a:spLocks noGrp="1"/>
          </p:cNvSpPr>
          <p:nvPr>
            <p:ph type="body" idx="1"/>
          </p:nvPr>
        </p:nvSpPr>
        <p:spPr/>
        <p:txBody>
          <a:bodyPr>
            <a:normAutofit fontScale="85000" lnSpcReduction="20000"/>
          </a:bodyPr>
          <a:lstStyle/>
          <a:p>
            <a:pPr>
              <a:defRPr/>
            </a:pPr>
            <a:endParaRPr lang="en-GB" dirty="0"/>
          </a:p>
        </p:txBody>
      </p:sp>
    </p:spTree>
    <p:extLst>
      <p:ext uri="{BB962C8B-B14F-4D97-AF65-F5344CB8AC3E}">
        <p14:creationId xmlns:p14="http://schemas.microsoft.com/office/powerpoint/2010/main" val="31545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610D50-5C97-408A-8E34-5DFA2CA94F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743CF6C-8076-47F3-8BEA-95A33C9ABF84}"/>
              </a:ext>
            </a:extLst>
          </p:cNvPr>
          <p:cNvSpPr>
            <a:spLocks noGrp="1"/>
          </p:cNvSpPr>
          <p:nvPr>
            <p:ph type="body" idx="1"/>
          </p:nvPr>
        </p:nvSpPr>
        <p:spPr/>
        <p:txBody>
          <a:bodyPr>
            <a:normAutofit fontScale="85000" lnSpcReduction="20000"/>
          </a:bodyPr>
          <a:lstStyle/>
          <a:p>
            <a:pPr>
              <a:defRPr/>
            </a:pPr>
            <a:endParaRPr lang="en-GB" dirty="0"/>
          </a:p>
        </p:txBody>
      </p:sp>
    </p:spTree>
    <p:extLst>
      <p:ext uri="{BB962C8B-B14F-4D97-AF65-F5344CB8AC3E}">
        <p14:creationId xmlns:p14="http://schemas.microsoft.com/office/powerpoint/2010/main" val="251060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491BC49-804B-4B2D-834C-C568B1039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BB9B1ED-4AD0-4D82-AD50-C6CDB9E44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extLst>
      <p:ext uri="{BB962C8B-B14F-4D97-AF65-F5344CB8AC3E}">
        <p14:creationId xmlns:p14="http://schemas.microsoft.com/office/powerpoint/2010/main" val="8657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A2A8B68-5B09-46AE-B38C-F3F6480C1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16C6869-7712-4DBF-8C16-D392486567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University really isn't for everyone! And it's not the only path to a successful career. So, it is worth knowing about the alternatives.</a:t>
            </a:r>
          </a:p>
          <a:p>
            <a:endParaRPr lang="en-GB" altLang="en-US"/>
          </a:p>
          <a:p>
            <a:r>
              <a:rPr lang="en-GB" altLang="en-US"/>
              <a:t>College offer a range of higher education courses at different levels, and courses that can help you make to most of your strengths and abilities.</a:t>
            </a:r>
          </a:p>
          <a:p>
            <a:endParaRPr lang="en-US" altLang="en-US"/>
          </a:p>
        </p:txBody>
      </p:sp>
      <p:sp>
        <p:nvSpPr>
          <p:cNvPr id="18436" name="Slide Number Placeholder 3">
            <a:extLst>
              <a:ext uri="{FF2B5EF4-FFF2-40B4-BE49-F238E27FC236}">
                <a16:creationId xmlns:a16="http://schemas.microsoft.com/office/drawing/2014/main" id="{3F62FBD2-DE68-4677-8629-F93CD83B0A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3B03D-1571-422F-97C0-413F1A9E729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551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1F5BDF-6D3A-4EBF-96C8-54397700754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A55A420-2388-400E-B7AE-AC6BA5408302}"/>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6" name="Slide Number Placeholder 5">
            <a:extLst>
              <a:ext uri="{FF2B5EF4-FFF2-40B4-BE49-F238E27FC236}">
                <a16:creationId xmlns:a16="http://schemas.microsoft.com/office/drawing/2014/main" id="{911A5D6A-B002-4D30-A384-ECE7994EAFCA}"/>
              </a:ext>
            </a:extLst>
          </p:cNvPr>
          <p:cNvSpPr>
            <a:spLocks noGrp="1"/>
          </p:cNvSpPr>
          <p:nvPr>
            <p:ph type="sldNum" sz="quarter" idx="12"/>
          </p:nvPr>
        </p:nvSpPr>
        <p:spPr/>
        <p:txBody>
          <a:bodyPr/>
          <a:lstStyle>
            <a:lvl1pPr>
              <a:defRPr/>
            </a:lvl1pPr>
          </a:lstStyle>
          <a:p>
            <a:pPr>
              <a:defRPr/>
            </a:pPr>
            <a:fld id="{DC0E2C8B-459D-447D-B688-FC925D4858AF}" type="slidenum">
              <a:rPr lang="en-GB" altLang="en-US"/>
              <a:pPr>
                <a:defRPr/>
              </a:pPr>
              <a:t>‹#›</a:t>
            </a:fld>
            <a:endParaRPr lang="en-GB" altLang="en-US"/>
          </a:p>
        </p:txBody>
      </p:sp>
    </p:spTree>
    <p:extLst>
      <p:ext uri="{BB962C8B-B14F-4D97-AF65-F5344CB8AC3E}">
        <p14:creationId xmlns:p14="http://schemas.microsoft.com/office/powerpoint/2010/main" val="1767725772"/>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E24F2-51EC-4B0D-A44E-D26DF9EC617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037621A-D7E5-41F1-8510-EA9077B9DA70}"/>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6" name="Slide Number Placeholder 5">
            <a:extLst>
              <a:ext uri="{FF2B5EF4-FFF2-40B4-BE49-F238E27FC236}">
                <a16:creationId xmlns:a16="http://schemas.microsoft.com/office/drawing/2014/main" id="{18A950BA-7040-4A39-B635-BD1B8E0C616D}"/>
              </a:ext>
            </a:extLst>
          </p:cNvPr>
          <p:cNvSpPr>
            <a:spLocks noGrp="1"/>
          </p:cNvSpPr>
          <p:nvPr>
            <p:ph type="sldNum" sz="quarter" idx="12"/>
          </p:nvPr>
        </p:nvSpPr>
        <p:spPr/>
        <p:txBody>
          <a:bodyPr/>
          <a:lstStyle>
            <a:lvl1pPr>
              <a:defRPr/>
            </a:lvl1pPr>
          </a:lstStyle>
          <a:p>
            <a:pPr>
              <a:defRPr/>
            </a:pPr>
            <a:fld id="{4853C458-F280-471D-BD9F-B34626027377}" type="slidenum">
              <a:rPr lang="en-GB" altLang="en-US"/>
              <a:pPr>
                <a:defRPr/>
              </a:pPr>
              <a:t>‹#›</a:t>
            </a:fld>
            <a:endParaRPr lang="en-GB" altLang="en-US"/>
          </a:p>
        </p:txBody>
      </p:sp>
    </p:spTree>
    <p:extLst>
      <p:ext uri="{BB962C8B-B14F-4D97-AF65-F5344CB8AC3E}">
        <p14:creationId xmlns:p14="http://schemas.microsoft.com/office/powerpoint/2010/main" val="1097547153"/>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E75DE-437B-490F-9430-79BCAF84B00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5275953-C38D-40B3-AD41-199424C64D14}"/>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6" name="Slide Number Placeholder 5">
            <a:extLst>
              <a:ext uri="{FF2B5EF4-FFF2-40B4-BE49-F238E27FC236}">
                <a16:creationId xmlns:a16="http://schemas.microsoft.com/office/drawing/2014/main" id="{AC94901B-D337-48DC-A525-9CA7B8C44757}"/>
              </a:ext>
            </a:extLst>
          </p:cNvPr>
          <p:cNvSpPr>
            <a:spLocks noGrp="1"/>
          </p:cNvSpPr>
          <p:nvPr>
            <p:ph type="sldNum" sz="quarter" idx="12"/>
          </p:nvPr>
        </p:nvSpPr>
        <p:spPr/>
        <p:txBody>
          <a:bodyPr/>
          <a:lstStyle>
            <a:lvl1pPr>
              <a:defRPr/>
            </a:lvl1pPr>
          </a:lstStyle>
          <a:p>
            <a:pPr>
              <a:defRPr/>
            </a:pPr>
            <a:fld id="{D0CE7844-2308-433A-BADF-19684BC3A730}" type="slidenum">
              <a:rPr lang="en-GB" altLang="en-US"/>
              <a:pPr>
                <a:defRPr/>
              </a:pPr>
              <a:t>‹#›</a:t>
            </a:fld>
            <a:endParaRPr lang="en-GB" altLang="en-US"/>
          </a:p>
        </p:txBody>
      </p:sp>
    </p:spTree>
    <p:extLst>
      <p:ext uri="{BB962C8B-B14F-4D97-AF65-F5344CB8AC3E}">
        <p14:creationId xmlns:p14="http://schemas.microsoft.com/office/powerpoint/2010/main" val="317074164"/>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99AF0C1-12FE-4A2F-B699-15EB843A1E4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FAE56EDB-CB77-4E2C-94AA-4B4482998CB5}"/>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7" name="Slide Number Placeholder 5">
            <a:extLst>
              <a:ext uri="{FF2B5EF4-FFF2-40B4-BE49-F238E27FC236}">
                <a16:creationId xmlns:a16="http://schemas.microsoft.com/office/drawing/2014/main" id="{C9728771-7DDF-4119-B15D-9E7E4E2E13F4}"/>
              </a:ext>
            </a:extLst>
          </p:cNvPr>
          <p:cNvSpPr>
            <a:spLocks noGrp="1"/>
          </p:cNvSpPr>
          <p:nvPr>
            <p:ph type="sldNum" sz="quarter" idx="12"/>
          </p:nvPr>
        </p:nvSpPr>
        <p:spPr/>
        <p:txBody>
          <a:bodyPr/>
          <a:lstStyle>
            <a:lvl1pPr>
              <a:defRPr/>
            </a:lvl1pPr>
          </a:lstStyle>
          <a:p>
            <a:pPr>
              <a:defRPr/>
            </a:pPr>
            <a:fld id="{A659362E-1FAE-43E9-846A-1C3825796306}" type="slidenum">
              <a:rPr lang="en-GB" altLang="en-US"/>
              <a:pPr>
                <a:defRPr/>
              </a:pPr>
              <a:t>‹#›</a:t>
            </a:fld>
            <a:endParaRPr lang="en-GB" altLang="en-US"/>
          </a:p>
        </p:txBody>
      </p:sp>
    </p:spTree>
    <p:extLst>
      <p:ext uri="{BB962C8B-B14F-4D97-AF65-F5344CB8AC3E}">
        <p14:creationId xmlns:p14="http://schemas.microsoft.com/office/powerpoint/2010/main" val="3437450915"/>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FDA2B98-EB01-44EB-BCDC-93E2FD7247D0}"/>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E64A54B-2FBA-4C5A-99F1-340A0344F554}"/>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9" name="Slide Number Placeholder 5">
            <a:extLst>
              <a:ext uri="{FF2B5EF4-FFF2-40B4-BE49-F238E27FC236}">
                <a16:creationId xmlns:a16="http://schemas.microsoft.com/office/drawing/2014/main" id="{0F04008B-6ED2-492A-A766-717D59FD544B}"/>
              </a:ext>
            </a:extLst>
          </p:cNvPr>
          <p:cNvSpPr>
            <a:spLocks noGrp="1"/>
          </p:cNvSpPr>
          <p:nvPr>
            <p:ph type="sldNum" sz="quarter" idx="12"/>
          </p:nvPr>
        </p:nvSpPr>
        <p:spPr/>
        <p:txBody>
          <a:bodyPr/>
          <a:lstStyle>
            <a:lvl1pPr>
              <a:defRPr/>
            </a:lvl1pPr>
          </a:lstStyle>
          <a:p>
            <a:pPr>
              <a:defRPr/>
            </a:pPr>
            <a:fld id="{4E407096-804F-4FD1-9AC9-03F9AA64A28F}" type="slidenum">
              <a:rPr lang="en-GB" altLang="en-US"/>
              <a:pPr>
                <a:defRPr/>
              </a:pPr>
              <a:t>‹#›</a:t>
            </a:fld>
            <a:endParaRPr lang="en-GB" altLang="en-US"/>
          </a:p>
        </p:txBody>
      </p:sp>
    </p:spTree>
    <p:extLst>
      <p:ext uri="{BB962C8B-B14F-4D97-AF65-F5344CB8AC3E}">
        <p14:creationId xmlns:p14="http://schemas.microsoft.com/office/powerpoint/2010/main" val="2057561725"/>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A5CDD20-76BC-47D1-B4AC-9250FAC89F08}"/>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2B698E3F-DF84-4147-89BC-7B9A33599892}"/>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5" name="Slide Number Placeholder 5">
            <a:extLst>
              <a:ext uri="{FF2B5EF4-FFF2-40B4-BE49-F238E27FC236}">
                <a16:creationId xmlns:a16="http://schemas.microsoft.com/office/drawing/2014/main" id="{FC7D1FB1-DF94-4349-9AF2-65136D8B86D1}"/>
              </a:ext>
            </a:extLst>
          </p:cNvPr>
          <p:cNvSpPr>
            <a:spLocks noGrp="1"/>
          </p:cNvSpPr>
          <p:nvPr>
            <p:ph type="sldNum" sz="quarter" idx="12"/>
          </p:nvPr>
        </p:nvSpPr>
        <p:spPr/>
        <p:txBody>
          <a:bodyPr/>
          <a:lstStyle>
            <a:lvl1pPr>
              <a:defRPr/>
            </a:lvl1pPr>
          </a:lstStyle>
          <a:p>
            <a:pPr>
              <a:defRPr/>
            </a:pPr>
            <a:fld id="{DC515B29-2E3E-4112-BEBD-DFB214F36B6F}" type="slidenum">
              <a:rPr lang="en-GB" altLang="en-US"/>
              <a:pPr>
                <a:defRPr/>
              </a:pPr>
              <a:t>‹#›</a:t>
            </a:fld>
            <a:endParaRPr lang="en-GB" altLang="en-US"/>
          </a:p>
        </p:txBody>
      </p:sp>
    </p:spTree>
    <p:extLst>
      <p:ext uri="{BB962C8B-B14F-4D97-AF65-F5344CB8AC3E}">
        <p14:creationId xmlns:p14="http://schemas.microsoft.com/office/powerpoint/2010/main" val="2877453947"/>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E8A809-4B4B-46A2-9AE6-EF773D4AAF9A}"/>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0A72E5D0-FF36-4CC7-AAC1-088B07D17B5D}"/>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4" name="Slide Number Placeholder 5">
            <a:extLst>
              <a:ext uri="{FF2B5EF4-FFF2-40B4-BE49-F238E27FC236}">
                <a16:creationId xmlns:a16="http://schemas.microsoft.com/office/drawing/2014/main" id="{28AA9100-25AF-4F34-868D-742965CE5A62}"/>
              </a:ext>
            </a:extLst>
          </p:cNvPr>
          <p:cNvSpPr>
            <a:spLocks noGrp="1"/>
          </p:cNvSpPr>
          <p:nvPr>
            <p:ph type="sldNum" sz="quarter" idx="12"/>
          </p:nvPr>
        </p:nvSpPr>
        <p:spPr/>
        <p:txBody>
          <a:bodyPr/>
          <a:lstStyle>
            <a:lvl1pPr>
              <a:defRPr/>
            </a:lvl1pPr>
          </a:lstStyle>
          <a:p>
            <a:pPr>
              <a:defRPr/>
            </a:pPr>
            <a:fld id="{B0CD1424-BB28-4B99-8AE0-4F4E8B1E31F6}" type="slidenum">
              <a:rPr lang="en-GB" altLang="en-US"/>
              <a:pPr>
                <a:defRPr/>
              </a:pPr>
              <a:t>‹#›</a:t>
            </a:fld>
            <a:endParaRPr lang="en-GB" altLang="en-US"/>
          </a:p>
        </p:txBody>
      </p:sp>
    </p:spTree>
    <p:extLst>
      <p:ext uri="{BB962C8B-B14F-4D97-AF65-F5344CB8AC3E}">
        <p14:creationId xmlns:p14="http://schemas.microsoft.com/office/powerpoint/2010/main" val="3014954619"/>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7FCF77-45B3-428A-9799-1AA3E0DC01E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F8A72E71-40B0-4966-9A60-3415F54FA567}"/>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7" name="Slide Number Placeholder 5">
            <a:extLst>
              <a:ext uri="{FF2B5EF4-FFF2-40B4-BE49-F238E27FC236}">
                <a16:creationId xmlns:a16="http://schemas.microsoft.com/office/drawing/2014/main" id="{C2254B7D-D7BC-441A-8F88-8BD28A4789DD}"/>
              </a:ext>
            </a:extLst>
          </p:cNvPr>
          <p:cNvSpPr>
            <a:spLocks noGrp="1"/>
          </p:cNvSpPr>
          <p:nvPr>
            <p:ph type="sldNum" sz="quarter" idx="12"/>
          </p:nvPr>
        </p:nvSpPr>
        <p:spPr/>
        <p:txBody>
          <a:bodyPr/>
          <a:lstStyle>
            <a:lvl1pPr>
              <a:defRPr/>
            </a:lvl1pPr>
          </a:lstStyle>
          <a:p>
            <a:pPr>
              <a:defRPr/>
            </a:pPr>
            <a:fld id="{091855EA-448F-4453-A750-5E64E79CE854}" type="slidenum">
              <a:rPr lang="en-GB" altLang="en-US"/>
              <a:pPr>
                <a:defRPr/>
              </a:pPr>
              <a:t>‹#›</a:t>
            </a:fld>
            <a:endParaRPr lang="en-GB" altLang="en-US"/>
          </a:p>
        </p:txBody>
      </p:sp>
    </p:spTree>
    <p:extLst>
      <p:ext uri="{BB962C8B-B14F-4D97-AF65-F5344CB8AC3E}">
        <p14:creationId xmlns:p14="http://schemas.microsoft.com/office/powerpoint/2010/main" val="201909292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66C479-68A6-49E6-A837-AEBFA1DEABE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7F40BD9-A682-421C-BE0E-3D802C2F6E07}"/>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7" name="Slide Number Placeholder 5">
            <a:extLst>
              <a:ext uri="{FF2B5EF4-FFF2-40B4-BE49-F238E27FC236}">
                <a16:creationId xmlns:a16="http://schemas.microsoft.com/office/drawing/2014/main" id="{98D85628-E3F8-43EE-8F83-CB9903BDB863}"/>
              </a:ext>
            </a:extLst>
          </p:cNvPr>
          <p:cNvSpPr>
            <a:spLocks noGrp="1"/>
          </p:cNvSpPr>
          <p:nvPr>
            <p:ph type="sldNum" sz="quarter" idx="12"/>
          </p:nvPr>
        </p:nvSpPr>
        <p:spPr/>
        <p:txBody>
          <a:bodyPr/>
          <a:lstStyle>
            <a:lvl1pPr>
              <a:defRPr/>
            </a:lvl1pPr>
          </a:lstStyle>
          <a:p>
            <a:pPr>
              <a:defRPr/>
            </a:pPr>
            <a:fld id="{462D1A62-92F4-492A-BB61-4C99F499A929}" type="slidenum">
              <a:rPr lang="en-GB" altLang="en-US"/>
              <a:pPr>
                <a:defRPr/>
              </a:pPr>
              <a:t>‹#›</a:t>
            </a:fld>
            <a:endParaRPr lang="en-GB" altLang="en-US"/>
          </a:p>
        </p:txBody>
      </p:sp>
    </p:spTree>
    <p:extLst>
      <p:ext uri="{BB962C8B-B14F-4D97-AF65-F5344CB8AC3E}">
        <p14:creationId xmlns:p14="http://schemas.microsoft.com/office/powerpoint/2010/main" val="17085655"/>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324557-1408-446D-9B9C-7E6340C4B50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3D02FBD-FB44-4006-9FB6-E26FDDCCD1F9}"/>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6" name="Slide Number Placeholder 5">
            <a:extLst>
              <a:ext uri="{FF2B5EF4-FFF2-40B4-BE49-F238E27FC236}">
                <a16:creationId xmlns:a16="http://schemas.microsoft.com/office/drawing/2014/main" id="{8F712E2F-DFAB-4226-9392-D03A821F3BA6}"/>
              </a:ext>
            </a:extLst>
          </p:cNvPr>
          <p:cNvSpPr>
            <a:spLocks noGrp="1"/>
          </p:cNvSpPr>
          <p:nvPr>
            <p:ph type="sldNum" sz="quarter" idx="12"/>
          </p:nvPr>
        </p:nvSpPr>
        <p:spPr/>
        <p:txBody>
          <a:bodyPr/>
          <a:lstStyle>
            <a:lvl1pPr>
              <a:defRPr/>
            </a:lvl1pPr>
          </a:lstStyle>
          <a:p>
            <a:pPr>
              <a:defRPr/>
            </a:pPr>
            <a:fld id="{75490DAE-3DF4-4FC0-B3FF-E9478BB4E247}" type="slidenum">
              <a:rPr lang="en-GB" altLang="en-US"/>
              <a:pPr>
                <a:defRPr/>
              </a:pPr>
              <a:t>‹#›</a:t>
            </a:fld>
            <a:endParaRPr lang="en-GB" altLang="en-US"/>
          </a:p>
        </p:txBody>
      </p:sp>
    </p:spTree>
    <p:extLst>
      <p:ext uri="{BB962C8B-B14F-4D97-AF65-F5344CB8AC3E}">
        <p14:creationId xmlns:p14="http://schemas.microsoft.com/office/powerpoint/2010/main" val="415400278"/>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0575A-0273-4BF8-971D-80D4BC34889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3CB39E2-9DCD-4401-BF8D-08F5252EA6A6}"/>
              </a:ext>
            </a:extLst>
          </p:cNvPr>
          <p:cNvSpPr>
            <a:spLocks noGrp="1"/>
          </p:cNvSpPr>
          <p:nvPr>
            <p:ph type="ftr" sz="quarter" idx="11"/>
          </p:nvPr>
        </p:nvSpPr>
        <p:spPr/>
        <p:txBody>
          <a:bodyPr/>
          <a:lstStyle>
            <a:lvl1pPr>
              <a:defRPr/>
            </a:lvl1pPr>
          </a:lstStyle>
          <a:p>
            <a:pPr>
              <a:defRPr/>
            </a:pPr>
            <a:r>
              <a:rPr lang="en-GB"/>
              <a:t>Skills Development Scotland</a:t>
            </a:r>
          </a:p>
        </p:txBody>
      </p:sp>
      <p:sp>
        <p:nvSpPr>
          <p:cNvPr id="6" name="Slide Number Placeholder 5">
            <a:extLst>
              <a:ext uri="{FF2B5EF4-FFF2-40B4-BE49-F238E27FC236}">
                <a16:creationId xmlns:a16="http://schemas.microsoft.com/office/drawing/2014/main" id="{7893C5A9-8BEC-45E7-9207-AD0B1F13C03E}"/>
              </a:ext>
            </a:extLst>
          </p:cNvPr>
          <p:cNvSpPr>
            <a:spLocks noGrp="1"/>
          </p:cNvSpPr>
          <p:nvPr>
            <p:ph type="sldNum" sz="quarter" idx="12"/>
          </p:nvPr>
        </p:nvSpPr>
        <p:spPr/>
        <p:txBody>
          <a:bodyPr/>
          <a:lstStyle>
            <a:lvl1pPr>
              <a:defRPr/>
            </a:lvl1pPr>
          </a:lstStyle>
          <a:p>
            <a:pPr>
              <a:defRPr/>
            </a:pPr>
            <a:fld id="{9FF58D0D-87A2-4FB0-B208-6800ADAD3E18}" type="slidenum">
              <a:rPr lang="en-GB" altLang="en-US"/>
              <a:pPr>
                <a:defRPr/>
              </a:pPr>
              <a:t>‹#›</a:t>
            </a:fld>
            <a:endParaRPr lang="en-GB" altLang="en-US"/>
          </a:p>
        </p:txBody>
      </p:sp>
    </p:spTree>
    <p:extLst>
      <p:ext uri="{BB962C8B-B14F-4D97-AF65-F5344CB8AC3E}">
        <p14:creationId xmlns:p14="http://schemas.microsoft.com/office/powerpoint/2010/main" val="1526550116"/>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F5C08C-4DAE-4AFA-9B98-36781994A210}"/>
              </a:ext>
            </a:extLst>
          </p:cNvPr>
          <p:cNvSpPr/>
          <p:nvPr userDrawn="1"/>
        </p:nvSpPr>
        <p:spPr>
          <a:xfrm rot="21300000">
            <a:off x="-87313" y="4240213"/>
            <a:ext cx="9324976" cy="2889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3">
            <a:extLst>
              <a:ext uri="{FF2B5EF4-FFF2-40B4-BE49-F238E27FC236}">
                <a16:creationId xmlns:a16="http://schemas.microsoft.com/office/drawing/2014/main" id="{0557BE0E-BFCC-4C2F-AB88-78DB635EB021}"/>
              </a:ext>
            </a:extLst>
          </p:cNvPr>
          <p:cNvSpPr/>
          <p:nvPr userDrawn="1"/>
        </p:nvSpPr>
        <p:spPr>
          <a:xfrm rot="21300000">
            <a:off x="-84138" y="4313238"/>
            <a:ext cx="9386888" cy="2940050"/>
          </a:xfrm>
          <a:custGeom>
            <a:avLst/>
            <a:gdLst>
              <a:gd name="connsiteX0" fmla="*/ 0 w 9475190"/>
              <a:gd name="connsiteY0" fmla="*/ 0 h 2182142"/>
              <a:gd name="connsiteX1" fmla="*/ 9475190 w 9475190"/>
              <a:gd name="connsiteY1" fmla="*/ 0 h 2182142"/>
              <a:gd name="connsiteX2" fmla="*/ 9475190 w 9475190"/>
              <a:gd name="connsiteY2" fmla="*/ 2182142 h 2182142"/>
              <a:gd name="connsiteX3" fmla="*/ 0 w 9475190"/>
              <a:gd name="connsiteY3" fmla="*/ 2182142 h 2182142"/>
              <a:gd name="connsiteX4" fmla="*/ 0 w 9475190"/>
              <a:gd name="connsiteY4" fmla="*/ 0 h 2182142"/>
              <a:gd name="connsiteX0" fmla="*/ 0 w 9475190"/>
              <a:gd name="connsiteY0" fmla="*/ 0 h 2182142"/>
              <a:gd name="connsiteX1" fmla="*/ 9475190 w 9475190"/>
              <a:gd name="connsiteY1" fmla="*/ 0 h 2182142"/>
              <a:gd name="connsiteX2" fmla="*/ 8847778 w 9475190"/>
              <a:gd name="connsiteY2" fmla="*/ 1802744 h 2182142"/>
              <a:gd name="connsiteX3" fmla="*/ 0 w 9475190"/>
              <a:gd name="connsiteY3" fmla="*/ 2182142 h 2182142"/>
              <a:gd name="connsiteX4" fmla="*/ 0 w 9475190"/>
              <a:gd name="connsiteY4" fmla="*/ 0 h 2182142"/>
              <a:gd name="connsiteX0" fmla="*/ 0 w 9475190"/>
              <a:gd name="connsiteY0" fmla="*/ 0 h 2182142"/>
              <a:gd name="connsiteX1" fmla="*/ 9475190 w 9475190"/>
              <a:gd name="connsiteY1" fmla="*/ 0 h 2182142"/>
              <a:gd name="connsiteX2" fmla="*/ 9224169 w 9475190"/>
              <a:gd name="connsiteY2" fmla="*/ 2137002 h 2182142"/>
              <a:gd name="connsiteX3" fmla="*/ 0 w 9475190"/>
              <a:gd name="connsiteY3" fmla="*/ 2182142 h 2182142"/>
              <a:gd name="connsiteX4" fmla="*/ 0 w 9475190"/>
              <a:gd name="connsiteY4" fmla="*/ 0 h 2182142"/>
              <a:gd name="connsiteX0" fmla="*/ 0 w 9475190"/>
              <a:gd name="connsiteY0" fmla="*/ 0 h 2137002"/>
              <a:gd name="connsiteX1" fmla="*/ 9475190 w 9475190"/>
              <a:gd name="connsiteY1" fmla="*/ 0 h 2137002"/>
              <a:gd name="connsiteX2" fmla="*/ 9224169 w 9475190"/>
              <a:gd name="connsiteY2" fmla="*/ 2137002 h 2137002"/>
              <a:gd name="connsiteX3" fmla="*/ 382558 w 9475190"/>
              <a:gd name="connsiteY3" fmla="*/ 1253678 h 2137002"/>
              <a:gd name="connsiteX4" fmla="*/ 0 w 9475190"/>
              <a:gd name="connsiteY4" fmla="*/ 0 h 2137002"/>
              <a:gd name="connsiteX0" fmla="*/ 0 w 9475190"/>
              <a:gd name="connsiteY0" fmla="*/ 0 h 2137002"/>
              <a:gd name="connsiteX1" fmla="*/ 9475190 w 9475190"/>
              <a:gd name="connsiteY1" fmla="*/ 0 h 2137002"/>
              <a:gd name="connsiteX2" fmla="*/ 9224169 w 9475190"/>
              <a:gd name="connsiteY2" fmla="*/ 2137002 h 2137002"/>
              <a:gd name="connsiteX3" fmla="*/ 96460 w 9475190"/>
              <a:gd name="connsiteY3" fmla="*/ 1344543 h 2137002"/>
              <a:gd name="connsiteX4" fmla="*/ 0 w 9475190"/>
              <a:gd name="connsiteY4" fmla="*/ 0 h 2137002"/>
              <a:gd name="connsiteX0" fmla="*/ 0 w 9411931"/>
              <a:gd name="connsiteY0" fmla="*/ 5534 h 2142536"/>
              <a:gd name="connsiteX1" fmla="*/ 9411931 w 9411931"/>
              <a:gd name="connsiteY1" fmla="*/ 0 h 2142536"/>
              <a:gd name="connsiteX2" fmla="*/ 9224169 w 9411931"/>
              <a:gd name="connsiteY2" fmla="*/ 2142536 h 2142536"/>
              <a:gd name="connsiteX3" fmla="*/ 96460 w 9411931"/>
              <a:gd name="connsiteY3" fmla="*/ 1350077 h 2142536"/>
              <a:gd name="connsiteX4" fmla="*/ 0 w 9411931"/>
              <a:gd name="connsiteY4" fmla="*/ 5534 h 2142536"/>
              <a:gd name="connsiteX0" fmla="*/ 121979 w 9315471"/>
              <a:gd name="connsiteY0" fmla="*/ 0 h 2144453"/>
              <a:gd name="connsiteX1" fmla="*/ 9315471 w 9315471"/>
              <a:gd name="connsiteY1" fmla="*/ 1917 h 2144453"/>
              <a:gd name="connsiteX2" fmla="*/ 9127709 w 9315471"/>
              <a:gd name="connsiteY2" fmla="*/ 2144453 h 2144453"/>
              <a:gd name="connsiteX3" fmla="*/ 0 w 9315471"/>
              <a:gd name="connsiteY3" fmla="*/ 1351994 h 2144453"/>
              <a:gd name="connsiteX4" fmla="*/ 121979 w 9315471"/>
              <a:gd name="connsiteY4" fmla="*/ 0 h 2144453"/>
              <a:gd name="connsiteX0" fmla="*/ 192417 w 9385909"/>
              <a:gd name="connsiteY0" fmla="*/ 0 h 2157100"/>
              <a:gd name="connsiteX1" fmla="*/ 9385909 w 9385909"/>
              <a:gd name="connsiteY1" fmla="*/ 1917 h 2157100"/>
              <a:gd name="connsiteX2" fmla="*/ 9198147 w 9385909"/>
              <a:gd name="connsiteY2" fmla="*/ 2144453 h 2157100"/>
              <a:gd name="connsiteX3" fmla="*/ 0 w 9385909"/>
              <a:gd name="connsiteY3" fmla="*/ 2157100 h 2157100"/>
              <a:gd name="connsiteX4" fmla="*/ 192417 w 9385909"/>
              <a:gd name="connsiteY4" fmla="*/ 0 h 2157100"/>
              <a:gd name="connsiteX0" fmla="*/ 192417 w 9385909"/>
              <a:gd name="connsiteY0" fmla="*/ 0 h 2940551"/>
              <a:gd name="connsiteX1" fmla="*/ 9385909 w 9385909"/>
              <a:gd name="connsiteY1" fmla="*/ 1917 h 2940551"/>
              <a:gd name="connsiteX2" fmla="*/ 9113045 w 9385909"/>
              <a:gd name="connsiteY2" fmla="*/ 2940551 h 2940551"/>
              <a:gd name="connsiteX3" fmla="*/ 0 w 9385909"/>
              <a:gd name="connsiteY3" fmla="*/ 2157100 h 2940551"/>
              <a:gd name="connsiteX4" fmla="*/ 192417 w 9385909"/>
              <a:gd name="connsiteY4" fmla="*/ 0 h 294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909" h="2940551">
                <a:moveTo>
                  <a:pt x="192417" y="0"/>
                </a:moveTo>
                <a:lnTo>
                  <a:pt x="9385909" y="1917"/>
                </a:lnTo>
                <a:lnTo>
                  <a:pt x="9113045" y="2940551"/>
                </a:lnTo>
                <a:lnTo>
                  <a:pt x="0" y="2157100"/>
                </a:lnTo>
                <a:lnTo>
                  <a:pt x="192417" y="0"/>
                </a:lnTo>
                <a:close/>
              </a:path>
            </a:pathLst>
          </a:custGeom>
          <a:solidFill>
            <a:srgbClr val="1CA9C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709544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69866934-DC72-46D8-8E47-A94DF145EA3E}" type="slidenum">
              <a:rPr lang="en-GB"/>
              <a:pPr>
                <a:defRPr/>
              </a:pPr>
              <a:t>‹#›</a:t>
            </a:fld>
            <a:endParaRPr lang="en-GB" dirty="0"/>
          </a:p>
        </p:txBody>
      </p:sp>
    </p:spTree>
    <p:extLst>
      <p:ext uri="{BB962C8B-B14F-4D97-AF65-F5344CB8AC3E}">
        <p14:creationId xmlns:p14="http://schemas.microsoft.com/office/powerpoint/2010/main" val="366100816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8BF6E299-EEDB-4F19-9285-BB0BD81BA98E}" type="slidenum">
              <a:rPr lang="en-GB"/>
              <a:pPr>
                <a:defRPr/>
              </a:pPr>
              <a:t>‹#›</a:t>
            </a:fld>
            <a:endParaRPr lang="en-GB" dirty="0"/>
          </a:p>
        </p:txBody>
      </p:sp>
    </p:spTree>
    <p:extLst>
      <p:ext uri="{BB962C8B-B14F-4D97-AF65-F5344CB8AC3E}">
        <p14:creationId xmlns:p14="http://schemas.microsoft.com/office/powerpoint/2010/main" val="397083413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FC86C88B-E9F2-4D03-BEE2-3F6A994A564D}" type="slidenum">
              <a:rPr lang="en-GB"/>
              <a:pPr>
                <a:defRPr/>
              </a:pPr>
              <a:t>‹#›</a:t>
            </a:fld>
            <a:endParaRPr lang="en-GB" dirty="0"/>
          </a:p>
        </p:txBody>
      </p:sp>
    </p:spTree>
    <p:extLst>
      <p:ext uri="{BB962C8B-B14F-4D97-AF65-F5344CB8AC3E}">
        <p14:creationId xmlns:p14="http://schemas.microsoft.com/office/powerpoint/2010/main" val="150617454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64404E37-D5ED-4570-8D93-5509E9E15527}" type="slidenum">
              <a:rPr lang="en-GB"/>
              <a:pPr>
                <a:defRPr/>
              </a:pPr>
              <a:t>‹#›</a:t>
            </a:fld>
            <a:endParaRPr lang="en-GB" dirty="0"/>
          </a:p>
        </p:txBody>
      </p:sp>
    </p:spTree>
    <p:extLst>
      <p:ext uri="{BB962C8B-B14F-4D97-AF65-F5344CB8AC3E}">
        <p14:creationId xmlns:p14="http://schemas.microsoft.com/office/powerpoint/2010/main" val="16224282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9" name="Slide Number Placeholder 5"/>
          <p:cNvSpPr>
            <a:spLocks noGrp="1"/>
          </p:cNvSpPr>
          <p:nvPr>
            <p:ph type="sldNum" sz="quarter" idx="12"/>
          </p:nvPr>
        </p:nvSpPr>
        <p:spPr/>
        <p:txBody>
          <a:bodyPr/>
          <a:lstStyle>
            <a:lvl1pPr>
              <a:defRPr/>
            </a:lvl1pPr>
          </a:lstStyle>
          <a:p>
            <a:pPr>
              <a:defRPr/>
            </a:pPr>
            <a:fld id="{DACD14AA-E7C8-44CD-B02E-DF3E6111C51B}" type="slidenum">
              <a:rPr lang="en-GB"/>
              <a:pPr>
                <a:defRPr/>
              </a:pPr>
              <a:t>‹#›</a:t>
            </a:fld>
            <a:endParaRPr lang="en-GB" dirty="0"/>
          </a:p>
        </p:txBody>
      </p:sp>
    </p:spTree>
    <p:extLst>
      <p:ext uri="{BB962C8B-B14F-4D97-AF65-F5344CB8AC3E}">
        <p14:creationId xmlns:p14="http://schemas.microsoft.com/office/powerpoint/2010/main" val="219606693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5" name="Slide Number Placeholder 5"/>
          <p:cNvSpPr>
            <a:spLocks noGrp="1"/>
          </p:cNvSpPr>
          <p:nvPr>
            <p:ph type="sldNum" sz="quarter" idx="12"/>
          </p:nvPr>
        </p:nvSpPr>
        <p:spPr/>
        <p:txBody>
          <a:bodyPr/>
          <a:lstStyle>
            <a:lvl1pPr>
              <a:defRPr/>
            </a:lvl1pPr>
          </a:lstStyle>
          <a:p>
            <a:pPr>
              <a:defRPr/>
            </a:pPr>
            <a:fld id="{EE1CA88B-98BD-40AF-A999-92A3D23017EF}" type="slidenum">
              <a:rPr lang="en-GB"/>
              <a:pPr>
                <a:defRPr/>
              </a:pPr>
              <a:t>‹#›</a:t>
            </a:fld>
            <a:endParaRPr lang="en-GB" dirty="0"/>
          </a:p>
        </p:txBody>
      </p:sp>
    </p:spTree>
    <p:extLst>
      <p:ext uri="{BB962C8B-B14F-4D97-AF65-F5344CB8AC3E}">
        <p14:creationId xmlns:p14="http://schemas.microsoft.com/office/powerpoint/2010/main" val="11025920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4" name="Slide Number Placeholder 5"/>
          <p:cNvSpPr>
            <a:spLocks noGrp="1"/>
          </p:cNvSpPr>
          <p:nvPr>
            <p:ph type="sldNum" sz="quarter" idx="12"/>
          </p:nvPr>
        </p:nvSpPr>
        <p:spPr/>
        <p:txBody>
          <a:bodyPr/>
          <a:lstStyle>
            <a:lvl1pPr>
              <a:defRPr/>
            </a:lvl1pPr>
          </a:lstStyle>
          <a:p>
            <a:pPr>
              <a:defRPr/>
            </a:pPr>
            <a:fld id="{5AC2C93F-9EFF-46AB-8C32-6862759C3695}" type="slidenum">
              <a:rPr lang="en-GB"/>
              <a:pPr>
                <a:defRPr/>
              </a:pPr>
              <a:t>‹#›</a:t>
            </a:fld>
            <a:endParaRPr lang="en-GB" dirty="0"/>
          </a:p>
        </p:txBody>
      </p:sp>
    </p:spTree>
    <p:extLst>
      <p:ext uri="{BB962C8B-B14F-4D97-AF65-F5344CB8AC3E}">
        <p14:creationId xmlns:p14="http://schemas.microsoft.com/office/powerpoint/2010/main" val="244878294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9FB37EBF-949F-446E-AC92-17BC3DEC9BE1}" type="slidenum">
              <a:rPr lang="en-GB"/>
              <a:pPr>
                <a:defRPr/>
              </a:pPr>
              <a:t>‹#›</a:t>
            </a:fld>
            <a:endParaRPr lang="en-GB" dirty="0"/>
          </a:p>
        </p:txBody>
      </p:sp>
    </p:spTree>
    <p:extLst>
      <p:ext uri="{BB962C8B-B14F-4D97-AF65-F5344CB8AC3E}">
        <p14:creationId xmlns:p14="http://schemas.microsoft.com/office/powerpoint/2010/main" val="268335667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3BE4FD1C-8B3C-4D25-BD18-18237DDB3EE6}" type="slidenum">
              <a:rPr lang="en-GB"/>
              <a:pPr>
                <a:defRPr/>
              </a:pPr>
              <a:t>‹#›</a:t>
            </a:fld>
            <a:endParaRPr lang="en-GB" dirty="0"/>
          </a:p>
        </p:txBody>
      </p:sp>
    </p:spTree>
    <p:extLst>
      <p:ext uri="{BB962C8B-B14F-4D97-AF65-F5344CB8AC3E}">
        <p14:creationId xmlns:p14="http://schemas.microsoft.com/office/powerpoint/2010/main" val="91035090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BD9EE4D8-D770-41A8-9D8B-9926C5259F1D}" type="slidenum">
              <a:rPr lang="en-GB"/>
              <a:pPr>
                <a:defRPr/>
              </a:pPr>
              <a:t>‹#›</a:t>
            </a:fld>
            <a:endParaRPr lang="en-GB" dirty="0"/>
          </a:p>
        </p:txBody>
      </p:sp>
    </p:spTree>
    <p:extLst>
      <p:ext uri="{BB962C8B-B14F-4D97-AF65-F5344CB8AC3E}">
        <p14:creationId xmlns:p14="http://schemas.microsoft.com/office/powerpoint/2010/main" val="152951218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E31964EF-6C3B-4DAB-8899-90605AF11385}" type="slidenum">
              <a:rPr lang="en-GB"/>
              <a:pPr>
                <a:defRPr/>
              </a:pPr>
              <a:t>‹#›</a:t>
            </a:fld>
            <a:endParaRPr lang="en-GB" dirty="0"/>
          </a:p>
        </p:txBody>
      </p:sp>
    </p:spTree>
    <p:extLst>
      <p:ext uri="{BB962C8B-B14F-4D97-AF65-F5344CB8AC3E}">
        <p14:creationId xmlns:p14="http://schemas.microsoft.com/office/powerpoint/2010/main" val="256969476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D0503-394C-43E2-89CA-440DFA1BF40E}" type="datetimeFigureOut">
              <a:rPr lang="en-GB" smtClean="0"/>
              <a:pPr/>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D0503-394C-43E2-89CA-440DFA1BF40E}" type="datetimeFigureOut">
              <a:rPr lang="en-GB" smtClean="0"/>
              <a:pPr/>
              <a:t>25/05/2020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D589-7317-49A9-B911-C562C699BB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D58F45-398C-42E3-84C1-FC1BBC05BD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32E7731-7A2C-467E-874D-A5A41195FC4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819178A-47BD-429B-BD89-13328C5540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a:extLst>
              <a:ext uri="{FF2B5EF4-FFF2-40B4-BE49-F238E27FC236}">
                <a16:creationId xmlns:a16="http://schemas.microsoft.com/office/drawing/2014/main" id="{BA932665-99BC-4EAA-840E-636FF3F1929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GB"/>
              <a:t>Skills Development Scotland</a:t>
            </a:r>
          </a:p>
        </p:txBody>
      </p:sp>
      <p:sp>
        <p:nvSpPr>
          <p:cNvPr id="6" name="Slide Number Placeholder 5">
            <a:extLst>
              <a:ext uri="{FF2B5EF4-FFF2-40B4-BE49-F238E27FC236}">
                <a16:creationId xmlns:a16="http://schemas.microsoft.com/office/drawing/2014/main" id="{FAB05F20-7029-47E1-955B-6D263A910E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AC70CA9-6011-4101-AB14-D592819DAD40}" type="slidenum">
              <a:rPr lang="en-GB" altLang="en-US"/>
              <a:pPr>
                <a:defRPr/>
              </a:pPr>
              <a:t>‹#›</a:t>
            </a:fld>
            <a:endParaRPr lang="en-GB" altLang="en-US"/>
          </a:p>
        </p:txBody>
      </p:sp>
    </p:spTree>
    <p:extLst>
      <p:ext uri="{BB962C8B-B14F-4D97-AF65-F5344CB8AC3E}">
        <p14:creationId xmlns:p14="http://schemas.microsoft.com/office/powerpoint/2010/main" val="297788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med">
    <p:fade thruBlk="1"/>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GB" dirty="0"/>
              <a:t>Skills Development Scotland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B2A04C-23F0-41FB-A107-291201C782BC}" type="slidenum">
              <a:rPr lang="en-GB"/>
              <a:pPr>
                <a:defRPr/>
              </a:pPr>
              <a:t>‹#›</a:t>
            </a:fld>
            <a:endParaRPr lang="en-GB" dirty="0"/>
          </a:p>
        </p:txBody>
      </p:sp>
    </p:spTree>
    <p:extLst>
      <p:ext uri="{BB962C8B-B14F-4D97-AF65-F5344CB8AC3E}">
        <p14:creationId xmlns:p14="http://schemas.microsoft.com/office/powerpoint/2010/main" val="28205525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fade/>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myworldofwork.co.u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26" Type="http://schemas.openxmlformats.org/officeDocument/2006/relationships/image" Target="../media/image52.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19.xml"/><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7.png"/><Relationship Id="rId24" Type="http://schemas.openxmlformats.org/officeDocument/2006/relationships/image" Target="../media/image50.sv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sv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 Id="rId27"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414141-E3CA-4441-8860-02639E646E9A}"/>
              </a:ext>
            </a:extLst>
          </p:cNvPr>
          <p:cNvPicPr>
            <a:picLocks noChangeAspect="1"/>
          </p:cNvPicPr>
          <p:nvPr/>
        </p:nvPicPr>
        <p:blipFill>
          <a:blip r:embed="rId3"/>
          <a:stretch>
            <a:fillRect/>
          </a:stretch>
        </p:blipFill>
        <p:spPr>
          <a:xfrm>
            <a:off x="-14171" y="-1323527"/>
            <a:ext cx="10346811" cy="8181528"/>
          </a:xfrm>
          <a:prstGeom prst="rect">
            <a:avLst/>
          </a:prstGeom>
          <a:effectLst>
            <a:outerShdw dist="50800" dir="5400000" algn="ctr" rotWithShape="0">
              <a:srgbClr val="000000">
                <a:alpha val="43137"/>
              </a:srgbClr>
            </a:outerShdw>
            <a:softEdge rad="0"/>
          </a:effectLst>
        </p:spPr>
      </p:pic>
      <p:sp>
        <p:nvSpPr>
          <p:cNvPr id="6" name="Rectangle 5">
            <a:extLst>
              <a:ext uri="{FF2B5EF4-FFF2-40B4-BE49-F238E27FC236}">
                <a16:creationId xmlns:a16="http://schemas.microsoft.com/office/drawing/2014/main" id="{2C5958F1-9177-4298-83E0-775E895154FB}"/>
              </a:ext>
            </a:extLst>
          </p:cNvPr>
          <p:cNvSpPr/>
          <p:nvPr/>
        </p:nvSpPr>
        <p:spPr>
          <a:xfrm>
            <a:off x="2" y="4484914"/>
            <a:ext cx="5296393" cy="223311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3E6243C-6453-4CF1-9ECA-E6281238AE88}"/>
              </a:ext>
            </a:extLst>
          </p:cNvPr>
          <p:cNvSpPr txBox="1"/>
          <p:nvPr/>
        </p:nvSpPr>
        <p:spPr>
          <a:xfrm>
            <a:off x="261258" y="4587225"/>
            <a:ext cx="5602829" cy="2923877"/>
          </a:xfrm>
          <a:prstGeom prst="rect">
            <a:avLst/>
          </a:prstGeom>
          <a:noFill/>
        </p:spPr>
        <p:txBody>
          <a:bodyPr wrap="square" rtlCol="0" anchor="t">
            <a:spAutoFit/>
          </a:bodyPr>
          <a:lstStyle/>
          <a:p>
            <a:r>
              <a:rPr lang="en-GB" sz="3200" b="1" dirty="0">
                <a:solidFill>
                  <a:schemeClr val="bg1"/>
                </a:solidFill>
                <a:latin typeface="Arial"/>
                <a:cs typeface="Arial"/>
              </a:rPr>
              <a:t>Your Routes &amp; Pathways</a:t>
            </a:r>
          </a:p>
          <a:p>
            <a:endParaRPr lang="en-GB" sz="3200" b="1" dirty="0">
              <a:solidFill>
                <a:schemeClr val="bg1"/>
              </a:solidFill>
              <a:latin typeface="Arial"/>
              <a:cs typeface="Arial"/>
            </a:endParaRPr>
          </a:p>
          <a:p>
            <a:r>
              <a:rPr lang="en-GB" sz="2400" b="1" dirty="0">
                <a:solidFill>
                  <a:schemeClr val="bg1"/>
                </a:solidFill>
                <a:latin typeface="Arial"/>
                <a:cs typeface="Arial"/>
              </a:rPr>
              <a:t>Ross Phillips, Careers Adviser</a:t>
            </a:r>
          </a:p>
          <a:p>
            <a:r>
              <a:rPr lang="en-GB" sz="2400" b="1" dirty="0">
                <a:solidFill>
                  <a:schemeClr val="bg1"/>
                </a:solidFill>
                <a:latin typeface="Arial"/>
                <a:cs typeface="Arial"/>
              </a:rPr>
              <a:t>@ Linlithgow Academy</a:t>
            </a:r>
          </a:p>
          <a:p>
            <a:endParaRPr lang="en-GB" sz="3200" b="1" dirty="0">
              <a:solidFill>
                <a:schemeClr val="bg1"/>
              </a:solidFill>
              <a:latin typeface="Arial"/>
              <a:cs typeface="Arial"/>
            </a:endParaRPr>
          </a:p>
          <a:p>
            <a:endParaRPr lang="en-GB" sz="4000" b="1" dirty="0">
              <a:solidFill>
                <a:schemeClr val="bg1"/>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65514A78-D0A1-4243-A1BB-ABE65A2CE8E1}"/>
              </a:ext>
            </a:extLst>
          </p:cNvPr>
          <p:cNvPicPr>
            <a:picLocks noChangeAspect="1" noChangeArrowheads="1"/>
          </p:cNvPicPr>
          <p:nvPr/>
        </p:nvPicPr>
        <p:blipFill>
          <a:blip r:embed="rId4" cstate="print"/>
          <a:srcRect/>
          <a:stretch>
            <a:fillRect/>
          </a:stretch>
        </p:blipFill>
        <p:spPr bwMode="auto">
          <a:xfrm>
            <a:off x="0" y="484892"/>
            <a:ext cx="1981204" cy="1054236"/>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EA2AA092-589A-4541-B0EA-5FCEE21667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417" y="6049163"/>
            <a:ext cx="1800200" cy="696744"/>
          </a:xfrm>
          <a:prstGeom prst="rect">
            <a:avLst/>
          </a:prstGeom>
        </p:spPr>
      </p:pic>
    </p:spTree>
    <p:extLst>
      <p:ext uri="{BB962C8B-B14F-4D97-AF65-F5344CB8AC3E}">
        <p14:creationId xmlns:p14="http://schemas.microsoft.com/office/powerpoint/2010/main" val="83933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1C74B4-70DF-4A6F-B0FF-9E6DB8E1A337}"/>
              </a:ext>
            </a:extLst>
          </p:cNvPr>
          <p:cNvSpPr/>
          <p:nvPr/>
        </p:nvSpPr>
        <p:spPr>
          <a:xfrm rot="21272469">
            <a:off x="-215900" y="1514475"/>
            <a:ext cx="9988550" cy="578961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B0F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98B94E1-2565-43A7-A7D4-2F4D4A719D6A}"/>
              </a:ext>
            </a:extLst>
          </p:cNvPr>
          <p:cNvSpPr/>
          <p:nvPr/>
        </p:nvSpPr>
        <p:spPr>
          <a:xfrm rot="21312327">
            <a:off x="-220663" y="-387350"/>
            <a:ext cx="9428163" cy="186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F80D87C-EC0E-4273-95B3-AB34E0F964F0}"/>
              </a:ext>
            </a:extLst>
          </p:cNvPr>
          <p:cNvSpPr/>
          <p:nvPr/>
        </p:nvSpPr>
        <p:spPr>
          <a:xfrm rot="21312327">
            <a:off x="-149225" y="1458913"/>
            <a:ext cx="9428163" cy="150812"/>
          </a:xfrm>
          <a:prstGeom prst="rect">
            <a:avLst/>
          </a:prstGeom>
          <a:solidFill>
            <a:srgbClr val="25303A"/>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3D99C0C1-0369-4A7F-AA89-601D8BDDFDFD}"/>
              </a:ext>
            </a:extLst>
          </p:cNvPr>
          <p:cNvSpPr txBox="1">
            <a:spLocks/>
          </p:cNvSpPr>
          <p:nvPr/>
        </p:nvSpPr>
        <p:spPr bwMode="auto">
          <a:xfrm rot="21314161">
            <a:off x="500238" y="289902"/>
            <a:ext cx="8664546" cy="11430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haroni" pitchFamily="2" charset="-79"/>
                <a:ea typeface="+mn-ea"/>
                <a:cs typeface="Aharoni" pitchFamily="2" charset="-79"/>
              </a:rPr>
              <a:t>COLLEGE: WHAT’S SIMILAR?</a:t>
            </a:r>
          </a:p>
        </p:txBody>
      </p:sp>
      <p:sp>
        <p:nvSpPr>
          <p:cNvPr id="16" name="Content Placeholder 2">
            <a:extLst>
              <a:ext uri="{FF2B5EF4-FFF2-40B4-BE49-F238E27FC236}">
                <a16:creationId xmlns:a16="http://schemas.microsoft.com/office/drawing/2014/main" id="{A5B1095E-0A9F-444A-9597-B5125AF4CB21}"/>
              </a:ext>
            </a:extLst>
          </p:cNvPr>
          <p:cNvSpPr txBox="1">
            <a:spLocks/>
          </p:cNvSpPr>
          <p:nvPr/>
        </p:nvSpPr>
        <p:spPr bwMode="auto">
          <a:xfrm>
            <a:off x="1116013" y="1125538"/>
            <a:ext cx="8027987" cy="452596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Students attend a structured timetable of classes.</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Students are required to meet all deadlines for the submission of work.</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Students are expected to behave in a responsible way such that the learning of others is not affected.</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You will be assigned a guidance tutor, which is like a Pupil Support teacher, to help you with any problems you may have.</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 focus of your education is on employability and preparing you for the world of work - drawing on the range of skills, abilities and attributes that you have developed.</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16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GB" sz="3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17" name="Rectangle 16">
            <a:extLst>
              <a:ext uri="{FF2B5EF4-FFF2-40B4-BE49-F238E27FC236}">
                <a16:creationId xmlns:a16="http://schemas.microsoft.com/office/drawing/2014/main" id="{7E35B4CF-D55A-4634-926C-975A8A34BAD1}"/>
              </a:ext>
            </a:extLst>
          </p:cNvPr>
          <p:cNvSpPr/>
          <p:nvPr/>
        </p:nvSpPr>
        <p:spPr>
          <a:xfrm>
            <a:off x="755650" y="2205038"/>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3F8323D-BE38-44DD-823D-387925F71276}"/>
              </a:ext>
            </a:extLst>
          </p:cNvPr>
          <p:cNvSpPr/>
          <p:nvPr/>
        </p:nvSpPr>
        <p:spPr>
          <a:xfrm>
            <a:off x="755650" y="2924175"/>
            <a:ext cx="211138"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127B918-BBAC-4754-8B0F-485E9BB5ABA6}"/>
              </a:ext>
            </a:extLst>
          </p:cNvPr>
          <p:cNvSpPr/>
          <p:nvPr/>
        </p:nvSpPr>
        <p:spPr>
          <a:xfrm>
            <a:off x="755650" y="3716338"/>
            <a:ext cx="211138"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B5D38DC-4CA0-48E5-AA6A-D4AF2245C588}"/>
              </a:ext>
            </a:extLst>
          </p:cNvPr>
          <p:cNvSpPr/>
          <p:nvPr/>
        </p:nvSpPr>
        <p:spPr>
          <a:xfrm>
            <a:off x="755650" y="4797425"/>
            <a:ext cx="211138" cy="211138"/>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56BACE4B-14AE-4989-95EB-AB43E95A55BB}"/>
              </a:ext>
            </a:extLst>
          </p:cNvPr>
          <p:cNvSpPr/>
          <p:nvPr/>
        </p:nvSpPr>
        <p:spPr>
          <a:xfrm>
            <a:off x="755650" y="5805488"/>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5724032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230FE2-368F-44F1-A1F5-63CED38CAF53}"/>
              </a:ext>
            </a:extLst>
          </p:cNvPr>
          <p:cNvSpPr/>
          <p:nvPr/>
        </p:nvSpPr>
        <p:spPr>
          <a:xfrm rot="21272469">
            <a:off x="-215900" y="1514475"/>
            <a:ext cx="9988550" cy="578961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E8BE373-0705-4BA9-A0F8-A3F068F9E539}"/>
              </a:ext>
            </a:extLst>
          </p:cNvPr>
          <p:cNvSpPr/>
          <p:nvPr/>
        </p:nvSpPr>
        <p:spPr>
          <a:xfrm rot="21312327">
            <a:off x="-220663" y="-387350"/>
            <a:ext cx="9428163" cy="186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37AF873B-4634-4A1D-A612-5F9A0CEDFF5D}"/>
              </a:ext>
            </a:extLst>
          </p:cNvPr>
          <p:cNvSpPr/>
          <p:nvPr/>
        </p:nvSpPr>
        <p:spPr>
          <a:xfrm rot="21312327">
            <a:off x="-149225" y="1458913"/>
            <a:ext cx="9428163" cy="150812"/>
          </a:xfrm>
          <a:prstGeom prst="rect">
            <a:avLst/>
          </a:prstGeom>
          <a:solidFill>
            <a:srgbClr val="25303A"/>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234A3338-B4CA-451B-AB3F-41B68D06AB48}"/>
              </a:ext>
            </a:extLst>
          </p:cNvPr>
          <p:cNvSpPr txBox="1">
            <a:spLocks/>
          </p:cNvSpPr>
          <p:nvPr/>
        </p:nvSpPr>
        <p:spPr bwMode="auto">
          <a:xfrm rot="21314161">
            <a:off x="500016" y="284564"/>
            <a:ext cx="8793080" cy="11430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COLLEGE: WHAT’S DIFFERENT?</a:t>
            </a:r>
          </a:p>
        </p:txBody>
      </p:sp>
      <p:sp>
        <p:nvSpPr>
          <p:cNvPr id="16" name="Content Placeholder 2">
            <a:extLst>
              <a:ext uri="{FF2B5EF4-FFF2-40B4-BE49-F238E27FC236}">
                <a16:creationId xmlns:a16="http://schemas.microsoft.com/office/drawing/2014/main" id="{A6718634-5E23-49CA-8A70-B12420108468}"/>
              </a:ext>
            </a:extLst>
          </p:cNvPr>
          <p:cNvSpPr txBox="1">
            <a:spLocks/>
          </p:cNvSpPr>
          <p:nvPr/>
        </p:nvSpPr>
        <p:spPr bwMode="auto">
          <a:xfrm>
            <a:off x="1116013" y="2133600"/>
            <a:ext cx="8027987" cy="452596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There is no upper age limit, so there may be adult learners in your class.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You have made the decision to choose college and a particular course that interests you.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You are no longer a pupil and you can expect be to be treated like a young adult.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You have the opportunity to start afresh if things haven’t gone so well at school.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For many courses you will not have to attend every day or for full days. This can allow for time to get a part time job or some voluntary experience.</a:t>
            </a:r>
          </a:p>
        </p:txBody>
      </p:sp>
      <p:sp>
        <p:nvSpPr>
          <p:cNvPr id="17" name="Rectangle 16">
            <a:extLst>
              <a:ext uri="{FF2B5EF4-FFF2-40B4-BE49-F238E27FC236}">
                <a16:creationId xmlns:a16="http://schemas.microsoft.com/office/drawing/2014/main" id="{70CE9A98-9398-458C-9D7F-307BC8E680F6}"/>
              </a:ext>
            </a:extLst>
          </p:cNvPr>
          <p:cNvSpPr/>
          <p:nvPr/>
        </p:nvSpPr>
        <p:spPr>
          <a:xfrm>
            <a:off x="755650" y="2205038"/>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89E3AA36-4A64-4925-BB4E-A3B1BB7AF558}"/>
              </a:ext>
            </a:extLst>
          </p:cNvPr>
          <p:cNvSpPr/>
          <p:nvPr/>
        </p:nvSpPr>
        <p:spPr>
          <a:xfrm>
            <a:off x="755650" y="2924175"/>
            <a:ext cx="211138"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57FFBC70-E155-4751-951B-194243E04352}"/>
              </a:ext>
            </a:extLst>
          </p:cNvPr>
          <p:cNvSpPr/>
          <p:nvPr/>
        </p:nvSpPr>
        <p:spPr>
          <a:xfrm>
            <a:off x="755650" y="3860800"/>
            <a:ext cx="211138"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65373E7-0F24-42B9-9F37-3B8D989BA4B5}"/>
              </a:ext>
            </a:extLst>
          </p:cNvPr>
          <p:cNvSpPr/>
          <p:nvPr/>
        </p:nvSpPr>
        <p:spPr>
          <a:xfrm>
            <a:off x="755650" y="4797425"/>
            <a:ext cx="211138" cy="211138"/>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4CEDEECD-1BD2-4322-A239-ED7350EDF9F2}"/>
              </a:ext>
            </a:extLst>
          </p:cNvPr>
          <p:cNvSpPr/>
          <p:nvPr/>
        </p:nvSpPr>
        <p:spPr>
          <a:xfrm>
            <a:off x="755650" y="5805488"/>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79803561"/>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56CABB-564F-4A17-9478-475DE8D4206A}"/>
              </a:ext>
            </a:extLst>
          </p:cNvPr>
          <p:cNvSpPr/>
          <p:nvPr/>
        </p:nvSpPr>
        <p:spPr>
          <a:xfrm rot="21272469">
            <a:off x="-215900" y="1514475"/>
            <a:ext cx="9988550" cy="578961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10BAA49-2EB0-43CF-B392-2D5A0BCB3B70}"/>
              </a:ext>
            </a:extLst>
          </p:cNvPr>
          <p:cNvSpPr/>
          <p:nvPr/>
        </p:nvSpPr>
        <p:spPr>
          <a:xfrm rot="21312327">
            <a:off x="-220663" y="-387350"/>
            <a:ext cx="9428163" cy="186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0F9BCFF-C9FA-4165-A702-23E58238415F}"/>
              </a:ext>
            </a:extLst>
          </p:cNvPr>
          <p:cNvSpPr/>
          <p:nvPr/>
        </p:nvSpPr>
        <p:spPr>
          <a:xfrm rot="21312327">
            <a:off x="-149225" y="1458913"/>
            <a:ext cx="9428163" cy="150812"/>
          </a:xfrm>
          <a:prstGeom prst="rect">
            <a:avLst/>
          </a:prstGeom>
          <a:solidFill>
            <a:srgbClr val="25303A"/>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243F175A-B1E3-4D4E-B036-01122999FD2D}"/>
              </a:ext>
            </a:extLst>
          </p:cNvPr>
          <p:cNvSpPr txBox="1">
            <a:spLocks/>
          </p:cNvSpPr>
          <p:nvPr/>
        </p:nvSpPr>
        <p:spPr bwMode="auto">
          <a:xfrm rot="21314161">
            <a:off x="501650" y="323850"/>
            <a:ext cx="7847013" cy="11430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COLLEGE: NEXT STEPS</a:t>
            </a:r>
          </a:p>
        </p:txBody>
      </p:sp>
      <p:sp>
        <p:nvSpPr>
          <p:cNvPr id="16" name="Content Placeholder 2">
            <a:extLst>
              <a:ext uri="{FF2B5EF4-FFF2-40B4-BE49-F238E27FC236}">
                <a16:creationId xmlns:a16="http://schemas.microsoft.com/office/drawing/2014/main" id="{91AEEB07-567D-48CA-A326-E2FEDD589058}"/>
              </a:ext>
            </a:extLst>
          </p:cNvPr>
          <p:cNvSpPr txBox="1">
            <a:spLocks/>
          </p:cNvSpPr>
          <p:nvPr/>
        </p:nvSpPr>
        <p:spPr bwMode="auto">
          <a:xfrm>
            <a:off x="1116013" y="2133600"/>
            <a:ext cx="8027987" cy="452596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7" name="Rectangle 16">
            <a:extLst>
              <a:ext uri="{FF2B5EF4-FFF2-40B4-BE49-F238E27FC236}">
                <a16:creationId xmlns:a16="http://schemas.microsoft.com/office/drawing/2014/main" id="{7E003D6D-2196-4113-BF6E-ED29477A251C}"/>
              </a:ext>
            </a:extLst>
          </p:cNvPr>
          <p:cNvSpPr/>
          <p:nvPr/>
        </p:nvSpPr>
        <p:spPr>
          <a:xfrm>
            <a:off x="827088" y="6165850"/>
            <a:ext cx="211137" cy="211138"/>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5B130B6-AD0C-4404-BC0A-C6F7D3D7AE64}"/>
              </a:ext>
            </a:extLst>
          </p:cNvPr>
          <p:cNvSpPr/>
          <p:nvPr/>
        </p:nvSpPr>
        <p:spPr>
          <a:xfrm>
            <a:off x="827088" y="2924175"/>
            <a:ext cx="211137"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07D69C6-4A46-416F-BD99-0A9BBACCB074}"/>
              </a:ext>
            </a:extLst>
          </p:cNvPr>
          <p:cNvSpPr/>
          <p:nvPr/>
        </p:nvSpPr>
        <p:spPr>
          <a:xfrm>
            <a:off x="827088" y="3573463"/>
            <a:ext cx="211137"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98B4C5FB-2884-46DA-9846-9E3F40C0F23F}"/>
              </a:ext>
            </a:extLst>
          </p:cNvPr>
          <p:cNvSpPr/>
          <p:nvPr/>
        </p:nvSpPr>
        <p:spPr>
          <a:xfrm>
            <a:off x="827088" y="4292600"/>
            <a:ext cx="211137" cy="211138"/>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C1A67F3-8729-4248-8196-D427024C40DE}"/>
              </a:ext>
            </a:extLst>
          </p:cNvPr>
          <p:cNvSpPr/>
          <p:nvPr/>
        </p:nvSpPr>
        <p:spPr>
          <a:xfrm>
            <a:off x="827088" y="4868863"/>
            <a:ext cx="211137"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Content Placeholder 3">
            <a:extLst>
              <a:ext uri="{FF2B5EF4-FFF2-40B4-BE49-F238E27FC236}">
                <a16:creationId xmlns:a16="http://schemas.microsoft.com/office/drawing/2014/main" id="{AAEE45EC-187D-47FC-B40D-F90BB5DA3AE5}"/>
              </a:ext>
            </a:extLst>
          </p:cNvPr>
          <p:cNvSpPr txBox="1">
            <a:spLocks/>
          </p:cNvSpPr>
          <p:nvPr/>
        </p:nvSpPr>
        <p:spPr>
          <a:xfrm>
            <a:off x="971550" y="1700213"/>
            <a:ext cx="7921625" cy="563562"/>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research other courses, use </a:t>
            </a:r>
            <a:r>
              <a:rPr kumimoji="0" lang="en-GB" sz="2400" b="1" i="0" u="none" strike="noStrike" kern="1200" cap="none" spc="0" normalizeH="0" baseline="0" noProof="0" dirty="0">
                <a:ln>
                  <a:noFill/>
                </a:ln>
                <a:solidFill>
                  <a:prstClr val="black">
                    <a:lumMod val="95000"/>
                    <a:lumOff val="5000"/>
                  </a:prstClr>
                </a:solidFill>
                <a:effectLst/>
                <a:uLnTx/>
                <a:uFillTx/>
                <a:latin typeface="Calibri"/>
                <a:ea typeface="+mn-ea"/>
                <a:cs typeface="Arial" panose="020B0604020202020204" pitchFamily="34" charset="0"/>
                <a:hlinkClick r:id="rId3"/>
              </a:rPr>
              <a:t>www.myworldofwork.co.uk</a:t>
            </a:r>
            <a:r>
              <a:rPr kumimoji="0" lang="en-GB" sz="2400" b="1" i="0" u="none" strike="noStrike" kern="1200" cap="none" spc="0" normalizeH="0" baseline="0" noProof="0" dirty="0">
                <a:ln>
                  <a:noFill/>
                </a:ln>
                <a:solidFill>
                  <a:prstClr val="black">
                    <a:lumMod val="95000"/>
                    <a:lumOff val="5000"/>
                  </a:prstClr>
                </a:solidFill>
                <a:effectLst/>
                <a:uLnTx/>
                <a:uFillTx/>
                <a:latin typeface="Calibri"/>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look at local college websites. Also, please consider:</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Entry requirements  - what qualifications do you need?</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Selection process – interview, auditions, portfolio, etc.</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Course content and structure – what will you learn?</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Assessment methods – how are you tested?</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Employer Links – who can you work with?</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Student destinations – what do people go on to do?</a:t>
            </a:r>
          </a:p>
        </p:txBody>
      </p:sp>
      <p:sp>
        <p:nvSpPr>
          <p:cNvPr id="13" name="Rectangle 12">
            <a:extLst>
              <a:ext uri="{FF2B5EF4-FFF2-40B4-BE49-F238E27FC236}">
                <a16:creationId xmlns:a16="http://schemas.microsoft.com/office/drawing/2014/main" id="{3E0DB102-2297-48A6-ABEF-CFB0E2ABE065}"/>
              </a:ext>
            </a:extLst>
          </p:cNvPr>
          <p:cNvSpPr/>
          <p:nvPr/>
        </p:nvSpPr>
        <p:spPr>
          <a:xfrm>
            <a:off x="827088" y="5516563"/>
            <a:ext cx="211137"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544195"/>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Jordan Miller.jpg">
            <a:extLst>
              <a:ext uri="{FF2B5EF4-FFF2-40B4-BE49-F238E27FC236}">
                <a16:creationId xmlns:a16="http://schemas.microsoft.com/office/drawing/2014/main" id="{5F2A652A-27BA-4A46-A461-5A867ADA99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588"/>
            <a:ext cx="10290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a:extLst>
              <a:ext uri="{FF2B5EF4-FFF2-40B4-BE49-F238E27FC236}">
                <a16:creationId xmlns:a16="http://schemas.microsoft.com/office/drawing/2014/main" id="{DFDCA909-FBF9-441E-BFBB-299DB16AC1CE}"/>
              </a:ext>
            </a:extLst>
          </p:cNvPr>
          <p:cNvSpPr txBox="1">
            <a:spLocks noChangeArrowheads="1"/>
          </p:cNvSpPr>
          <p:nvPr/>
        </p:nvSpPr>
        <p:spPr bwMode="auto">
          <a:xfrm rot="-300000">
            <a:off x="555625" y="5168900"/>
            <a:ext cx="766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Find out more at www.apprenticeships.scot</a:t>
            </a:r>
          </a:p>
        </p:txBody>
      </p:sp>
      <p:pic>
        <p:nvPicPr>
          <p:cNvPr id="25604" name="Picture 9" descr="Picture1.png">
            <a:extLst>
              <a:ext uri="{FF2B5EF4-FFF2-40B4-BE49-F238E27FC236}">
                <a16:creationId xmlns:a16="http://schemas.microsoft.com/office/drawing/2014/main" id="{304E9C53-AA94-4AA9-B2E1-467BA3F5BB40}"/>
              </a:ext>
            </a:extLst>
          </p:cNvPr>
          <p:cNvPicPr>
            <a:picLocks noChangeAspect="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0" y="2255838"/>
            <a:ext cx="86741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1950"/>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A40B13-E85D-49BB-B938-BB22968BB62A}"/>
              </a:ext>
            </a:extLst>
          </p:cNvPr>
          <p:cNvSpPr/>
          <p:nvPr/>
        </p:nvSpPr>
        <p:spPr>
          <a:xfrm rot="21315997">
            <a:off x="-466725" y="1730375"/>
            <a:ext cx="9969500" cy="422433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651" name="Picture 6" descr="Foundation.png">
            <a:extLst>
              <a:ext uri="{FF2B5EF4-FFF2-40B4-BE49-F238E27FC236}">
                <a16:creationId xmlns:a16="http://schemas.microsoft.com/office/drawing/2014/main" id="{D9387D4E-F1BB-4F4F-852B-4B7FCC062EBE}"/>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303867">
            <a:off x="69850" y="679450"/>
            <a:ext cx="2894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Modern.png">
            <a:extLst>
              <a:ext uri="{FF2B5EF4-FFF2-40B4-BE49-F238E27FC236}">
                <a16:creationId xmlns:a16="http://schemas.microsoft.com/office/drawing/2014/main" id="{51EFF7CA-96C2-4D32-9FAE-DFF937417EC8}"/>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288446">
            <a:off x="3046413" y="412750"/>
            <a:ext cx="29495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9BE0631-A378-44BE-BFA1-4A2270DCFF2C}"/>
              </a:ext>
            </a:extLst>
          </p:cNvPr>
          <p:cNvSpPr>
            <a:spLocks noChangeArrowheads="1"/>
          </p:cNvSpPr>
          <p:nvPr/>
        </p:nvSpPr>
        <p:spPr bwMode="auto">
          <a:xfrm>
            <a:off x="492125" y="2686050"/>
            <a:ext cx="226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Work on real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projects with some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of Scotland’s biggest and best employers whilst still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school.</a:t>
            </a:r>
          </a:p>
        </p:txBody>
      </p:sp>
      <p:sp>
        <p:nvSpPr>
          <p:cNvPr id="3" name="Rectangle 2">
            <a:extLst>
              <a:ext uri="{FF2B5EF4-FFF2-40B4-BE49-F238E27FC236}">
                <a16:creationId xmlns:a16="http://schemas.microsoft.com/office/drawing/2014/main" id="{CC71120C-96B3-4382-A3C3-BA38A5A74872}"/>
              </a:ext>
            </a:extLst>
          </p:cNvPr>
          <p:cNvSpPr>
            <a:spLocks noChangeArrowheads="1"/>
          </p:cNvSpPr>
          <p:nvPr/>
        </p:nvSpPr>
        <p:spPr bwMode="auto">
          <a:xfrm>
            <a:off x="3138488" y="2686050"/>
            <a:ext cx="2347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Get a job, get paid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and get qualified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once you’ve left </a:t>
            </a:r>
            <a:b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b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school.</a:t>
            </a:r>
          </a:p>
        </p:txBody>
      </p:sp>
      <p:cxnSp>
        <p:nvCxnSpPr>
          <p:cNvPr id="12" name="Straight Connector 11">
            <a:extLst>
              <a:ext uri="{FF2B5EF4-FFF2-40B4-BE49-F238E27FC236}">
                <a16:creationId xmlns:a16="http://schemas.microsoft.com/office/drawing/2014/main" id="{47552063-D197-44D2-A762-7706D1570A0F}"/>
              </a:ext>
            </a:extLst>
          </p:cNvPr>
          <p:cNvCxnSpPr/>
          <p:nvPr/>
        </p:nvCxnSpPr>
        <p:spPr>
          <a:xfrm flipH="1">
            <a:off x="2797175" y="1919288"/>
            <a:ext cx="219075" cy="4179887"/>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E72729-6E00-4100-AF4E-BFF4B379D867}"/>
              </a:ext>
            </a:extLst>
          </p:cNvPr>
          <p:cNvCxnSpPr/>
          <p:nvPr/>
        </p:nvCxnSpPr>
        <p:spPr>
          <a:xfrm flipH="1">
            <a:off x="5695950" y="1606550"/>
            <a:ext cx="219075" cy="417830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8A99DA6-A900-457E-B4F7-06D10A68D42C}"/>
              </a:ext>
            </a:extLst>
          </p:cNvPr>
          <p:cNvSpPr/>
          <p:nvPr/>
        </p:nvSpPr>
        <p:spPr>
          <a:xfrm rot="21312327">
            <a:off x="-149225" y="1654175"/>
            <a:ext cx="9428163" cy="150813"/>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E7A5330B-4270-4A9E-B143-E0F85191B4A6}"/>
              </a:ext>
            </a:extLst>
          </p:cNvPr>
          <p:cNvSpPr/>
          <p:nvPr/>
        </p:nvSpPr>
        <p:spPr>
          <a:xfrm rot="21312327">
            <a:off x="-182563" y="5899150"/>
            <a:ext cx="9428163" cy="1492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4F6E0E7-40C2-43F6-B9AC-DC24A689D063}"/>
              </a:ext>
            </a:extLst>
          </p:cNvPr>
          <p:cNvSpPr>
            <a:spLocks noChangeArrowheads="1"/>
          </p:cNvSpPr>
          <p:nvPr/>
        </p:nvSpPr>
        <p:spPr bwMode="auto">
          <a:xfrm>
            <a:off x="6319838" y="2552700"/>
            <a:ext cx="2014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A brand new way to work, learn and earn</a:t>
            </a:r>
          </a:p>
        </p:txBody>
      </p:sp>
      <p:pic>
        <p:nvPicPr>
          <p:cNvPr id="27660" name="Picture 13" descr="Untitled-1-01.png">
            <a:extLst>
              <a:ext uri="{FF2B5EF4-FFF2-40B4-BE49-F238E27FC236}">
                <a16:creationId xmlns:a16="http://schemas.microsoft.com/office/drawing/2014/main" id="{DD032072-1F85-4D4A-8769-4E4F687D1B46}"/>
              </a:ext>
            </a:extLst>
          </p:cNvPr>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300000">
            <a:off x="6094413" y="300038"/>
            <a:ext cx="26860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0801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2CBD9E-4BB3-4D37-A8CD-17FAFB7F0B03}"/>
              </a:ext>
            </a:extLst>
          </p:cNvPr>
          <p:cNvSpPr/>
          <p:nvPr/>
        </p:nvSpPr>
        <p:spPr>
          <a:xfrm rot="21272469">
            <a:off x="-295275" y="1514475"/>
            <a:ext cx="9988550" cy="57880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27C52E4-EB84-4D08-B637-38D15851CDAE}"/>
              </a:ext>
            </a:extLst>
          </p:cNvPr>
          <p:cNvSpPr/>
          <p:nvPr/>
        </p:nvSpPr>
        <p:spPr>
          <a:xfrm rot="21312327">
            <a:off x="-220663" y="-387350"/>
            <a:ext cx="9428163" cy="186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46FE8CE-5EEB-45F9-AE07-8C6865817B4C}"/>
              </a:ext>
            </a:extLst>
          </p:cNvPr>
          <p:cNvSpPr/>
          <p:nvPr/>
        </p:nvSpPr>
        <p:spPr>
          <a:xfrm rot="21312327">
            <a:off x="-149225" y="1458913"/>
            <a:ext cx="9428163" cy="150812"/>
          </a:xfrm>
          <a:prstGeom prst="rect">
            <a:avLst/>
          </a:prstGeom>
          <a:solidFill>
            <a:srgbClr val="25303A"/>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2D34C2B8-D8D2-4B30-8D3A-4332504E6729}"/>
              </a:ext>
            </a:extLst>
          </p:cNvPr>
          <p:cNvSpPr>
            <a:spLocks noGrp="1"/>
          </p:cNvSpPr>
          <p:nvPr>
            <p:ph type="body" sz="quarter" idx="10"/>
          </p:nvPr>
        </p:nvSpPr>
        <p:spPr bwMode="auto">
          <a:xfrm>
            <a:off x="1042987" y="3065463"/>
            <a:ext cx="7881719" cy="379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lnSpc>
                <a:spcPct val="150000"/>
              </a:lnSpc>
              <a:spcBef>
                <a:spcPct val="0"/>
              </a:spcBef>
              <a:spcAft>
                <a:spcPct val="0"/>
              </a:spcAft>
            </a:pPr>
            <a:r>
              <a:rPr lang="en-US" altLang="en-US" sz="3000" dirty="0">
                <a:solidFill>
                  <a:schemeClr val="bg1"/>
                </a:solidFill>
                <a:cs typeface="Calibri" panose="020F0502020204030204" pitchFamily="34" charset="0"/>
              </a:rPr>
              <a:t> </a:t>
            </a:r>
            <a:r>
              <a:rPr lang="en-US" altLang="en-US" sz="3000" b="1" dirty="0">
                <a:solidFill>
                  <a:schemeClr val="bg1"/>
                </a:solidFill>
                <a:cs typeface="Calibri" panose="020F0502020204030204" pitchFamily="34" charset="0"/>
              </a:rPr>
              <a:t>Improve your prospects</a:t>
            </a:r>
          </a:p>
          <a:p>
            <a:pPr fontAlgn="base">
              <a:lnSpc>
                <a:spcPct val="150000"/>
              </a:lnSpc>
              <a:spcBef>
                <a:spcPct val="0"/>
              </a:spcBef>
              <a:spcAft>
                <a:spcPct val="0"/>
              </a:spcAft>
            </a:pPr>
            <a:r>
              <a:rPr lang="en-US" altLang="en-US" sz="3000" b="1" dirty="0">
                <a:solidFill>
                  <a:schemeClr val="bg1"/>
                </a:solidFill>
                <a:cs typeface="Calibri" panose="020F0502020204030204" pitchFamily="34" charset="0"/>
              </a:rPr>
              <a:t> Gain different, work-based qualifications</a:t>
            </a:r>
          </a:p>
          <a:p>
            <a:pPr fontAlgn="base">
              <a:lnSpc>
                <a:spcPct val="150000"/>
              </a:lnSpc>
              <a:spcBef>
                <a:spcPct val="0"/>
              </a:spcBef>
              <a:spcAft>
                <a:spcPct val="0"/>
              </a:spcAft>
            </a:pPr>
            <a:r>
              <a:rPr lang="en-GB" altLang="en-US" sz="3000" b="1" dirty="0">
                <a:solidFill>
                  <a:schemeClr val="bg1"/>
                </a:solidFill>
                <a:cs typeface="Calibri" panose="020F0502020204030204" pitchFamily="34" charset="0"/>
              </a:rPr>
              <a:t> Build your confidence and self-esteem</a:t>
            </a:r>
          </a:p>
          <a:p>
            <a:pPr fontAlgn="base">
              <a:lnSpc>
                <a:spcPct val="150000"/>
              </a:lnSpc>
              <a:spcBef>
                <a:spcPct val="0"/>
              </a:spcBef>
              <a:spcAft>
                <a:spcPct val="0"/>
              </a:spcAft>
            </a:pPr>
            <a:r>
              <a:rPr lang="en-GB" altLang="en-US" sz="3000" b="1" dirty="0">
                <a:solidFill>
                  <a:schemeClr val="bg1"/>
                </a:solidFill>
                <a:cs typeface="Calibri" panose="020F0502020204030204" pitchFamily="34" charset="0"/>
              </a:rPr>
              <a:t> Gives you a paid job with training along the way</a:t>
            </a:r>
          </a:p>
          <a:p>
            <a:pPr fontAlgn="base">
              <a:lnSpc>
                <a:spcPct val="150000"/>
              </a:lnSpc>
              <a:spcBef>
                <a:spcPct val="0"/>
              </a:spcBef>
              <a:spcAft>
                <a:spcPct val="0"/>
              </a:spcAft>
            </a:pPr>
            <a:r>
              <a:rPr lang="en-GB" altLang="en-US" sz="3000" b="1" dirty="0">
                <a:solidFill>
                  <a:schemeClr val="bg1"/>
                </a:solidFill>
                <a:cs typeface="Calibri" panose="020F0502020204030204" pitchFamily="34" charset="0"/>
              </a:rPr>
              <a:t> Learn important new skills and develop your personal qualities</a:t>
            </a:r>
          </a:p>
          <a:p>
            <a:pPr fontAlgn="base">
              <a:spcBef>
                <a:spcPct val="0"/>
              </a:spcBef>
              <a:spcAft>
                <a:spcPct val="0"/>
              </a:spcAft>
            </a:pPr>
            <a:endParaRPr lang="en-US" altLang="en-US" sz="3000" dirty="0">
              <a:solidFill>
                <a:schemeClr val="bg1"/>
              </a:solidFill>
              <a:cs typeface="Calibri" panose="020F0502020204030204" pitchFamily="34" charset="0"/>
            </a:endParaRPr>
          </a:p>
          <a:p>
            <a:pPr fontAlgn="base">
              <a:spcBef>
                <a:spcPct val="0"/>
              </a:spcBef>
              <a:spcAft>
                <a:spcPct val="0"/>
              </a:spcAft>
            </a:pPr>
            <a:endParaRPr lang="en-US" altLang="en-US" sz="3000" dirty="0">
              <a:solidFill>
                <a:schemeClr val="bg1"/>
              </a:solidFill>
              <a:cs typeface="Calibri" panose="020F0502020204030204" pitchFamily="34" charset="0"/>
            </a:endParaRPr>
          </a:p>
          <a:p>
            <a:pPr fontAlgn="base">
              <a:spcBef>
                <a:spcPct val="0"/>
              </a:spcBef>
              <a:spcAft>
                <a:spcPct val="0"/>
              </a:spcAft>
            </a:pPr>
            <a:endParaRPr lang="en-US" altLang="en-US" sz="3000" dirty="0">
              <a:solidFill>
                <a:schemeClr val="bg1"/>
              </a:solidFill>
              <a:cs typeface="Calibri" panose="020F0502020204030204" pitchFamily="34" charset="0"/>
            </a:endParaRPr>
          </a:p>
          <a:p>
            <a:pPr fontAlgn="base">
              <a:spcBef>
                <a:spcPct val="0"/>
              </a:spcBef>
              <a:spcAft>
                <a:spcPct val="0"/>
              </a:spcAft>
            </a:pPr>
            <a:endParaRPr lang="en-US" altLang="en-US" sz="3000" dirty="0">
              <a:solidFill>
                <a:schemeClr val="bg1"/>
              </a:solidFill>
              <a:cs typeface="Calibri" panose="020F0502020204030204" pitchFamily="34" charset="0"/>
            </a:endParaRPr>
          </a:p>
        </p:txBody>
      </p:sp>
      <p:sp>
        <p:nvSpPr>
          <p:cNvPr id="9" name="Rectangle 8">
            <a:extLst>
              <a:ext uri="{FF2B5EF4-FFF2-40B4-BE49-F238E27FC236}">
                <a16:creationId xmlns:a16="http://schemas.microsoft.com/office/drawing/2014/main" id="{409EF1F3-3F1B-41D9-B498-DF54962341FE}"/>
              </a:ext>
            </a:extLst>
          </p:cNvPr>
          <p:cNvSpPr/>
          <p:nvPr/>
        </p:nvSpPr>
        <p:spPr>
          <a:xfrm>
            <a:off x="755650" y="2336693"/>
            <a:ext cx="211138" cy="211138"/>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7FB3C0A-A1AB-4AA0-A8FB-563245B17EB8}"/>
              </a:ext>
            </a:extLst>
          </p:cNvPr>
          <p:cNvSpPr/>
          <p:nvPr/>
        </p:nvSpPr>
        <p:spPr>
          <a:xfrm>
            <a:off x="755650" y="3000093"/>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16FBAA3-6E96-46A9-8189-69A1C60E1785}"/>
              </a:ext>
            </a:extLst>
          </p:cNvPr>
          <p:cNvSpPr/>
          <p:nvPr/>
        </p:nvSpPr>
        <p:spPr>
          <a:xfrm>
            <a:off x="765969" y="3703530"/>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894765A-A185-4661-BA26-69A998C40A29}"/>
              </a:ext>
            </a:extLst>
          </p:cNvPr>
          <p:cNvSpPr/>
          <p:nvPr/>
        </p:nvSpPr>
        <p:spPr>
          <a:xfrm>
            <a:off x="755650" y="4431452"/>
            <a:ext cx="211138" cy="212725"/>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31E772F-0F59-4B0B-A474-D93E675C904D}"/>
              </a:ext>
            </a:extLst>
          </p:cNvPr>
          <p:cNvSpPr/>
          <p:nvPr/>
        </p:nvSpPr>
        <p:spPr>
          <a:xfrm>
            <a:off x="755650" y="5030570"/>
            <a:ext cx="211138" cy="211137"/>
          </a:xfrm>
          <a:prstGeom prst="rect">
            <a:avLst/>
          </a:prstGeom>
          <a:solidFill>
            <a:srgbClr val="253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2ACB115B-A532-434A-A6C6-B9451EB2ADCB}"/>
              </a:ext>
            </a:extLst>
          </p:cNvPr>
          <p:cNvSpPr txBox="1">
            <a:spLocks/>
          </p:cNvSpPr>
          <p:nvPr/>
        </p:nvSpPr>
        <p:spPr bwMode="auto">
          <a:xfrm rot="21314161">
            <a:off x="-257908" y="188817"/>
            <a:ext cx="9150958" cy="11430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STARTING AN APPRENTICESHIP</a:t>
            </a:r>
          </a:p>
        </p:txBody>
      </p:sp>
    </p:spTree>
    <p:extLst>
      <p:ext uri="{BB962C8B-B14F-4D97-AF65-F5344CB8AC3E}">
        <p14:creationId xmlns:p14="http://schemas.microsoft.com/office/powerpoint/2010/main" val="43090055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7672B6-2A1C-4F67-BF73-1CA65CD8EFDB}"/>
              </a:ext>
            </a:extLst>
          </p:cNvPr>
          <p:cNvSpPr/>
          <p:nvPr/>
        </p:nvSpPr>
        <p:spPr>
          <a:xfrm rot="21312327">
            <a:off x="-220663" y="-1017588"/>
            <a:ext cx="9428163" cy="185896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F096213-CF48-4049-ADFF-867882AA8B70}"/>
              </a:ext>
            </a:extLst>
          </p:cNvPr>
          <p:cNvSpPr/>
          <p:nvPr/>
        </p:nvSpPr>
        <p:spPr>
          <a:xfrm rot="21312327">
            <a:off x="-149225" y="828675"/>
            <a:ext cx="9428163" cy="150813"/>
          </a:xfrm>
          <a:prstGeom prst="rect">
            <a:avLst/>
          </a:prstGeom>
          <a:solidFill>
            <a:srgbClr val="25303A"/>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748" name="Rectangle 2">
            <a:extLst>
              <a:ext uri="{FF2B5EF4-FFF2-40B4-BE49-F238E27FC236}">
                <a16:creationId xmlns:a16="http://schemas.microsoft.com/office/drawing/2014/main" id="{741C3427-89CF-4C9B-8FFB-8C3E277D021B}"/>
              </a:ext>
            </a:extLst>
          </p:cNvPr>
          <p:cNvSpPr>
            <a:spLocks noChangeArrowheads="1"/>
          </p:cNvSpPr>
          <p:nvPr/>
        </p:nvSpPr>
        <p:spPr bwMode="auto">
          <a:xfrm>
            <a:off x="268288" y="1406525"/>
            <a:ext cx="868362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ABBA"/>
                </a:solidFill>
                <a:effectLst/>
                <a:uLnTx/>
                <a:uFillTx/>
                <a:latin typeface="Calibri" panose="020F0502020204030204" pitchFamily="34" charset="0"/>
                <a:ea typeface="+mn-ea"/>
                <a:cs typeface="Arial" panose="020B0604020202020204" pitchFamily="34" charset="0"/>
              </a:rPr>
              <a:t>Contact me at the Careers Interview Room, speak with me after class, or speak with your </a:t>
            </a:r>
            <a:r>
              <a:rPr lang="en-US" altLang="en-US" sz="2400" dirty="0">
                <a:solidFill>
                  <a:srgbClr val="00ABBA"/>
                </a:solidFill>
                <a:cs typeface="Arial" panose="020B0604020202020204" pitchFamily="34" charset="0"/>
              </a:rPr>
              <a:t>Pupil Support</a:t>
            </a:r>
            <a:r>
              <a:rPr kumimoji="0" lang="en-US" altLang="en-US" sz="2400" b="0" i="0" u="none" strike="noStrike" kern="1200" cap="none" spc="0" normalizeH="0" baseline="0" noProof="0" dirty="0">
                <a:ln>
                  <a:noFill/>
                </a:ln>
                <a:solidFill>
                  <a:srgbClr val="00ABBA"/>
                </a:solidFill>
                <a:effectLst/>
                <a:uLnTx/>
                <a:uFillTx/>
                <a:latin typeface="Calibri" panose="020F0502020204030204" pitchFamily="34" charset="0"/>
                <a:ea typeface="+mn-ea"/>
                <a:cs typeface="Arial" panose="020B0604020202020204" pitchFamily="34" charset="0"/>
              </a:rPr>
              <a:t> teacher.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ABBA"/>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ABBA"/>
                </a:solidFill>
                <a:effectLst/>
                <a:uLnTx/>
                <a:uFillTx/>
                <a:latin typeface="Calibri" panose="020F0502020204030204" pitchFamily="34" charset="0"/>
                <a:ea typeface="+mn-ea"/>
                <a:cs typeface="Arial" panose="020B0604020202020204" pitchFamily="34" charset="0"/>
              </a:rPr>
              <a:t>Visit </a:t>
            </a:r>
            <a:r>
              <a:rPr kumimoji="0" lang="en-US" altLang="en-US" sz="24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Arial" panose="020B0604020202020204" pitchFamily="34" charset="0"/>
              </a:rPr>
              <a:t>apprenticeships.scot</a:t>
            </a:r>
            <a:r>
              <a:rPr kumimoji="0" lang="en-US" alt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en-US" altLang="en-US" sz="2400" b="0" i="0" u="none" strike="noStrike" kern="1200" cap="none" spc="0" normalizeH="0" baseline="0" noProof="0" dirty="0">
                <a:ln>
                  <a:noFill/>
                </a:ln>
                <a:solidFill>
                  <a:srgbClr val="00ABBA"/>
                </a:solidFill>
                <a:effectLst/>
                <a:uLnTx/>
                <a:uFillTx/>
                <a:latin typeface="Calibri" panose="020F0502020204030204" pitchFamily="34" charset="0"/>
                <a:ea typeface="+mn-ea"/>
                <a:cs typeface="Arial" panose="020B0604020202020204" pitchFamily="34" charset="0"/>
              </a:rPr>
              <a:t>for further information!</a:t>
            </a:r>
          </a:p>
        </p:txBody>
      </p:sp>
      <p:pic>
        <p:nvPicPr>
          <p:cNvPr id="31749" name="Picture 4" descr="Find out more.png">
            <a:extLst>
              <a:ext uri="{FF2B5EF4-FFF2-40B4-BE49-F238E27FC236}">
                <a16:creationId xmlns:a16="http://schemas.microsoft.com/office/drawing/2014/main" id="{9834901E-13F8-459E-B3A2-670FE201892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265347">
            <a:off x="4763" y="46038"/>
            <a:ext cx="86677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910C543-E170-4CC0-B8C9-A7C4D2C8372B}"/>
              </a:ext>
            </a:extLst>
          </p:cNvPr>
          <p:cNvPicPr>
            <a:picLocks noChangeAspect="1"/>
          </p:cNvPicPr>
          <p:nvPr/>
        </p:nvPicPr>
        <p:blipFill>
          <a:blip r:embed="rId4"/>
          <a:stretch>
            <a:fillRect/>
          </a:stretch>
        </p:blipFill>
        <p:spPr>
          <a:xfrm>
            <a:off x="583894" y="2938463"/>
            <a:ext cx="7832993" cy="3605556"/>
          </a:xfrm>
          <a:prstGeom prst="rect">
            <a:avLst/>
          </a:prstGeom>
        </p:spPr>
      </p:pic>
    </p:spTree>
    <p:extLst>
      <p:ext uri="{BB962C8B-B14F-4D97-AF65-F5344CB8AC3E}">
        <p14:creationId xmlns:p14="http://schemas.microsoft.com/office/powerpoint/2010/main" val="3442372726"/>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FAD1F8C-4678-4EEB-8443-96769AA08999}"/>
              </a:ext>
            </a:extLst>
          </p:cNvPr>
          <p:cNvSpPr txBox="1"/>
          <p:nvPr/>
        </p:nvSpPr>
        <p:spPr>
          <a:xfrm>
            <a:off x="1116013" y="779463"/>
            <a:ext cx="6624637" cy="25542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So it’s not just a case of leaving school and going into a university course, college course, job or apprenticeship. You need to know: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683670CD-DED7-40CC-A10C-552325B1CD05}"/>
              </a:ext>
            </a:extLst>
          </p:cNvPr>
          <p:cNvSpPr txBox="1"/>
          <p:nvPr/>
        </p:nvSpPr>
        <p:spPr>
          <a:xfrm>
            <a:off x="1619250" y="3068638"/>
            <a:ext cx="6121400" cy="6461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Your</a:t>
            </a:r>
            <a:endParaRPr kumimoji="0" lang="en-GB" sz="3600" b="1" i="0" u="none" strike="noStrike" kern="1200" cap="none" spc="0" normalizeH="0" baseline="0" noProof="0" dirty="0">
              <a:ln>
                <a:noFill/>
              </a:ln>
              <a:solidFill>
                <a:srgbClr val="475A8D">
                  <a:lumMod val="75000"/>
                </a:srgbClr>
              </a:solidFill>
              <a:effectLst/>
              <a:uLnTx/>
              <a:uFillTx/>
              <a:latin typeface="Calibri"/>
              <a:ea typeface="+mn-ea"/>
              <a:cs typeface="Arial" panose="020B0604020202020204" pitchFamily="34" charset="0"/>
            </a:endParaRPr>
          </a:p>
        </p:txBody>
      </p:sp>
      <p:sp>
        <p:nvSpPr>
          <p:cNvPr id="21" name="TextBox 20">
            <a:extLst>
              <a:ext uri="{FF2B5EF4-FFF2-40B4-BE49-F238E27FC236}">
                <a16:creationId xmlns:a16="http://schemas.microsoft.com/office/drawing/2014/main" id="{8090A9DF-FA46-4FAA-8422-3E714C590B19}"/>
              </a:ext>
            </a:extLst>
          </p:cNvPr>
          <p:cNvSpPr txBox="1"/>
          <p:nvPr/>
        </p:nvSpPr>
        <p:spPr>
          <a:xfrm>
            <a:off x="1619250" y="3789363"/>
            <a:ext cx="6192838" cy="6461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Your</a:t>
            </a:r>
            <a:endParaRPr kumimoji="0" lang="en-GB" sz="3600" b="1" i="0" u="none" strike="noStrike" kern="1200" cap="none" spc="0" normalizeH="0" baseline="0" noProof="0" dirty="0">
              <a:ln>
                <a:noFill/>
              </a:ln>
              <a:solidFill>
                <a:srgbClr val="475A8D">
                  <a:lumMod val="75000"/>
                </a:srgbClr>
              </a:solidFill>
              <a:effectLst/>
              <a:uLnTx/>
              <a:uFillTx/>
              <a:latin typeface="Calibri"/>
              <a:ea typeface="+mn-ea"/>
              <a:cs typeface="Arial" panose="020B0604020202020204" pitchFamily="34" charset="0"/>
            </a:endParaRPr>
          </a:p>
        </p:txBody>
      </p:sp>
      <p:sp>
        <p:nvSpPr>
          <p:cNvPr id="22" name="TextBox 21">
            <a:extLst>
              <a:ext uri="{FF2B5EF4-FFF2-40B4-BE49-F238E27FC236}">
                <a16:creationId xmlns:a16="http://schemas.microsoft.com/office/drawing/2014/main" id="{816DAA15-EC92-4913-95CA-1AA7C7D65A5A}"/>
              </a:ext>
            </a:extLst>
          </p:cNvPr>
          <p:cNvSpPr txBox="1"/>
          <p:nvPr/>
        </p:nvSpPr>
        <p:spPr>
          <a:xfrm>
            <a:off x="1116013" y="4581525"/>
            <a:ext cx="6624637" cy="14763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You also need to be </a:t>
            </a:r>
            <a:br>
              <a:rPr kumimoji="0" lang="en-GB"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GB" sz="5400" b="1" i="0" u="none" strike="noStrike" kern="1200" cap="none" spc="0" normalizeH="0" baseline="0" noProof="0" dirty="0">
                <a:ln>
                  <a:noFill/>
                </a:ln>
                <a:solidFill>
                  <a:srgbClr val="7030A0"/>
                </a:solidFill>
                <a:effectLst/>
                <a:uLnTx/>
                <a:uFillTx/>
                <a:latin typeface="Calibri"/>
                <a:ea typeface="+mn-ea"/>
                <a:cs typeface="Arial" panose="020B0604020202020204" pitchFamily="34" charset="0"/>
              </a:rPr>
              <a:t>well prepared...</a:t>
            </a:r>
          </a:p>
        </p:txBody>
      </p:sp>
      <p:pic>
        <p:nvPicPr>
          <p:cNvPr id="10" name="Picture 9" descr="Clipboard_blu.png">
            <a:extLst>
              <a:ext uri="{FF2B5EF4-FFF2-40B4-BE49-F238E27FC236}">
                <a16:creationId xmlns:a16="http://schemas.microsoft.com/office/drawing/2014/main" id="{83DB3B27-E4B8-4463-873C-45BEC5F9E110}"/>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227763" y="2636838"/>
            <a:ext cx="2017712"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DS_Transparent_Horizons_orng.png">
            <a:extLst>
              <a:ext uri="{FF2B5EF4-FFF2-40B4-BE49-F238E27FC236}">
                <a16:creationId xmlns:a16="http://schemas.microsoft.com/office/drawing/2014/main" id="{1F4A12EB-2834-4E72-AB7D-278B9C95B6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3068638"/>
            <a:ext cx="28114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DS_Transparent_Networks_purp.png">
            <a:extLst>
              <a:ext uri="{FF2B5EF4-FFF2-40B4-BE49-F238E27FC236}">
                <a16:creationId xmlns:a16="http://schemas.microsoft.com/office/drawing/2014/main" id="{1EEB38DC-6B63-48EB-8F61-B7E2EF012F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3860800"/>
            <a:ext cx="2522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79786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7556B2-8EF6-458A-89B8-897592652E3B}"/>
              </a:ext>
            </a:extLst>
          </p:cNvPr>
          <p:cNvSpPr/>
          <p:nvPr/>
        </p:nvSpPr>
        <p:spPr>
          <a:xfrm>
            <a:off x="0" y="226298"/>
            <a:ext cx="9144000" cy="90872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D77BEC7-4F4D-44BA-A26B-58E47087CBF8}"/>
              </a:ext>
            </a:extLst>
          </p:cNvPr>
          <p:cNvSpPr txBox="1"/>
          <p:nvPr/>
        </p:nvSpPr>
        <p:spPr>
          <a:xfrm>
            <a:off x="251520" y="334397"/>
            <a:ext cx="3878178"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How Ready Am I?</a:t>
            </a:r>
          </a:p>
        </p:txBody>
      </p:sp>
      <p:pic>
        <p:nvPicPr>
          <p:cNvPr id="9" name="Picture 8">
            <a:extLst>
              <a:ext uri="{FF2B5EF4-FFF2-40B4-BE49-F238E27FC236}">
                <a16:creationId xmlns:a16="http://schemas.microsoft.com/office/drawing/2014/main" id="{F9D7803D-F343-7342-B13D-B36699E7A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154" y="2041496"/>
            <a:ext cx="3709691" cy="3709691"/>
          </a:xfrm>
          <a:prstGeom prst="rect">
            <a:avLst/>
          </a:prstGeom>
        </p:spPr>
      </p:pic>
      <p:sp>
        <p:nvSpPr>
          <p:cNvPr id="10" name="TextBox 9">
            <a:extLst>
              <a:ext uri="{FF2B5EF4-FFF2-40B4-BE49-F238E27FC236}">
                <a16:creationId xmlns:a16="http://schemas.microsoft.com/office/drawing/2014/main" id="{50E776BC-B27C-AB46-B543-DD47FB49CFDD}"/>
              </a:ext>
            </a:extLst>
          </p:cNvPr>
          <p:cNvSpPr txBox="1"/>
          <p:nvPr/>
        </p:nvSpPr>
        <p:spPr>
          <a:xfrm>
            <a:off x="3184742" y="1586419"/>
            <a:ext cx="3369923" cy="338554"/>
          </a:xfrm>
          <a:prstGeom prst="rect">
            <a:avLst/>
          </a:prstGeom>
          <a:noFill/>
        </p:spPr>
        <p:txBody>
          <a:bodyPr wrap="square" rtlCol="0">
            <a:spAutoFit/>
          </a:bodyPr>
          <a:lstStyle/>
          <a:p>
            <a:r>
              <a:rPr lang="en-US" sz="1600">
                <a:solidFill>
                  <a:srgbClr val="58417E"/>
                </a:solidFill>
                <a:latin typeface="Arial" panose="020B0604020202020204" pitchFamily="34" charset="0"/>
                <a:cs typeface="Arial" panose="020B0604020202020204" pitchFamily="34" charset="0"/>
              </a:rPr>
              <a:t>I know what I want from a job</a:t>
            </a:r>
          </a:p>
        </p:txBody>
      </p:sp>
      <p:sp>
        <p:nvSpPr>
          <p:cNvPr id="11" name="TextBox 10">
            <a:extLst>
              <a:ext uri="{FF2B5EF4-FFF2-40B4-BE49-F238E27FC236}">
                <a16:creationId xmlns:a16="http://schemas.microsoft.com/office/drawing/2014/main" id="{5BF6EA6F-188C-9B4D-B6A1-D75C3E934C7E}"/>
              </a:ext>
            </a:extLst>
          </p:cNvPr>
          <p:cNvSpPr txBox="1"/>
          <p:nvPr/>
        </p:nvSpPr>
        <p:spPr>
          <a:xfrm>
            <a:off x="6535001" y="3717870"/>
            <a:ext cx="3369923" cy="338554"/>
          </a:xfrm>
          <a:prstGeom prst="rect">
            <a:avLst/>
          </a:prstGeom>
          <a:noFill/>
        </p:spPr>
        <p:txBody>
          <a:bodyPr wrap="square" rtlCol="0">
            <a:spAutoFit/>
          </a:bodyPr>
          <a:lstStyle/>
          <a:p>
            <a:r>
              <a:rPr lang="en-US" sz="1600">
                <a:solidFill>
                  <a:srgbClr val="58417E"/>
                </a:solidFill>
                <a:latin typeface="Arial" panose="020B0604020202020204" pitchFamily="34" charset="0"/>
                <a:cs typeface="Arial" panose="020B0604020202020204" pitchFamily="34" charset="0"/>
              </a:rPr>
              <a:t>I know how to learn</a:t>
            </a:r>
          </a:p>
        </p:txBody>
      </p:sp>
      <p:sp>
        <p:nvSpPr>
          <p:cNvPr id="12" name="TextBox 11">
            <a:extLst>
              <a:ext uri="{FF2B5EF4-FFF2-40B4-BE49-F238E27FC236}">
                <a16:creationId xmlns:a16="http://schemas.microsoft.com/office/drawing/2014/main" id="{705E6171-21D0-7B44-97CE-8997F2507EB3}"/>
              </a:ext>
            </a:extLst>
          </p:cNvPr>
          <p:cNvSpPr txBox="1"/>
          <p:nvPr/>
        </p:nvSpPr>
        <p:spPr>
          <a:xfrm>
            <a:off x="5205599" y="5156140"/>
            <a:ext cx="3369923" cy="584775"/>
          </a:xfrm>
          <a:prstGeom prst="rect">
            <a:avLst/>
          </a:prstGeom>
          <a:noFill/>
        </p:spPr>
        <p:txBody>
          <a:bodyPr wrap="square" rtlCol="0">
            <a:spAutoFit/>
          </a:bodyPr>
          <a:lstStyle/>
          <a:p>
            <a:pPr algn="ctr"/>
            <a:r>
              <a:rPr lang="en-US" sz="1600">
                <a:solidFill>
                  <a:srgbClr val="58417E"/>
                </a:solidFill>
                <a:latin typeface="Arial" panose="020B0604020202020204" pitchFamily="34" charset="0"/>
                <a:cs typeface="Arial" panose="020B0604020202020204" pitchFamily="34" charset="0"/>
              </a:rPr>
              <a:t>I feel confident that </a:t>
            </a:r>
          </a:p>
          <a:p>
            <a:pPr algn="ctr"/>
            <a:r>
              <a:rPr lang="en-US" sz="1600">
                <a:solidFill>
                  <a:srgbClr val="58417E"/>
                </a:solidFill>
                <a:latin typeface="Arial" panose="020B0604020202020204" pitchFamily="34" charset="0"/>
                <a:cs typeface="Arial" panose="020B0604020202020204" pitchFamily="34" charset="0"/>
              </a:rPr>
              <a:t>I know my strengths</a:t>
            </a:r>
          </a:p>
        </p:txBody>
      </p:sp>
      <p:sp>
        <p:nvSpPr>
          <p:cNvPr id="14" name="TextBox 13">
            <a:extLst>
              <a:ext uri="{FF2B5EF4-FFF2-40B4-BE49-F238E27FC236}">
                <a16:creationId xmlns:a16="http://schemas.microsoft.com/office/drawing/2014/main" id="{291E729B-6E62-464E-80A4-7FCBC457CEB7}"/>
              </a:ext>
            </a:extLst>
          </p:cNvPr>
          <p:cNvSpPr txBox="1"/>
          <p:nvPr/>
        </p:nvSpPr>
        <p:spPr>
          <a:xfrm>
            <a:off x="5667938" y="2079262"/>
            <a:ext cx="3369923" cy="584775"/>
          </a:xfrm>
          <a:prstGeom prst="rect">
            <a:avLst/>
          </a:prstGeom>
          <a:noFill/>
        </p:spPr>
        <p:txBody>
          <a:bodyPr wrap="square" rtlCol="0">
            <a:spAutoFit/>
          </a:bodyPr>
          <a:lstStyle/>
          <a:p>
            <a:pPr algn="ctr"/>
            <a:r>
              <a:rPr lang="en-US" sz="1600">
                <a:solidFill>
                  <a:srgbClr val="58417E"/>
                </a:solidFill>
                <a:latin typeface="Arial" panose="020B0604020202020204" pitchFamily="34" charset="0"/>
                <a:cs typeface="Arial" panose="020B0604020202020204" pitchFamily="34" charset="0"/>
              </a:rPr>
              <a:t>I know how I would use my </a:t>
            </a:r>
          </a:p>
          <a:p>
            <a:pPr algn="ctr"/>
            <a:r>
              <a:rPr lang="en-US" sz="1600">
                <a:solidFill>
                  <a:srgbClr val="58417E"/>
                </a:solidFill>
                <a:latin typeface="Arial" panose="020B0604020202020204" pitchFamily="34" charset="0"/>
                <a:cs typeface="Arial" panose="020B0604020202020204" pitchFamily="34" charset="0"/>
              </a:rPr>
              <a:t>strengths in what I plan to do</a:t>
            </a:r>
          </a:p>
        </p:txBody>
      </p:sp>
      <p:sp>
        <p:nvSpPr>
          <p:cNvPr id="15" name="TextBox 14">
            <a:extLst>
              <a:ext uri="{FF2B5EF4-FFF2-40B4-BE49-F238E27FC236}">
                <a16:creationId xmlns:a16="http://schemas.microsoft.com/office/drawing/2014/main" id="{E8D54D32-8F16-8B4B-A3B5-86F0E2FCB5AE}"/>
              </a:ext>
            </a:extLst>
          </p:cNvPr>
          <p:cNvSpPr txBox="1"/>
          <p:nvPr/>
        </p:nvSpPr>
        <p:spPr>
          <a:xfrm>
            <a:off x="-185181" y="3670760"/>
            <a:ext cx="3369923" cy="584775"/>
          </a:xfrm>
          <a:prstGeom prst="rect">
            <a:avLst/>
          </a:prstGeom>
          <a:noFill/>
        </p:spPr>
        <p:txBody>
          <a:bodyPr wrap="square" rtlCol="0">
            <a:spAutoFit/>
          </a:bodyPr>
          <a:lstStyle/>
          <a:p>
            <a:pPr algn="ctr"/>
            <a:r>
              <a:rPr lang="en-US" sz="1600">
                <a:solidFill>
                  <a:srgbClr val="58417E"/>
                </a:solidFill>
                <a:latin typeface="Arial" panose="020B0604020202020204" pitchFamily="34" charset="0"/>
                <a:cs typeface="Arial" panose="020B0604020202020204" pitchFamily="34" charset="0"/>
              </a:rPr>
              <a:t>I know all the options </a:t>
            </a:r>
          </a:p>
          <a:p>
            <a:pPr algn="ctr"/>
            <a:r>
              <a:rPr lang="en-US" sz="1600">
                <a:solidFill>
                  <a:srgbClr val="58417E"/>
                </a:solidFill>
                <a:latin typeface="Arial" panose="020B0604020202020204" pitchFamily="34" charset="0"/>
                <a:cs typeface="Arial" panose="020B0604020202020204" pitchFamily="34" charset="0"/>
              </a:rPr>
              <a:t>available to me</a:t>
            </a:r>
          </a:p>
        </p:txBody>
      </p:sp>
      <p:sp>
        <p:nvSpPr>
          <p:cNvPr id="16" name="TextBox 15">
            <a:extLst>
              <a:ext uri="{FF2B5EF4-FFF2-40B4-BE49-F238E27FC236}">
                <a16:creationId xmlns:a16="http://schemas.microsoft.com/office/drawing/2014/main" id="{132F0EB3-D018-6B44-9DEC-2C815DBAE21E}"/>
              </a:ext>
            </a:extLst>
          </p:cNvPr>
          <p:cNvSpPr txBox="1"/>
          <p:nvPr/>
        </p:nvSpPr>
        <p:spPr>
          <a:xfrm>
            <a:off x="489820" y="5162013"/>
            <a:ext cx="3369923" cy="584775"/>
          </a:xfrm>
          <a:prstGeom prst="rect">
            <a:avLst/>
          </a:prstGeom>
          <a:noFill/>
        </p:spPr>
        <p:txBody>
          <a:bodyPr wrap="square" rtlCol="0">
            <a:spAutoFit/>
          </a:bodyPr>
          <a:lstStyle/>
          <a:p>
            <a:pPr algn="ctr"/>
            <a:r>
              <a:rPr lang="en-US" sz="1600">
                <a:solidFill>
                  <a:srgbClr val="58417E"/>
                </a:solidFill>
                <a:latin typeface="Arial" panose="020B0604020202020204" pitchFamily="34" charset="0"/>
                <a:cs typeface="Arial" panose="020B0604020202020204" pitchFamily="34" charset="0"/>
              </a:rPr>
              <a:t>I feel confident about </a:t>
            </a:r>
          </a:p>
          <a:p>
            <a:pPr algn="ctr"/>
            <a:r>
              <a:rPr lang="en-US" sz="1600">
                <a:solidFill>
                  <a:srgbClr val="58417E"/>
                </a:solidFill>
                <a:latin typeface="Arial" panose="020B0604020202020204" pitchFamily="34" charset="0"/>
                <a:cs typeface="Arial" panose="020B0604020202020204" pitchFamily="34" charset="0"/>
              </a:rPr>
              <a:t>applying for my chosen career</a:t>
            </a:r>
          </a:p>
        </p:txBody>
      </p:sp>
      <p:sp>
        <p:nvSpPr>
          <p:cNvPr id="17" name="TextBox 16">
            <a:extLst>
              <a:ext uri="{FF2B5EF4-FFF2-40B4-BE49-F238E27FC236}">
                <a16:creationId xmlns:a16="http://schemas.microsoft.com/office/drawing/2014/main" id="{9242EA77-B0A4-7944-9514-7CBFA8C94EE7}"/>
              </a:ext>
            </a:extLst>
          </p:cNvPr>
          <p:cNvSpPr txBox="1"/>
          <p:nvPr/>
        </p:nvSpPr>
        <p:spPr>
          <a:xfrm>
            <a:off x="3362520" y="5877488"/>
            <a:ext cx="3369923" cy="338554"/>
          </a:xfrm>
          <a:prstGeom prst="rect">
            <a:avLst/>
          </a:prstGeom>
          <a:noFill/>
        </p:spPr>
        <p:txBody>
          <a:bodyPr wrap="square" rtlCol="0">
            <a:spAutoFit/>
          </a:bodyPr>
          <a:lstStyle/>
          <a:p>
            <a:r>
              <a:rPr lang="en-US" sz="1600">
                <a:solidFill>
                  <a:srgbClr val="58417E"/>
                </a:solidFill>
                <a:latin typeface="Arial" panose="020B0604020202020204" pitchFamily="34" charset="0"/>
                <a:cs typeface="Arial" panose="020B0604020202020204" pitchFamily="34" charset="0"/>
              </a:rPr>
              <a:t>I know who can help me</a:t>
            </a:r>
          </a:p>
        </p:txBody>
      </p:sp>
      <p:sp>
        <p:nvSpPr>
          <p:cNvPr id="18" name="TextBox 17">
            <a:extLst>
              <a:ext uri="{FF2B5EF4-FFF2-40B4-BE49-F238E27FC236}">
                <a16:creationId xmlns:a16="http://schemas.microsoft.com/office/drawing/2014/main" id="{44219532-C5EF-CF45-AA89-0EDF66A671CE}"/>
              </a:ext>
            </a:extLst>
          </p:cNvPr>
          <p:cNvSpPr txBox="1"/>
          <p:nvPr/>
        </p:nvSpPr>
        <p:spPr>
          <a:xfrm>
            <a:off x="-7403" y="2079263"/>
            <a:ext cx="3369923" cy="584775"/>
          </a:xfrm>
          <a:prstGeom prst="rect">
            <a:avLst/>
          </a:prstGeom>
          <a:noFill/>
        </p:spPr>
        <p:txBody>
          <a:bodyPr wrap="square" rtlCol="0">
            <a:spAutoFit/>
          </a:bodyPr>
          <a:lstStyle/>
          <a:p>
            <a:pPr algn="ctr"/>
            <a:r>
              <a:rPr lang="en-US" sz="1600">
                <a:solidFill>
                  <a:srgbClr val="58417E"/>
                </a:solidFill>
                <a:latin typeface="Arial" panose="020B0604020202020204" pitchFamily="34" charset="0"/>
                <a:cs typeface="Arial" panose="020B0604020202020204" pitchFamily="34" charset="0"/>
              </a:rPr>
              <a:t>I feel confident about speaking </a:t>
            </a:r>
          </a:p>
          <a:p>
            <a:pPr algn="ctr"/>
            <a:r>
              <a:rPr lang="en-US" sz="1600">
                <a:solidFill>
                  <a:srgbClr val="58417E"/>
                </a:solidFill>
                <a:latin typeface="Arial" panose="020B0604020202020204" pitchFamily="34" charset="0"/>
                <a:cs typeface="Arial" panose="020B0604020202020204" pitchFamily="34" charset="0"/>
              </a:rPr>
              <a:t>to the people who can help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F041CF-7BD4-45FC-9851-D7276793F28F}"/>
              </a:ext>
            </a:extLst>
          </p:cNvPr>
          <p:cNvSpPr/>
          <p:nvPr/>
        </p:nvSpPr>
        <p:spPr>
          <a:xfrm>
            <a:off x="0" y="216024"/>
            <a:ext cx="9144000" cy="90872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1E66A23-76BD-4F0B-9B65-CE51E5C1AB14}"/>
              </a:ext>
            </a:extLst>
          </p:cNvPr>
          <p:cNvSpPr txBox="1"/>
          <p:nvPr/>
        </p:nvSpPr>
        <p:spPr>
          <a:xfrm>
            <a:off x="251520" y="334397"/>
            <a:ext cx="6007350"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Make Use of Your Networks!</a:t>
            </a:r>
          </a:p>
        </p:txBody>
      </p:sp>
      <p:sp>
        <p:nvSpPr>
          <p:cNvPr id="50" name="TextBox 5">
            <a:extLst>
              <a:ext uri="{FF2B5EF4-FFF2-40B4-BE49-F238E27FC236}">
                <a16:creationId xmlns:a16="http://schemas.microsoft.com/office/drawing/2014/main" id="{A432B02E-1825-154A-9D98-C566E92B13C3}"/>
              </a:ext>
            </a:extLst>
          </p:cNvPr>
          <p:cNvSpPr txBox="1">
            <a:spLocks noChangeArrowheads="1"/>
          </p:cNvSpPr>
          <p:nvPr/>
        </p:nvSpPr>
        <p:spPr bwMode="auto">
          <a:xfrm>
            <a:off x="487413" y="2484376"/>
            <a:ext cx="1460500" cy="3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EF4857"/>
                </a:solidFill>
                <a:latin typeface="Arial" panose="020B0604020202020204" pitchFamily="34" charset="0"/>
                <a:cs typeface="Arial" panose="020B0604020202020204" pitchFamily="34" charset="0"/>
              </a:rPr>
              <a:t>Job shadow</a:t>
            </a:r>
          </a:p>
        </p:txBody>
      </p:sp>
      <p:sp>
        <p:nvSpPr>
          <p:cNvPr id="51" name="TextBox 8">
            <a:extLst>
              <a:ext uri="{FF2B5EF4-FFF2-40B4-BE49-F238E27FC236}">
                <a16:creationId xmlns:a16="http://schemas.microsoft.com/office/drawing/2014/main" id="{3DB75D99-F985-CE49-8A5E-1E775CFF9EA1}"/>
              </a:ext>
            </a:extLst>
          </p:cNvPr>
          <p:cNvSpPr txBox="1">
            <a:spLocks noChangeArrowheads="1"/>
          </p:cNvSpPr>
          <p:nvPr/>
        </p:nvSpPr>
        <p:spPr bwMode="auto">
          <a:xfrm>
            <a:off x="2464499" y="2117038"/>
            <a:ext cx="1425575" cy="3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n-US" sz="1600">
                <a:solidFill>
                  <a:srgbClr val="58417E"/>
                </a:solidFill>
                <a:latin typeface="Arial" panose="020B0604020202020204" pitchFamily="34" charset="0"/>
                <a:cs typeface="Arial" panose="020B0604020202020204" pitchFamily="34" charset="0"/>
              </a:rPr>
              <a:t>Open days</a:t>
            </a:r>
          </a:p>
        </p:txBody>
      </p:sp>
      <p:sp>
        <p:nvSpPr>
          <p:cNvPr id="52" name="TextBox 11">
            <a:extLst>
              <a:ext uri="{FF2B5EF4-FFF2-40B4-BE49-F238E27FC236}">
                <a16:creationId xmlns:a16="http://schemas.microsoft.com/office/drawing/2014/main" id="{F0B1CA72-A940-194F-9686-E18EA03EF36E}"/>
              </a:ext>
            </a:extLst>
          </p:cNvPr>
          <p:cNvSpPr txBox="1">
            <a:spLocks noChangeArrowheads="1"/>
          </p:cNvSpPr>
          <p:nvPr/>
        </p:nvSpPr>
        <p:spPr bwMode="auto">
          <a:xfrm>
            <a:off x="5310648" y="1946416"/>
            <a:ext cx="1008063" cy="33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009DB5"/>
                </a:solidFill>
                <a:latin typeface="Arial" panose="020B0604020202020204" pitchFamily="34" charset="0"/>
                <a:cs typeface="Arial" panose="020B0604020202020204" pitchFamily="34" charset="0"/>
              </a:rPr>
              <a:t>Friends</a:t>
            </a:r>
          </a:p>
        </p:txBody>
      </p:sp>
      <p:sp>
        <p:nvSpPr>
          <p:cNvPr id="53" name="TextBox 14">
            <a:extLst>
              <a:ext uri="{FF2B5EF4-FFF2-40B4-BE49-F238E27FC236}">
                <a16:creationId xmlns:a16="http://schemas.microsoft.com/office/drawing/2014/main" id="{E4C6D13F-DA04-A948-829C-20A4B30AC9D0}"/>
              </a:ext>
            </a:extLst>
          </p:cNvPr>
          <p:cNvSpPr txBox="1">
            <a:spLocks noChangeArrowheads="1"/>
          </p:cNvSpPr>
          <p:nvPr/>
        </p:nvSpPr>
        <p:spPr bwMode="auto">
          <a:xfrm>
            <a:off x="6760979" y="2646541"/>
            <a:ext cx="1871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EF4857"/>
                </a:solidFill>
                <a:latin typeface="Arial" panose="020B0604020202020204" pitchFamily="34" charset="0"/>
                <a:cs typeface="Arial" panose="020B0604020202020204" pitchFamily="34" charset="0"/>
              </a:rPr>
              <a:t>Work </a:t>
            </a:r>
          </a:p>
          <a:p>
            <a:pPr algn="ctr" eaLnBrk="1" hangingPunct="1"/>
            <a:r>
              <a:rPr lang="en-GB" altLang="en-US" sz="1600">
                <a:solidFill>
                  <a:srgbClr val="EF4857"/>
                </a:solidFill>
                <a:latin typeface="Arial" panose="020B0604020202020204" pitchFamily="34" charset="0"/>
                <a:cs typeface="Arial" panose="020B0604020202020204" pitchFamily="34" charset="0"/>
              </a:rPr>
              <a:t>experience</a:t>
            </a:r>
          </a:p>
        </p:txBody>
      </p:sp>
      <p:sp>
        <p:nvSpPr>
          <p:cNvPr id="54" name="TextBox 17">
            <a:extLst>
              <a:ext uri="{FF2B5EF4-FFF2-40B4-BE49-F238E27FC236}">
                <a16:creationId xmlns:a16="http://schemas.microsoft.com/office/drawing/2014/main" id="{906D974E-83B9-9846-A07C-CF2E738BE9C7}"/>
              </a:ext>
            </a:extLst>
          </p:cNvPr>
          <p:cNvSpPr txBox="1">
            <a:spLocks noChangeArrowheads="1"/>
          </p:cNvSpPr>
          <p:nvPr/>
        </p:nvSpPr>
        <p:spPr bwMode="auto">
          <a:xfrm>
            <a:off x="1192667" y="4225665"/>
            <a:ext cx="1079500"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58417E"/>
                </a:solidFill>
                <a:latin typeface="Arial" panose="020B0604020202020204" pitchFamily="34" charset="0"/>
                <a:cs typeface="Arial" panose="020B0604020202020204" pitchFamily="34" charset="0"/>
              </a:rPr>
              <a:t>Teachers</a:t>
            </a:r>
          </a:p>
        </p:txBody>
      </p:sp>
      <p:sp>
        <p:nvSpPr>
          <p:cNvPr id="55" name="TextBox 20">
            <a:extLst>
              <a:ext uri="{FF2B5EF4-FFF2-40B4-BE49-F238E27FC236}">
                <a16:creationId xmlns:a16="http://schemas.microsoft.com/office/drawing/2014/main" id="{A4C40495-BD1B-0048-BB70-A3EB062A7EDF}"/>
              </a:ext>
            </a:extLst>
          </p:cNvPr>
          <p:cNvSpPr txBox="1">
            <a:spLocks noChangeArrowheads="1"/>
          </p:cNvSpPr>
          <p:nvPr/>
        </p:nvSpPr>
        <p:spPr bwMode="auto">
          <a:xfrm>
            <a:off x="2850088" y="3888508"/>
            <a:ext cx="105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GB" altLang="en-US" sz="1600">
                <a:solidFill>
                  <a:srgbClr val="009DB5"/>
                </a:solidFill>
                <a:latin typeface="Arial" panose="020B0604020202020204" pitchFamily="34" charset="0"/>
                <a:cs typeface="Arial" panose="020B0604020202020204" pitchFamily="34" charset="0"/>
              </a:rPr>
              <a:t>Volunteer</a:t>
            </a:r>
          </a:p>
        </p:txBody>
      </p:sp>
      <p:sp>
        <p:nvSpPr>
          <p:cNvPr id="56" name="TextBox 26">
            <a:extLst>
              <a:ext uri="{FF2B5EF4-FFF2-40B4-BE49-F238E27FC236}">
                <a16:creationId xmlns:a16="http://schemas.microsoft.com/office/drawing/2014/main" id="{5AF3AC81-E09C-D843-ACD5-F41440F3FFAE}"/>
              </a:ext>
            </a:extLst>
          </p:cNvPr>
          <p:cNvSpPr txBox="1">
            <a:spLocks noChangeArrowheads="1"/>
          </p:cNvSpPr>
          <p:nvPr/>
        </p:nvSpPr>
        <p:spPr bwMode="auto">
          <a:xfrm>
            <a:off x="3996227" y="3182894"/>
            <a:ext cx="1547812" cy="33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EF4857"/>
                </a:solidFill>
                <a:latin typeface="Arial" panose="020B0604020202020204" pitchFamily="34" charset="0"/>
                <a:cs typeface="Arial" panose="020B0604020202020204" pitchFamily="34" charset="0"/>
              </a:rPr>
              <a:t>Research</a:t>
            </a:r>
          </a:p>
        </p:txBody>
      </p:sp>
      <p:sp>
        <p:nvSpPr>
          <p:cNvPr id="57" name="TextBox 29">
            <a:extLst>
              <a:ext uri="{FF2B5EF4-FFF2-40B4-BE49-F238E27FC236}">
                <a16:creationId xmlns:a16="http://schemas.microsoft.com/office/drawing/2014/main" id="{3C719FAB-20D4-EE4E-BD9E-5FF805FA888A}"/>
              </a:ext>
            </a:extLst>
          </p:cNvPr>
          <p:cNvSpPr txBox="1">
            <a:spLocks noChangeArrowheads="1"/>
          </p:cNvSpPr>
          <p:nvPr/>
        </p:nvSpPr>
        <p:spPr bwMode="auto">
          <a:xfrm>
            <a:off x="613727" y="5790532"/>
            <a:ext cx="1576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009DB5"/>
                </a:solidFill>
                <a:latin typeface="Arial" panose="020B0604020202020204" pitchFamily="34" charset="0"/>
                <a:cs typeface="Arial" panose="020B0604020202020204" pitchFamily="34" charset="0"/>
              </a:rPr>
              <a:t>Social </a:t>
            </a:r>
          </a:p>
          <a:p>
            <a:pPr algn="ctr" eaLnBrk="1" hangingPunct="1"/>
            <a:r>
              <a:rPr lang="en-GB" altLang="en-US" sz="1600">
                <a:solidFill>
                  <a:srgbClr val="009DB5"/>
                </a:solidFill>
                <a:latin typeface="Arial" panose="020B0604020202020204" pitchFamily="34" charset="0"/>
                <a:cs typeface="Arial" panose="020B0604020202020204" pitchFamily="34" charset="0"/>
              </a:rPr>
              <a:t>media</a:t>
            </a:r>
          </a:p>
        </p:txBody>
      </p:sp>
      <p:sp>
        <p:nvSpPr>
          <p:cNvPr id="58" name="TextBox 32">
            <a:extLst>
              <a:ext uri="{FF2B5EF4-FFF2-40B4-BE49-F238E27FC236}">
                <a16:creationId xmlns:a16="http://schemas.microsoft.com/office/drawing/2014/main" id="{2A81997B-9587-084A-BFBE-1E818FF4CE08}"/>
              </a:ext>
            </a:extLst>
          </p:cNvPr>
          <p:cNvSpPr txBox="1">
            <a:spLocks noChangeArrowheads="1"/>
          </p:cNvSpPr>
          <p:nvPr/>
        </p:nvSpPr>
        <p:spPr bwMode="auto">
          <a:xfrm>
            <a:off x="2700791" y="5448286"/>
            <a:ext cx="896937" cy="33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EF4857"/>
                </a:solidFill>
                <a:latin typeface="Arial" panose="020B0604020202020204" pitchFamily="34" charset="0"/>
                <a:cs typeface="Arial" panose="020B0604020202020204" pitchFamily="34" charset="0"/>
              </a:rPr>
              <a:t>Events</a:t>
            </a:r>
          </a:p>
        </p:txBody>
      </p:sp>
      <p:sp>
        <p:nvSpPr>
          <p:cNvPr id="59" name="TextBox 35">
            <a:extLst>
              <a:ext uri="{FF2B5EF4-FFF2-40B4-BE49-F238E27FC236}">
                <a16:creationId xmlns:a16="http://schemas.microsoft.com/office/drawing/2014/main" id="{332E520C-A74C-AB4C-8DA7-E912EE17C0A8}"/>
              </a:ext>
            </a:extLst>
          </p:cNvPr>
          <p:cNvSpPr txBox="1">
            <a:spLocks noChangeArrowheads="1"/>
          </p:cNvSpPr>
          <p:nvPr/>
        </p:nvSpPr>
        <p:spPr bwMode="auto">
          <a:xfrm>
            <a:off x="4200010" y="5028693"/>
            <a:ext cx="1081087" cy="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58417E"/>
                </a:solidFill>
                <a:latin typeface="Arial" panose="020B0604020202020204" pitchFamily="34" charset="0"/>
                <a:cs typeface="Arial" panose="020B0604020202020204" pitchFamily="34" charset="0"/>
              </a:rPr>
              <a:t>Relatives</a:t>
            </a:r>
          </a:p>
        </p:txBody>
      </p:sp>
      <p:sp>
        <p:nvSpPr>
          <p:cNvPr id="61" name="TextBox 63">
            <a:extLst>
              <a:ext uri="{FF2B5EF4-FFF2-40B4-BE49-F238E27FC236}">
                <a16:creationId xmlns:a16="http://schemas.microsoft.com/office/drawing/2014/main" id="{A4D1A788-C63C-D84F-92C7-7DAA3613A7A9}"/>
              </a:ext>
            </a:extLst>
          </p:cNvPr>
          <p:cNvSpPr txBox="1">
            <a:spLocks noChangeArrowheads="1"/>
          </p:cNvSpPr>
          <p:nvPr/>
        </p:nvSpPr>
        <p:spPr bwMode="auto">
          <a:xfrm>
            <a:off x="7098613" y="4986124"/>
            <a:ext cx="1655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EF4857"/>
                </a:solidFill>
                <a:latin typeface="Arial" panose="020B0604020202020204" pitchFamily="34" charset="0"/>
                <a:cs typeface="Arial" panose="020B0604020202020204" pitchFamily="34" charset="0"/>
              </a:rPr>
              <a:t>Careers </a:t>
            </a:r>
          </a:p>
          <a:p>
            <a:pPr algn="ctr" eaLnBrk="1" hangingPunct="1"/>
            <a:r>
              <a:rPr lang="en-GB" altLang="en-US" sz="1600">
                <a:solidFill>
                  <a:srgbClr val="EF4857"/>
                </a:solidFill>
                <a:latin typeface="Arial" panose="020B0604020202020204" pitchFamily="34" charset="0"/>
                <a:cs typeface="Arial" panose="020B0604020202020204" pitchFamily="34" charset="0"/>
              </a:rPr>
              <a:t>Adviser</a:t>
            </a:r>
          </a:p>
        </p:txBody>
      </p:sp>
      <p:sp>
        <p:nvSpPr>
          <p:cNvPr id="62" name="TextBox 66">
            <a:extLst>
              <a:ext uri="{FF2B5EF4-FFF2-40B4-BE49-F238E27FC236}">
                <a16:creationId xmlns:a16="http://schemas.microsoft.com/office/drawing/2014/main" id="{6EF890D7-7D1E-9541-BF09-205C9EEA25AA}"/>
              </a:ext>
            </a:extLst>
          </p:cNvPr>
          <p:cNvSpPr txBox="1">
            <a:spLocks noChangeArrowheads="1"/>
          </p:cNvSpPr>
          <p:nvPr/>
        </p:nvSpPr>
        <p:spPr bwMode="auto">
          <a:xfrm>
            <a:off x="5442977" y="3791860"/>
            <a:ext cx="1836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1600">
                <a:solidFill>
                  <a:srgbClr val="58417E"/>
                </a:solidFill>
                <a:latin typeface="Arial" panose="020B0604020202020204" pitchFamily="34" charset="0"/>
                <a:cs typeface="Arial" panose="020B0604020202020204" pitchFamily="34" charset="0"/>
              </a:rPr>
              <a:t>My World </a:t>
            </a:r>
          </a:p>
          <a:p>
            <a:pPr algn="ctr" eaLnBrk="1" hangingPunct="1"/>
            <a:r>
              <a:rPr lang="en-GB" altLang="en-US" sz="1600">
                <a:solidFill>
                  <a:srgbClr val="58417E"/>
                </a:solidFill>
                <a:latin typeface="Arial" panose="020B0604020202020204" pitchFamily="34" charset="0"/>
                <a:cs typeface="Arial" panose="020B0604020202020204" pitchFamily="34" charset="0"/>
              </a:rPr>
              <a:t>of Work</a:t>
            </a:r>
          </a:p>
        </p:txBody>
      </p:sp>
      <p:pic>
        <p:nvPicPr>
          <p:cNvPr id="63" name="Graphic 62" descr="Team">
            <a:extLst>
              <a:ext uri="{FF2B5EF4-FFF2-40B4-BE49-F238E27FC236}">
                <a16:creationId xmlns:a16="http://schemas.microsoft.com/office/drawing/2014/main" id="{E73BEEB5-8E44-DA45-A5DC-5747D295CF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63" y="1857135"/>
            <a:ext cx="720000" cy="720000"/>
          </a:xfrm>
          <a:prstGeom prst="rect">
            <a:avLst/>
          </a:prstGeom>
        </p:spPr>
      </p:pic>
      <p:pic>
        <p:nvPicPr>
          <p:cNvPr id="64" name="Graphic 63" descr="Daily Calendar">
            <a:extLst>
              <a:ext uri="{FF2B5EF4-FFF2-40B4-BE49-F238E27FC236}">
                <a16:creationId xmlns:a16="http://schemas.microsoft.com/office/drawing/2014/main" id="{D5E39F85-3662-0E43-B37D-AF33A0F3B2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7286" y="1482921"/>
            <a:ext cx="720000" cy="720000"/>
          </a:xfrm>
          <a:prstGeom prst="rect">
            <a:avLst/>
          </a:prstGeom>
        </p:spPr>
      </p:pic>
      <p:pic>
        <p:nvPicPr>
          <p:cNvPr id="65" name="Graphic 64" descr="Group">
            <a:extLst>
              <a:ext uri="{FF2B5EF4-FFF2-40B4-BE49-F238E27FC236}">
                <a16:creationId xmlns:a16="http://schemas.microsoft.com/office/drawing/2014/main" id="{7B50475E-AFE3-B044-A36B-8712B961DB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54679" y="1364222"/>
            <a:ext cx="720000" cy="720000"/>
          </a:xfrm>
          <a:prstGeom prst="rect">
            <a:avLst/>
          </a:prstGeom>
        </p:spPr>
      </p:pic>
      <p:pic>
        <p:nvPicPr>
          <p:cNvPr id="66" name="Graphic 65" descr="Briefcase">
            <a:extLst>
              <a:ext uri="{FF2B5EF4-FFF2-40B4-BE49-F238E27FC236}">
                <a16:creationId xmlns:a16="http://schemas.microsoft.com/office/drawing/2014/main" id="{99C4ADDF-EFB8-AD40-8124-2DEA45E942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36810" y="2053741"/>
            <a:ext cx="720000" cy="720000"/>
          </a:xfrm>
          <a:prstGeom prst="rect">
            <a:avLst/>
          </a:prstGeom>
        </p:spPr>
      </p:pic>
      <p:pic>
        <p:nvPicPr>
          <p:cNvPr id="67" name="Graphic 66" descr="Teacher">
            <a:extLst>
              <a:ext uri="{FF2B5EF4-FFF2-40B4-BE49-F238E27FC236}">
                <a16:creationId xmlns:a16="http://schemas.microsoft.com/office/drawing/2014/main" id="{15E76942-49D2-C646-B195-1C17E9BCB7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72417" y="3653684"/>
            <a:ext cx="720000" cy="720000"/>
          </a:xfrm>
          <a:prstGeom prst="rect">
            <a:avLst/>
          </a:prstGeom>
        </p:spPr>
      </p:pic>
      <p:pic>
        <p:nvPicPr>
          <p:cNvPr id="68" name="Graphic 67" descr="Document">
            <a:extLst>
              <a:ext uri="{FF2B5EF4-FFF2-40B4-BE49-F238E27FC236}">
                <a16:creationId xmlns:a16="http://schemas.microsoft.com/office/drawing/2014/main" id="{A3E503D4-2EB1-554E-9958-42F06748698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10133" y="2504040"/>
            <a:ext cx="720000" cy="720000"/>
          </a:xfrm>
          <a:prstGeom prst="rect">
            <a:avLst/>
          </a:prstGeom>
        </p:spPr>
      </p:pic>
      <p:pic>
        <p:nvPicPr>
          <p:cNvPr id="69" name="Graphic 68" descr="Raised Hand">
            <a:extLst>
              <a:ext uri="{FF2B5EF4-FFF2-40B4-BE49-F238E27FC236}">
                <a16:creationId xmlns:a16="http://schemas.microsoft.com/office/drawing/2014/main" id="{D7CDBCE8-1374-FE45-A747-57EA185CA6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15167" y="3213751"/>
            <a:ext cx="720000" cy="720000"/>
          </a:xfrm>
          <a:prstGeom prst="rect">
            <a:avLst/>
          </a:prstGeom>
        </p:spPr>
      </p:pic>
      <p:pic>
        <p:nvPicPr>
          <p:cNvPr id="70" name="Graphic 69" descr="World">
            <a:extLst>
              <a:ext uri="{FF2B5EF4-FFF2-40B4-BE49-F238E27FC236}">
                <a16:creationId xmlns:a16="http://schemas.microsoft.com/office/drawing/2014/main" id="{242AB23C-9662-914B-A182-0C099F4B8F6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01345" y="3164167"/>
            <a:ext cx="720000" cy="720000"/>
          </a:xfrm>
          <a:prstGeom prst="rect">
            <a:avLst/>
          </a:prstGeom>
        </p:spPr>
      </p:pic>
      <p:pic>
        <p:nvPicPr>
          <p:cNvPr id="71" name="Graphic 70" descr="Wi-Fi">
            <a:extLst>
              <a:ext uri="{FF2B5EF4-FFF2-40B4-BE49-F238E27FC236}">
                <a16:creationId xmlns:a16="http://schemas.microsoft.com/office/drawing/2014/main" id="{D2AE46A0-3B65-1D4F-A5E8-539A2EEA481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1920" y="5292584"/>
            <a:ext cx="720000" cy="720000"/>
          </a:xfrm>
          <a:prstGeom prst="rect">
            <a:avLst/>
          </a:prstGeom>
        </p:spPr>
      </p:pic>
      <p:pic>
        <p:nvPicPr>
          <p:cNvPr id="73" name="Graphic 72" descr="Marker">
            <a:extLst>
              <a:ext uri="{FF2B5EF4-FFF2-40B4-BE49-F238E27FC236}">
                <a16:creationId xmlns:a16="http://schemas.microsoft.com/office/drawing/2014/main" id="{82D2CB3E-F4F4-D843-9911-2B8907C2CC1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97723" y="4861496"/>
            <a:ext cx="720000" cy="720000"/>
          </a:xfrm>
          <a:prstGeom prst="rect">
            <a:avLst/>
          </a:prstGeom>
        </p:spPr>
      </p:pic>
      <p:pic>
        <p:nvPicPr>
          <p:cNvPr id="74" name="Graphic 73" descr="Family with two children">
            <a:extLst>
              <a:ext uri="{FF2B5EF4-FFF2-40B4-BE49-F238E27FC236}">
                <a16:creationId xmlns:a16="http://schemas.microsoft.com/office/drawing/2014/main" id="{12E49279-FCC4-734D-B6F7-CA915BB6CDC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374897" y="4432943"/>
            <a:ext cx="720000" cy="720000"/>
          </a:xfrm>
          <a:prstGeom prst="rect">
            <a:avLst/>
          </a:prstGeom>
        </p:spPr>
      </p:pic>
      <p:pic>
        <p:nvPicPr>
          <p:cNvPr id="75" name="Graphic 74" descr="Chat">
            <a:extLst>
              <a:ext uri="{FF2B5EF4-FFF2-40B4-BE49-F238E27FC236}">
                <a16:creationId xmlns:a16="http://schemas.microsoft.com/office/drawing/2014/main" id="{5778A845-9D9E-4447-820A-07DE7728731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566494" y="4402710"/>
            <a:ext cx="720000" cy="720000"/>
          </a:xfrm>
          <a:prstGeom prst="rect">
            <a:avLst/>
          </a:prstGeom>
        </p:spPr>
      </p:pic>
      <p:pic>
        <p:nvPicPr>
          <p:cNvPr id="77" name="Graphic 76" descr="Man and Woman">
            <a:extLst>
              <a:ext uri="{FF2B5EF4-FFF2-40B4-BE49-F238E27FC236}">
                <a16:creationId xmlns:a16="http://schemas.microsoft.com/office/drawing/2014/main" id="{D5D73DF9-DA90-A14B-AFB7-EB488B0565D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892741" y="5133236"/>
            <a:ext cx="2215245" cy="2186490"/>
          </a:xfrm>
          <a:prstGeom prst="rect">
            <a:avLst/>
          </a:prstGeom>
        </p:spPr>
      </p:pic>
      <p:sp>
        <p:nvSpPr>
          <p:cNvPr id="78" name="Oval 77">
            <a:extLst>
              <a:ext uri="{FF2B5EF4-FFF2-40B4-BE49-F238E27FC236}">
                <a16:creationId xmlns:a16="http://schemas.microsoft.com/office/drawing/2014/main" id="{2A916283-C2B6-0146-B880-66A8EB9266AD}"/>
              </a:ext>
            </a:extLst>
          </p:cNvPr>
          <p:cNvSpPr/>
          <p:nvPr/>
        </p:nvSpPr>
        <p:spPr>
          <a:xfrm>
            <a:off x="1142259" y="3587043"/>
            <a:ext cx="1180316" cy="1180316"/>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01D8D2C-BD5C-8C4B-A017-972BE5738339}"/>
              </a:ext>
            </a:extLst>
          </p:cNvPr>
          <p:cNvSpPr/>
          <p:nvPr/>
        </p:nvSpPr>
        <p:spPr>
          <a:xfrm>
            <a:off x="537386" y="1747972"/>
            <a:ext cx="1360554" cy="1360554"/>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DFFE3EA-2C12-E845-A699-357192E4EA99}"/>
              </a:ext>
            </a:extLst>
          </p:cNvPr>
          <p:cNvSpPr/>
          <p:nvPr/>
        </p:nvSpPr>
        <p:spPr>
          <a:xfrm>
            <a:off x="2536648" y="1404864"/>
            <a:ext cx="1281277" cy="1281277"/>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C26EAA70-03B8-1742-97A1-88DEE5B9AF22}"/>
              </a:ext>
            </a:extLst>
          </p:cNvPr>
          <p:cNvSpPr/>
          <p:nvPr/>
        </p:nvSpPr>
        <p:spPr>
          <a:xfrm>
            <a:off x="5267575" y="1326691"/>
            <a:ext cx="1094209" cy="1094209"/>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DA252DB-5D28-B343-86B9-03596B6D2E0D}"/>
              </a:ext>
            </a:extLst>
          </p:cNvPr>
          <p:cNvSpPr/>
          <p:nvPr/>
        </p:nvSpPr>
        <p:spPr>
          <a:xfrm>
            <a:off x="6984023" y="2017234"/>
            <a:ext cx="1425575" cy="1425575"/>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8003113-EA3F-7949-9A2C-5B47614B6802}"/>
              </a:ext>
            </a:extLst>
          </p:cNvPr>
          <p:cNvSpPr/>
          <p:nvPr/>
        </p:nvSpPr>
        <p:spPr>
          <a:xfrm>
            <a:off x="4130617" y="2435682"/>
            <a:ext cx="1279033" cy="1279033"/>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25A78FA-92BF-5644-94B9-790C019F2911}"/>
              </a:ext>
            </a:extLst>
          </p:cNvPr>
          <p:cNvSpPr/>
          <p:nvPr/>
        </p:nvSpPr>
        <p:spPr>
          <a:xfrm>
            <a:off x="2769830" y="3190245"/>
            <a:ext cx="1210674" cy="1210674"/>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AAF4C63-5E0E-FE4B-821E-579CB537F8BE}"/>
              </a:ext>
            </a:extLst>
          </p:cNvPr>
          <p:cNvSpPr/>
          <p:nvPr/>
        </p:nvSpPr>
        <p:spPr>
          <a:xfrm>
            <a:off x="4163145" y="4411970"/>
            <a:ext cx="1161212" cy="1161212"/>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8F16882-7F27-2449-82BC-3C49F1BDE801}"/>
              </a:ext>
            </a:extLst>
          </p:cNvPr>
          <p:cNvSpPr/>
          <p:nvPr/>
        </p:nvSpPr>
        <p:spPr>
          <a:xfrm>
            <a:off x="2600339" y="4824034"/>
            <a:ext cx="1078867" cy="1078867"/>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1D916A9D-F723-7145-8350-5182182C5033}"/>
              </a:ext>
            </a:extLst>
          </p:cNvPr>
          <p:cNvSpPr/>
          <p:nvPr/>
        </p:nvSpPr>
        <p:spPr>
          <a:xfrm>
            <a:off x="871473" y="5359021"/>
            <a:ext cx="1078867" cy="1078867"/>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56DCEF0-6773-F243-9383-EA6B39120EB3}"/>
              </a:ext>
            </a:extLst>
          </p:cNvPr>
          <p:cNvSpPr/>
          <p:nvPr/>
        </p:nvSpPr>
        <p:spPr>
          <a:xfrm>
            <a:off x="5674514" y="3104777"/>
            <a:ext cx="1373663" cy="1373663"/>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DB45651-D801-3542-8154-3CA97710DC45}"/>
              </a:ext>
            </a:extLst>
          </p:cNvPr>
          <p:cNvSpPr/>
          <p:nvPr/>
        </p:nvSpPr>
        <p:spPr>
          <a:xfrm>
            <a:off x="7280787" y="4396733"/>
            <a:ext cx="1279033" cy="1279033"/>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59372AA-5008-2F42-A3DD-129DCBAA0974}"/>
              </a:ext>
            </a:extLst>
          </p:cNvPr>
          <p:cNvCxnSpPr>
            <a:cxnSpLocks/>
            <a:stCxn id="80" idx="5"/>
            <a:endCxn id="89" idx="1"/>
          </p:cNvCxnSpPr>
          <p:nvPr/>
        </p:nvCxnSpPr>
        <p:spPr>
          <a:xfrm>
            <a:off x="1698691" y="2909277"/>
            <a:ext cx="1248438" cy="458267"/>
          </a:xfrm>
          <a:prstGeom prst="line">
            <a:avLst/>
          </a:prstGeom>
          <a:ln w="19050">
            <a:solidFill>
              <a:srgbClr val="58417E"/>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A8BFE03-603F-2C44-A89C-0E67D13E6F38}"/>
              </a:ext>
            </a:extLst>
          </p:cNvPr>
          <p:cNvCxnSpPr>
            <a:cxnSpLocks/>
            <a:stCxn id="81" idx="2"/>
          </p:cNvCxnSpPr>
          <p:nvPr/>
        </p:nvCxnSpPr>
        <p:spPr>
          <a:xfrm flipH="1">
            <a:off x="1858301" y="2045503"/>
            <a:ext cx="678347" cy="17893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5CA409-1AC6-D042-ACAD-70CCBEBE46F3}"/>
              </a:ext>
            </a:extLst>
          </p:cNvPr>
          <p:cNvCxnSpPr>
            <a:cxnSpLocks/>
            <a:stCxn id="80" idx="4"/>
            <a:endCxn id="78" idx="0"/>
          </p:cNvCxnSpPr>
          <p:nvPr/>
        </p:nvCxnSpPr>
        <p:spPr>
          <a:xfrm>
            <a:off x="1217663" y="3108526"/>
            <a:ext cx="514754" cy="47851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A6C6056-0634-1240-AE30-5584ED61B816}"/>
              </a:ext>
            </a:extLst>
          </p:cNvPr>
          <p:cNvCxnSpPr>
            <a:cxnSpLocks/>
            <a:stCxn id="81" idx="4"/>
            <a:endCxn id="89" idx="0"/>
          </p:cNvCxnSpPr>
          <p:nvPr/>
        </p:nvCxnSpPr>
        <p:spPr>
          <a:xfrm>
            <a:off x="3177287" y="2686141"/>
            <a:ext cx="197880" cy="504104"/>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36BAAAF-5821-054C-98CC-ABBAF7942AAA}"/>
              </a:ext>
            </a:extLst>
          </p:cNvPr>
          <p:cNvCxnSpPr>
            <a:cxnSpLocks/>
            <a:stCxn id="81" idx="5"/>
            <a:endCxn id="87" idx="1"/>
          </p:cNvCxnSpPr>
          <p:nvPr/>
        </p:nvCxnSpPr>
        <p:spPr>
          <a:xfrm>
            <a:off x="3630286" y="2498502"/>
            <a:ext cx="687641" cy="12449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1D8D65-3FA3-7A44-B256-0AC83A6A4ABA}"/>
              </a:ext>
            </a:extLst>
          </p:cNvPr>
          <p:cNvCxnSpPr>
            <a:stCxn id="81" idx="6"/>
            <a:endCxn id="83" idx="2"/>
          </p:cNvCxnSpPr>
          <p:nvPr/>
        </p:nvCxnSpPr>
        <p:spPr>
          <a:xfrm flipV="1">
            <a:off x="3817925" y="1873796"/>
            <a:ext cx="1449650" cy="17170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2FEF0EF-D90D-8D49-A482-70F35A59D9C8}"/>
              </a:ext>
            </a:extLst>
          </p:cNvPr>
          <p:cNvCxnSpPr>
            <a:stCxn id="83" idx="6"/>
            <a:endCxn id="85" idx="1"/>
          </p:cNvCxnSpPr>
          <p:nvPr/>
        </p:nvCxnSpPr>
        <p:spPr>
          <a:xfrm>
            <a:off x="6361784" y="1873796"/>
            <a:ext cx="831010" cy="352209"/>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DF4411C-C261-B64F-9B61-13EDB323F848}"/>
              </a:ext>
            </a:extLst>
          </p:cNvPr>
          <p:cNvCxnSpPr>
            <a:stCxn id="78" idx="6"/>
            <a:endCxn id="89" idx="2"/>
          </p:cNvCxnSpPr>
          <p:nvPr/>
        </p:nvCxnSpPr>
        <p:spPr>
          <a:xfrm flipV="1">
            <a:off x="2322575" y="3795582"/>
            <a:ext cx="447255" cy="381619"/>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ABEF3C3-80DF-204E-9F53-95E8C2A3BF69}"/>
              </a:ext>
            </a:extLst>
          </p:cNvPr>
          <p:cNvCxnSpPr>
            <a:stCxn id="78" idx="4"/>
            <a:endCxn id="93" idx="0"/>
          </p:cNvCxnSpPr>
          <p:nvPr/>
        </p:nvCxnSpPr>
        <p:spPr>
          <a:xfrm flipH="1">
            <a:off x="1410907" y="4767359"/>
            <a:ext cx="321510" cy="591662"/>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9C50A3F-43D6-3B43-AD03-807A140512EE}"/>
              </a:ext>
            </a:extLst>
          </p:cNvPr>
          <p:cNvCxnSpPr>
            <a:stCxn id="78" idx="5"/>
            <a:endCxn id="92" idx="1"/>
          </p:cNvCxnSpPr>
          <p:nvPr/>
        </p:nvCxnSpPr>
        <p:spPr>
          <a:xfrm>
            <a:off x="2149722" y="4594506"/>
            <a:ext cx="608613" cy="387524"/>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BD4925B-85D4-7C46-BFB3-09127C1E8C25}"/>
              </a:ext>
            </a:extLst>
          </p:cNvPr>
          <p:cNvCxnSpPr>
            <a:stCxn id="93" idx="6"/>
            <a:endCxn id="92" idx="3"/>
          </p:cNvCxnSpPr>
          <p:nvPr/>
        </p:nvCxnSpPr>
        <p:spPr>
          <a:xfrm flipV="1">
            <a:off x="1950340" y="5744905"/>
            <a:ext cx="807995" cy="15355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3D779DB-FABC-AE45-955F-4E42DC0882E5}"/>
              </a:ext>
            </a:extLst>
          </p:cNvPr>
          <p:cNvCxnSpPr>
            <a:stCxn id="89" idx="6"/>
            <a:endCxn id="87" idx="3"/>
          </p:cNvCxnSpPr>
          <p:nvPr/>
        </p:nvCxnSpPr>
        <p:spPr>
          <a:xfrm flipV="1">
            <a:off x="3980504" y="3527405"/>
            <a:ext cx="337423" cy="26817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4E3FD88-8C43-184E-9573-BE7D492C9DF7}"/>
              </a:ext>
            </a:extLst>
          </p:cNvPr>
          <p:cNvCxnSpPr>
            <a:stCxn id="87" idx="4"/>
            <a:endCxn id="91" idx="0"/>
          </p:cNvCxnSpPr>
          <p:nvPr/>
        </p:nvCxnSpPr>
        <p:spPr>
          <a:xfrm flipH="1">
            <a:off x="4743751" y="3714715"/>
            <a:ext cx="26383" cy="69725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88615A0-111C-AF49-813E-3C882FE6A699}"/>
              </a:ext>
            </a:extLst>
          </p:cNvPr>
          <p:cNvCxnSpPr>
            <a:stCxn id="97" idx="7"/>
            <a:endCxn id="85" idx="3"/>
          </p:cNvCxnSpPr>
          <p:nvPr/>
        </p:nvCxnSpPr>
        <p:spPr>
          <a:xfrm flipV="1">
            <a:off x="6847009" y="3234038"/>
            <a:ext cx="345785" cy="7190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2D3B95-15EB-194F-BB8C-B640D929DA55}"/>
              </a:ext>
            </a:extLst>
          </p:cNvPr>
          <p:cNvCxnSpPr>
            <a:stCxn id="83" idx="5"/>
            <a:endCxn id="97" idx="0"/>
          </p:cNvCxnSpPr>
          <p:nvPr/>
        </p:nvCxnSpPr>
        <p:spPr>
          <a:xfrm>
            <a:off x="6201541" y="2260657"/>
            <a:ext cx="159805" cy="84412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9A57D61-863A-3544-914F-2A3146C5E64E}"/>
              </a:ext>
            </a:extLst>
          </p:cNvPr>
          <p:cNvCxnSpPr>
            <a:stCxn id="83" idx="3"/>
            <a:endCxn id="87" idx="7"/>
          </p:cNvCxnSpPr>
          <p:nvPr/>
        </p:nvCxnSpPr>
        <p:spPr>
          <a:xfrm flipH="1">
            <a:off x="5222340" y="2260657"/>
            <a:ext cx="205478" cy="36233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15829F3-84D4-BA4B-A5B0-EC992EFB933B}"/>
              </a:ext>
            </a:extLst>
          </p:cNvPr>
          <p:cNvCxnSpPr>
            <a:stCxn id="87" idx="6"/>
            <a:endCxn id="97" idx="1"/>
          </p:cNvCxnSpPr>
          <p:nvPr/>
        </p:nvCxnSpPr>
        <p:spPr>
          <a:xfrm>
            <a:off x="5409650" y="3075199"/>
            <a:ext cx="466032" cy="230746"/>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C0F31AA-FE13-3A47-AC9E-30F0F5507565}"/>
              </a:ext>
            </a:extLst>
          </p:cNvPr>
          <p:cNvCxnSpPr>
            <a:stCxn id="89" idx="5"/>
            <a:endCxn id="91" idx="1"/>
          </p:cNvCxnSpPr>
          <p:nvPr/>
        </p:nvCxnSpPr>
        <p:spPr>
          <a:xfrm>
            <a:off x="3803205" y="4223620"/>
            <a:ext cx="529996" cy="358406"/>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12B55CB-E291-0C49-BB72-7AD87118313C}"/>
              </a:ext>
            </a:extLst>
          </p:cNvPr>
          <p:cNvCxnSpPr>
            <a:stCxn id="92" idx="6"/>
            <a:endCxn id="91" idx="2"/>
          </p:cNvCxnSpPr>
          <p:nvPr/>
        </p:nvCxnSpPr>
        <p:spPr>
          <a:xfrm flipV="1">
            <a:off x="3679206" y="4992576"/>
            <a:ext cx="483939" cy="370892"/>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8DF0F7C-ACF1-994A-9689-408765E8100E}"/>
              </a:ext>
            </a:extLst>
          </p:cNvPr>
          <p:cNvCxnSpPr>
            <a:stCxn id="91" idx="7"/>
            <a:endCxn id="97" idx="3"/>
          </p:cNvCxnSpPr>
          <p:nvPr/>
        </p:nvCxnSpPr>
        <p:spPr>
          <a:xfrm flipV="1">
            <a:off x="5154301" y="4277272"/>
            <a:ext cx="721381" cy="304754"/>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27CB652-5B62-6447-AD8C-B56246310A6B}"/>
              </a:ext>
            </a:extLst>
          </p:cNvPr>
          <p:cNvCxnSpPr>
            <a:stCxn id="98" idx="1"/>
            <a:endCxn id="97" idx="5"/>
          </p:cNvCxnSpPr>
          <p:nvPr/>
        </p:nvCxnSpPr>
        <p:spPr>
          <a:xfrm flipH="1" flipV="1">
            <a:off x="6847009" y="4277272"/>
            <a:ext cx="621088" cy="306771"/>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9B38A54-8FC3-3B4D-9217-8A24BA623052}"/>
              </a:ext>
            </a:extLst>
          </p:cNvPr>
          <p:cNvCxnSpPr>
            <a:cxnSpLocks/>
            <a:endCxn id="98" idx="3"/>
          </p:cNvCxnSpPr>
          <p:nvPr/>
        </p:nvCxnSpPr>
        <p:spPr>
          <a:xfrm>
            <a:off x="5212058" y="5317907"/>
            <a:ext cx="2256039" cy="170549"/>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50D29B9-7A58-0347-AA1E-17DDC3999763}"/>
              </a:ext>
            </a:extLst>
          </p:cNvPr>
          <p:cNvCxnSpPr>
            <a:stCxn id="98" idx="0"/>
            <a:endCxn id="85" idx="4"/>
          </p:cNvCxnSpPr>
          <p:nvPr/>
        </p:nvCxnSpPr>
        <p:spPr>
          <a:xfrm flipH="1" flipV="1">
            <a:off x="7696811" y="3442809"/>
            <a:ext cx="223493" cy="953924"/>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14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3943" y="180621"/>
            <a:ext cx="9144000" cy="1065474"/>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399E99D-1D6C-4107-9AC5-07EADC197205}"/>
              </a:ext>
            </a:extLst>
          </p:cNvPr>
          <p:cNvSpPr txBox="1"/>
          <p:nvPr/>
        </p:nvSpPr>
        <p:spPr>
          <a:xfrm>
            <a:off x="337784" y="334397"/>
            <a:ext cx="5622052"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Career Management Skills</a:t>
            </a:r>
          </a:p>
        </p:txBody>
      </p:sp>
      <p:pic>
        <p:nvPicPr>
          <p:cNvPr id="3" name="Picture 2">
            <a:extLst>
              <a:ext uri="{FF2B5EF4-FFF2-40B4-BE49-F238E27FC236}">
                <a16:creationId xmlns:a16="http://schemas.microsoft.com/office/drawing/2014/main" id="{546C7EDC-EC8F-3843-8587-F9BDD45F6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766" y="1243117"/>
            <a:ext cx="5548467" cy="5548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repeatCount="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420C7-BA5D-45EA-9815-AB986224A6AA}"/>
              </a:ext>
            </a:extLst>
          </p:cNvPr>
          <p:cNvSpPr/>
          <p:nvPr/>
        </p:nvSpPr>
        <p:spPr>
          <a:xfrm>
            <a:off x="0" y="0"/>
            <a:ext cx="9144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49599A70-DF6C-4445-9A35-48EEFB6702D8}"/>
              </a:ext>
            </a:extLst>
          </p:cNvPr>
          <p:cNvSpPr txBox="1"/>
          <p:nvPr/>
        </p:nvSpPr>
        <p:spPr>
          <a:xfrm>
            <a:off x="2754290" y="830950"/>
            <a:ext cx="5616624"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
        <p:nvSpPr>
          <p:cNvPr id="6" name="TextBox 5">
            <a:extLst>
              <a:ext uri="{FF2B5EF4-FFF2-40B4-BE49-F238E27FC236}">
                <a16:creationId xmlns:a16="http://schemas.microsoft.com/office/drawing/2014/main" id="{5EFCDC57-7F91-4623-92F4-6F258544CC0E}"/>
              </a:ext>
            </a:extLst>
          </p:cNvPr>
          <p:cNvSpPr txBox="1"/>
          <p:nvPr/>
        </p:nvSpPr>
        <p:spPr>
          <a:xfrm>
            <a:off x="444500" y="2047729"/>
            <a:ext cx="8255000" cy="39703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you’d like to speak with me about you and your career at any point, please find us in the Careers Interview Room, in the library.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800" b="1"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 please make an appointment through your pupil support teacher.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We’re Skills Development Scotland, and we’re here four days a week!</a:t>
            </a:r>
          </a:p>
        </p:txBody>
      </p:sp>
      <p:pic>
        <p:nvPicPr>
          <p:cNvPr id="7" name="Picture 2">
            <a:extLst>
              <a:ext uri="{FF2B5EF4-FFF2-40B4-BE49-F238E27FC236}">
                <a16:creationId xmlns:a16="http://schemas.microsoft.com/office/drawing/2014/main" id="{CF0123FA-A650-459D-976D-29C8AE7164D1}"/>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CD648E9A-7ADD-431F-AB2D-114AEAEB7726}"/>
              </a:ext>
            </a:extLst>
          </p:cNvPr>
          <p:cNvPicPr>
            <a:picLocks noChangeAspect="1"/>
          </p:cNvPicPr>
          <p:nvPr/>
        </p:nvPicPr>
        <p:blipFill>
          <a:blip r:embed="rId4"/>
          <a:stretch>
            <a:fillRect/>
          </a:stretch>
        </p:blipFill>
        <p:spPr>
          <a:xfrm>
            <a:off x="7164288" y="731605"/>
            <a:ext cx="1798476" cy="695004"/>
          </a:xfrm>
          <a:prstGeom prst="rect">
            <a:avLst/>
          </a:prstGeom>
        </p:spPr>
      </p:pic>
    </p:spTree>
    <p:extLst>
      <p:ext uri="{BB962C8B-B14F-4D97-AF65-F5344CB8AC3E}">
        <p14:creationId xmlns:p14="http://schemas.microsoft.com/office/powerpoint/2010/main" val="207399374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605BA9-6BEE-4BB2-957D-7E34B0D8F3AF}"/>
              </a:ext>
            </a:extLst>
          </p:cNvPr>
          <p:cNvSpPr/>
          <p:nvPr/>
        </p:nvSpPr>
        <p:spPr>
          <a:xfrm>
            <a:off x="0" y="214313"/>
            <a:ext cx="9144000" cy="1065474"/>
          </a:xfrm>
          <a:prstGeom prst="rect">
            <a:avLst/>
          </a:prstGeom>
          <a:solidFill>
            <a:srgbClr val="58417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3BFA84E-3B21-4028-9EBA-531956C10C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Skills Development Scotland</a:t>
            </a:r>
          </a:p>
        </p:txBody>
      </p:sp>
      <p:sp>
        <p:nvSpPr>
          <p:cNvPr id="3" name="Title 1">
            <a:extLst>
              <a:ext uri="{FF2B5EF4-FFF2-40B4-BE49-F238E27FC236}">
                <a16:creationId xmlns:a16="http://schemas.microsoft.com/office/drawing/2014/main" id="{9132F675-45B8-4791-BCC9-0CA37D516671}"/>
              </a:ext>
            </a:extLst>
          </p:cNvPr>
          <p:cNvSpPr txBox="1">
            <a:spLocks/>
          </p:cNvSpPr>
          <p:nvPr/>
        </p:nvSpPr>
        <p:spPr>
          <a:xfrm>
            <a:off x="468313" y="0"/>
            <a:ext cx="8383587" cy="993775"/>
          </a:xfrm>
          <a:prstGeom prst="rect">
            <a:avLst/>
          </a:prstGeom>
        </p:spPr>
        <p:txBody>
          <a:bodyPr lIns="0" tIns="0" rIns="0" bIns="0" anchor="b"/>
          <a:lstStyle/>
          <a:p>
            <a:pPr marL="0" marR="0" lvl="0" indent="0" defTabSz="914400" rtl="0" eaLnBrk="1" fontAlgn="auto" latinLnBrk="0" hangingPunct="1">
              <a:lnSpc>
                <a:spcPts val="6800"/>
              </a:lnSpc>
              <a:spcBef>
                <a:spcPct val="0"/>
              </a:spcBef>
              <a:spcAft>
                <a:spcPts val="0"/>
              </a:spcAft>
              <a:buClrTx/>
              <a:buSzTx/>
              <a:buFontTx/>
              <a:buNone/>
              <a:tabLst/>
              <a:defRPr/>
            </a:pPr>
            <a:r>
              <a:rPr kumimoji="0" lang="en-US" sz="3600" i="0" u="none" strike="noStrike" kern="1200" cap="none" spc="-60" normalizeH="0" baseline="0" noProof="0" dirty="0">
                <a:ln>
                  <a:noFill/>
                </a:ln>
                <a:solidFill>
                  <a:schemeClr val="bg1"/>
                </a:solidFill>
                <a:effectLst/>
                <a:uLnTx/>
                <a:uFillTx/>
                <a:latin typeface="Arial" panose="020B0604020202020204" pitchFamily="34" charset="0"/>
                <a:cs typeface="Arial" panose="020B0604020202020204" pitchFamily="34" charset="0"/>
              </a:rPr>
              <a:t>Your Routes &amp; Pathways</a:t>
            </a:r>
          </a:p>
        </p:txBody>
      </p:sp>
      <p:pic>
        <p:nvPicPr>
          <p:cNvPr id="9220" name="Picture 4">
            <a:extLst>
              <a:ext uri="{FF2B5EF4-FFF2-40B4-BE49-F238E27FC236}">
                <a16:creationId xmlns:a16="http://schemas.microsoft.com/office/drawing/2014/main" id="{A3DDA8DD-880B-48B9-A7BE-07ECCFA08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91" t="28658" r="26102" b="60260"/>
          <a:stretch>
            <a:fillRect/>
          </a:stretch>
        </p:blipFill>
        <p:spPr bwMode="auto">
          <a:xfrm>
            <a:off x="755650" y="4797425"/>
            <a:ext cx="7356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009C0CB5-722E-4160-9D9B-FB6A05FE9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45" t="26471" r="18375" b="40640"/>
          <a:stretch>
            <a:fillRect/>
          </a:stretch>
        </p:blipFill>
        <p:spPr bwMode="auto">
          <a:xfrm>
            <a:off x="468313" y="1773238"/>
            <a:ext cx="81359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398872"/>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F041CF-7BD4-45FC-9851-D7276793F28F}"/>
              </a:ext>
            </a:extLst>
          </p:cNvPr>
          <p:cNvSpPr/>
          <p:nvPr/>
        </p:nvSpPr>
        <p:spPr>
          <a:xfrm>
            <a:off x="0" y="216024"/>
            <a:ext cx="9144000" cy="90872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1E66A23-76BD-4F0B-9B65-CE51E5C1AB14}"/>
              </a:ext>
            </a:extLst>
          </p:cNvPr>
          <p:cNvSpPr txBox="1"/>
          <p:nvPr/>
        </p:nvSpPr>
        <p:spPr>
          <a:xfrm>
            <a:off x="251520" y="334397"/>
            <a:ext cx="7015831"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Where did last year’s leavers go?</a:t>
            </a:r>
          </a:p>
        </p:txBody>
      </p:sp>
      <p:pic>
        <p:nvPicPr>
          <p:cNvPr id="7" name="Picture 6">
            <a:extLst>
              <a:ext uri="{FF2B5EF4-FFF2-40B4-BE49-F238E27FC236}">
                <a16:creationId xmlns:a16="http://schemas.microsoft.com/office/drawing/2014/main" id="{06120FFC-230E-F049-B117-886E20FE85B0}"/>
              </a:ext>
            </a:extLst>
          </p:cNvPr>
          <p:cNvPicPr>
            <a:picLocks noChangeAspect="1"/>
          </p:cNvPicPr>
          <p:nvPr/>
        </p:nvPicPr>
        <p:blipFill>
          <a:blip r:embed="rId3"/>
          <a:stretch>
            <a:fillRect/>
          </a:stretch>
        </p:blipFill>
        <p:spPr>
          <a:xfrm rot="14702689">
            <a:off x="4189484" y="2014756"/>
            <a:ext cx="4387377" cy="4387377"/>
          </a:xfrm>
          <a:prstGeom prst="rect">
            <a:avLst/>
          </a:prstGeom>
          <a:effectLst>
            <a:glow>
              <a:schemeClr val="bg1"/>
            </a:glow>
            <a:softEdge rad="0"/>
          </a:effectLst>
          <a:scene3d>
            <a:camera prst="orthographicFront"/>
            <a:lightRig rig="threePt" dir="t"/>
          </a:scene3d>
          <a:sp3d extrusionH="76200" prstMaterial="metal">
            <a:bevelB prst="slope"/>
            <a:extrusionClr>
              <a:schemeClr val="tx1">
                <a:lumMod val="50000"/>
                <a:lumOff val="50000"/>
              </a:schemeClr>
            </a:extrusionClr>
          </a:sp3d>
        </p:spPr>
      </p:pic>
      <p:sp>
        <p:nvSpPr>
          <p:cNvPr id="2" name="TextBox 1">
            <a:extLst>
              <a:ext uri="{FF2B5EF4-FFF2-40B4-BE49-F238E27FC236}">
                <a16:creationId xmlns:a16="http://schemas.microsoft.com/office/drawing/2014/main" id="{8034355D-DE64-D749-B1D9-E5A433CC8A56}"/>
              </a:ext>
            </a:extLst>
          </p:cNvPr>
          <p:cNvSpPr txBox="1"/>
          <p:nvPr/>
        </p:nvSpPr>
        <p:spPr>
          <a:xfrm>
            <a:off x="1658221" y="2008843"/>
            <a:ext cx="1484672" cy="830997"/>
          </a:xfrm>
          <a:prstGeom prst="rect">
            <a:avLst/>
          </a:prstGeom>
          <a:noFill/>
        </p:spPr>
        <p:txBody>
          <a:bodyPr wrap="square" rtlCol="0">
            <a:spAutoFit/>
          </a:bodyPr>
          <a:lstStyle/>
          <a:p>
            <a:r>
              <a:rPr lang="en-US" sz="4800" b="1">
                <a:solidFill>
                  <a:srgbClr val="009DB5"/>
                </a:solidFill>
                <a:latin typeface="Arial" panose="020B0604020202020204" pitchFamily="34" charset="0"/>
                <a:cs typeface="Arial" panose="020B0604020202020204" pitchFamily="34" charset="0"/>
              </a:rPr>
              <a:t>41%</a:t>
            </a:r>
          </a:p>
        </p:txBody>
      </p:sp>
      <p:pic>
        <p:nvPicPr>
          <p:cNvPr id="3" name="Picture 2">
            <a:extLst>
              <a:ext uri="{FF2B5EF4-FFF2-40B4-BE49-F238E27FC236}">
                <a16:creationId xmlns:a16="http://schemas.microsoft.com/office/drawing/2014/main" id="{E38AF2B1-2EDF-EB49-B1BC-76836393DF74}"/>
              </a:ext>
            </a:extLst>
          </p:cNvPr>
          <p:cNvPicPr>
            <a:picLocks noChangeAspect="1"/>
          </p:cNvPicPr>
          <p:nvPr/>
        </p:nvPicPr>
        <p:blipFill>
          <a:blip r:embed="rId4"/>
          <a:stretch>
            <a:fillRect/>
          </a:stretch>
        </p:blipFill>
        <p:spPr>
          <a:xfrm>
            <a:off x="895559" y="1919247"/>
            <a:ext cx="581307" cy="698900"/>
          </a:xfrm>
          <a:prstGeom prst="rect">
            <a:avLst/>
          </a:prstGeom>
        </p:spPr>
      </p:pic>
      <p:sp>
        <p:nvSpPr>
          <p:cNvPr id="4" name="TextBox 3">
            <a:extLst>
              <a:ext uri="{FF2B5EF4-FFF2-40B4-BE49-F238E27FC236}">
                <a16:creationId xmlns:a16="http://schemas.microsoft.com/office/drawing/2014/main" id="{8EB3A776-F5E7-074A-88B8-4BC090B1D17F}"/>
              </a:ext>
            </a:extLst>
          </p:cNvPr>
          <p:cNvSpPr txBox="1"/>
          <p:nvPr/>
        </p:nvSpPr>
        <p:spPr>
          <a:xfrm>
            <a:off x="1497476" y="1869803"/>
            <a:ext cx="1806163" cy="338554"/>
          </a:xfrm>
          <a:prstGeom prst="rect">
            <a:avLst/>
          </a:prstGeom>
          <a:noFill/>
        </p:spPr>
        <p:txBody>
          <a:bodyPr wrap="square" rtlCol="0">
            <a:spAutoFit/>
          </a:bodyPr>
          <a:lstStyle/>
          <a:p>
            <a:r>
              <a:rPr lang="en-US" sz="1600">
                <a:solidFill>
                  <a:srgbClr val="009DB5"/>
                </a:solidFill>
                <a:latin typeface="Arial" panose="020B0604020202020204" pitchFamily="34" charset="0"/>
                <a:cs typeface="Arial" panose="020B0604020202020204" pitchFamily="34" charset="0"/>
              </a:rPr>
              <a:t>Higher Education</a:t>
            </a:r>
          </a:p>
        </p:txBody>
      </p:sp>
      <p:pic>
        <p:nvPicPr>
          <p:cNvPr id="8" name="Picture 7">
            <a:extLst>
              <a:ext uri="{FF2B5EF4-FFF2-40B4-BE49-F238E27FC236}">
                <a16:creationId xmlns:a16="http://schemas.microsoft.com/office/drawing/2014/main" id="{AB0688BB-A181-0944-94DE-A2A2E1A8D7D9}"/>
              </a:ext>
            </a:extLst>
          </p:cNvPr>
          <p:cNvPicPr>
            <a:picLocks noChangeAspect="1"/>
          </p:cNvPicPr>
          <p:nvPr/>
        </p:nvPicPr>
        <p:blipFill>
          <a:blip r:embed="rId5"/>
          <a:stretch>
            <a:fillRect/>
          </a:stretch>
        </p:blipFill>
        <p:spPr>
          <a:xfrm>
            <a:off x="1742102" y="2803011"/>
            <a:ext cx="312588" cy="698899"/>
          </a:xfrm>
          <a:prstGeom prst="rect">
            <a:avLst/>
          </a:prstGeom>
        </p:spPr>
      </p:pic>
      <p:sp>
        <p:nvSpPr>
          <p:cNvPr id="10" name="TextBox 9">
            <a:extLst>
              <a:ext uri="{FF2B5EF4-FFF2-40B4-BE49-F238E27FC236}">
                <a16:creationId xmlns:a16="http://schemas.microsoft.com/office/drawing/2014/main" id="{B1BFBE6F-D225-3A44-A104-A08525157683}"/>
              </a:ext>
            </a:extLst>
          </p:cNvPr>
          <p:cNvSpPr txBox="1"/>
          <p:nvPr/>
        </p:nvSpPr>
        <p:spPr>
          <a:xfrm>
            <a:off x="2210321" y="2750250"/>
            <a:ext cx="1806163" cy="338554"/>
          </a:xfrm>
          <a:prstGeom prst="rect">
            <a:avLst/>
          </a:prstGeom>
          <a:noFill/>
        </p:spPr>
        <p:txBody>
          <a:bodyPr wrap="square" rtlCol="0">
            <a:spAutoFit/>
          </a:bodyPr>
          <a:lstStyle/>
          <a:p>
            <a:r>
              <a:rPr lang="en-US" sz="1600">
                <a:solidFill>
                  <a:srgbClr val="EF4857"/>
                </a:solidFill>
                <a:latin typeface="Arial" panose="020B0604020202020204" pitchFamily="34" charset="0"/>
                <a:cs typeface="Arial" panose="020B0604020202020204" pitchFamily="34" charset="0"/>
              </a:rPr>
              <a:t>Further Education</a:t>
            </a:r>
          </a:p>
        </p:txBody>
      </p:sp>
      <p:pic>
        <p:nvPicPr>
          <p:cNvPr id="11" name="Picture 10">
            <a:extLst>
              <a:ext uri="{FF2B5EF4-FFF2-40B4-BE49-F238E27FC236}">
                <a16:creationId xmlns:a16="http://schemas.microsoft.com/office/drawing/2014/main" id="{EE8610C2-3893-9649-9559-FEC73970CABE}"/>
              </a:ext>
            </a:extLst>
          </p:cNvPr>
          <p:cNvPicPr>
            <a:picLocks noChangeAspect="1"/>
          </p:cNvPicPr>
          <p:nvPr/>
        </p:nvPicPr>
        <p:blipFill>
          <a:blip r:embed="rId6"/>
          <a:stretch>
            <a:fillRect/>
          </a:stretch>
        </p:blipFill>
        <p:spPr>
          <a:xfrm>
            <a:off x="853652" y="3694188"/>
            <a:ext cx="663798" cy="569324"/>
          </a:xfrm>
          <a:prstGeom prst="rect">
            <a:avLst/>
          </a:prstGeom>
        </p:spPr>
      </p:pic>
      <p:sp>
        <p:nvSpPr>
          <p:cNvPr id="12" name="TextBox 11">
            <a:extLst>
              <a:ext uri="{FF2B5EF4-FFF2-40B4-BE49-F238E27FC236}">
                <a16:creationId xmlns:a16="http://schemas.microsoft.com/office/drawing/2014/main" id="{BE3C6A92-1E72-E44D-8CF0-E92FFC9A7781}"/>
              </a:ext>
            </a:extLst>
          </p:cNvPr>
          <p:cNvSpPr txBox="1"/>
          <p:nvPr/>
        </p:nvSpPr>
        <p:spPr>
          <a:xfrm>
            <a:off x="1690453" y="3547459"/>
            <a:ext cx="1400544" cy="338554"/>
          </a:xfrm>
          <a:prstGeom prst="rect">
            <a:avLst/>
          </a:prstGeom>
          <a:noFill/>
        </p:spPr>
        <p:txBody>
          <a:bodyPr wrap="square" rtlCol="0">
            <a:spAutoFit/>
          </a:bodyPr>
          <a:lstStyle/>
          <a:p>
            <a:r>
              <a:rPr lang="en-US" sz="1600">
                <a:solidFill>
                  <a:srgbClr val="A0B100"/>
                </a:solidFill>
                <a:latin typeface="Arial" panose="020B0604020202020204" pitchFamily="34" charset="0"/>
                <a:cs typeface="Arial" panose="020B0604020202020204" pitchFamily="34" charset="0"/>
              </a:rPr>
              <a:t>Employment</a:t>
            </a:r>
          </a:p>
        </p:txBody>
      </p:sp>
      <p:pic>
        <p:nvPicPr>
          <p:cNvPr id="13" name="Picture 12">
            <a:extLst>
              <a:ext uri="{FF2B5EF4-FFF2-40B4-BE49-F238E27FC236}">
                <a16:creationId xmlns:a16="http://schemas.microsoft.com/office/drawing/2014/main" id="{31CA4C8C-1183-A145-A991-AFBF66446186}"/>
              </a:ext>
            </a:extLst>
          </p:cNvPr>
          <p:cNvPicPr>
            <a:picLocks noChangeAspect="1"/>
          </p:cNvPicPr>
          <p:nvPr/>
        </p:nvPicPr>
        <p:blipFill>
          <a:blip r:embed="rId7"/>
          <a:stretch>
            <a:fillRect/>
          </a:stretch>
        </p:blipFill>
        <p:spPr>
          <a:xfrm>
            <a:off x="679192" y="5458515"/>
            <a:ext cx="919886" cy="597927"/>
          </a:xfrm>
          <a:prstGeom prst="rect">
            <a:avLst/>
          </a:prstGeom>
        </p:spPr>
      </p:pic>
      <p:sp>
        <p:nvSpPr>
          <p:cNvPr id="14" name="TextBox 13">
            <a:extLst>
              <a:ext uri="{FF2B5EF4-FFF2-40B4-BE49-F238E27FC236}">
                <a16:creationId xmlns:a16="http://schemas.microsoft.com/office/drawing/2014/main" id="{624F81D7-D3FF-4545-A4B5-055D42E1A630}"/>
              </a:ext>
            </a:extLst>
          </p:cNvPr>
          <p:cNvSpPr txBox="1"/>
          <p:nvPr/>
        </p:nvSpPr>
        <p:spPr>
          <a:xfrm>
            <a:off x="1945655" y="5311555"/>
            <a:ext cx="909805" cy="338554"/>
          </a:xfrm>
          <a:prstGeom prst="rect">
            <a:avLst/>
          </a:prstGeom>
          <a:noFill/>
        </p:spPr>
        <p:txBody>
          <a:bodyPr wrap="square" rtlCol="0">
            <a:spAutoFit/>
          </a:bodyPr>
          <a:lstStyle/>
          <a:p>
            <a:r>
              <a:rPr lang="en-US" sz="1600">
                <a:solidFill>
                  <a:srgbClr val="58417E"/>
                </a:solidFill>
                <a:latin typeface="Arial" panose="020B0604020202020204" pitchFamily="34" charset="0"/>
                <a:cs typeface="Arial" panose="020B0604020202020204" pitchFamily="34" charset="0"/>
              </a:rPr>
              <a:t>Training</a:t>
            </a:r>
          </a:p>
        </p:txBody>
      </p:sp>
      <p:sp>
        <p:nvSpPr>
          <p:cNvPr id="15" name="TextBox 14">
            <a:extLst>
              <a:ext uri="{FF2B5EF4-FFF2-40B4-BE49-F238E27FC236}">
                <a16:creationId xmlns:a16="http://schemas.microsoft.com/office/drawing/2014/main" id="{4B7966BC-FE13-C249-B5CF-0E01E0BCD9CF}"/>
              </a:ext>
            </a:extLst>
          </p:cNvPr>
          <p:cNvSpPr txBox="1"/>
          <p:nvPr/>
        </p:nvSpPr>
        <p:spPr>
          <a:xfrm>
            <a:off x="2369119" y="4415740"/>
            <a:ext cx="1552004" cy="338554"/>
          </a:xfrm>
          <a:prstGeom prst="rect">
            <a:avLst/>
          </a:prstGeom>
          <a:noFill/>
        </p:spPr>
        <p:txBody>
          <a:bodyPr wrap="square" rtlCol="0">
            <a:spAutoFit/>
          </a:bodyPr>
          <a:lstStyle/>
          <a:p>
            <a:r>
              <a:rPr lang="en-US" sz="1600">
                <a:solidFill>
                  <a:srgbClr val="F59A00"/>
                </a:solidFill>
                <a:latin typeface="Arial" panose="020B0604020202020204" pitchFamily="34" charset="0"/>
                <a:cs typeface="Arial" panose="020B0604020202020204" pitchFamily="34" charset="0"/>
              </a:rPr>
              <a:t>Unemployment</a:t>
            </a:r>
          </a:p>
        </p:txBody>
      </p:sp>
      <p:pic>
        <p:nvPicPr>
          <p:cNvPr id="17" name="Picture 16">
            <a:extLst>
              <a:ext uri="{FF2B5EF4-FFF2-40B4-BE49-F238E27FC236}">
                <a16:creationId xmlns:a16="http://schemas.microsoft.com/office/drawing/2014/main" id="{FF3AFC30-A85F-FF49-A896-4780E762033D}"/>
              </a:ext>
            </a:extLst>
          </p:cNvPr>
          <p:cNvPicPr>
            <a:picLocks noChangeAspect="1"/>
          </p:cNvPicPr>
          <p:nvPr/>
        </p:nvPicPr>
        <p:blipFill>
          <a:blip r:embed="rId8"/>
          <a:stretch>
            <a:fillRect/>
          </a:stretch>
        </p:blipFill>
        <p:spPr>
          <a:xfrm>
            <a:off x="1570279" y="4510140"/>
            <a:ext cx="710978" cy="712737"/>
          </a:xfrm>
          <a:prstGeom prst="rect">
            <a:avLst/>
          </a:prstGeom>
        </p:spPr>
      </p:pic>
      <p:sp>
        <p:nvSpPr>
          <p:cNvPr id="18" name="TextBox 17">
            <a:extLst>
              <a:ext uri="{FF2B5EF4-FFF2-40B4-BE49-F238E27FC236}">
                <a16:creationId xmlns:a16="http://schemas.microsoft.com/office/drawing/2014/main" id="{2B2C40F8-CE22-2F42-8917-16240B840CBA}"/>
              </a:ext>
            </a:extLst>
          </p:cNvPr>
          <p:cNvSpPr txBox="1"/>
          <p:nvPr/>
        </p:nvSpPr>
        <p:spPr>
          <a:xfrm>
            <a:off x="1766743" y="1309841"/>
            <a:ext cx="5610513" cy="400110"/>
          </a:xfrm>
          <a:prstGeom prst="rect">
            <a:avLst/>
          </a:prstGeom>
          <a:noFill/>
        </p:spPr>
        <p:txBody>
          <a:bodyPr wrap="square" rtlCol="0">
            <a:spAutoFit/>
          </a:bodyPr>
          <a:lstStyle/>
          <a:p>
            <a:r>
              <a:rPr lang="en-US" sz="2000">
                <a:solidFill>
                  <a:srgbClr val="58417E"/>
                </a:solidFill>
                <a:latin typeface="Arial" panose="020B0604020202020204" pitchFamily="34" charset="0"/>
                <a:cs typeface="Arial" panose="020B0604020202020204" pitchFamily="34" charset="0"/>
              </a:rPr>
              <a:t>Initial School Leavers Destinations in Scotland</a:t>
            </a:r>
          </a:p>
        </p:txBody>
      </p:sp>
      <p:sp>
        <p:nvSpPr>
          <p:cNvPr id="19" name="TextBox 18">
            <a:extLst>
              <a:ext uri="{FF2B5EF4-FFF2-40B4-BE49-F238E27FC236}">
                <a16:creationId xmlns:a16="http://schemas.microsoft.com/office/drawing/2014/main" id="{17A92648-86DF-584C-8A47-05F45CC443EF}"/>
              </a:ext>
            </a:extLst>
          </p:cNvPr>
          <p:cNvSpPr txBox="1"/>
          <p:nvPr/>
        </p:nvSpPr>
        <p:spPr>
          <a:xfrm>
            <a:off x="2403298" y="2875457"/>
            <a:ext cx="1420208" cy="830997"/>
          </a:xfrm>
          <a:prstGeom prst="rect">
            <a:avLst/>
          </a:prstGeom>
          <a:noFill/>
        </p:spPr>
        <p:txBody>
          <a:bodyPr wrap="square" rtlCol="0">
            <a:spAutoFit/>
          </a:bodyPr>
          <a:lstStyle/>
          <a:p>
            <a:r>
              <a:rPr lang="en-US" sz="4800" b="1">
                <a:solidFill>
                  <a:srgbClr val="EF4857"/>
                </a:solidFill>
                <a:latin typeface="Arial" panose="020B0604020202020204" pitchFamily="34" charset="0"/>
                <a:cs typeface="Arial" panose="020B0604020202020204" pitchFamily="34" charset="0"/>
              </a:rPr>
              <a:t>27%</a:t>
            </a:r>
          </a:p>
        </p:txBody>
      </p:sp>
      <p:sp>
        <p:nvSpPr>
          <p:cNvPr id="20" name="TextBox 19">
            <a:extLst>
              <a:ext uri="{FF2B5EF4-FFF2-40B4-BE49-F238E27FC236}">
                <a16:creationId xmlns:a16="http://schemas.microsoft.com/office/drawing/2014/main" id="{A0985613-0E9C-364F-B95B-167D5C8F394E}"/>
              </a:ext>
            </a:extLst>
          </p:cNvPr>
          <p:cNvSpPr txBox="1"/>
          <p:nvPr/>
        </p:nvSpPr>
        <p:spPr>
          <a:xfrm>
            <a:off x="1680621" y="3694957"/>
            <a:ext cx="1420208" cy="830997"/>
          </a:xfrm>
          <a:prstGeom prst="rect">
            <a:avLst/>
          </a:prstGeom>
          <a:noFill/>
        </p:spPr>
        <p:txBody>
          <a:bodyPr wrap="square" rtlCol="0">
            <a:spAutoFit/>
          </a:bodyPr>
          <a:lstStyle/>
          <a:p>
            <a:r>
              <a:rPr lang="en-US" sz="4800" b="1">
                <a:solidFill>
                  <a:srgbClr val="A0B100"/>
                </a:solidFill>
                <a:latin typeface="Arial" panose="020B0604020202020204" pitchFamily="34" charset="0"/>
                <a:cs typeface="Arial" panose="020B0604020202020204" pitchFamily="34" charset="0"/>
              </a:rPr>
              <a:t>22%</a:t>
            </a:r>
          </a:p>
        </p:txBody>
      </p:sp>
      <p:sp>
        <p:nvSpPr>
          <p:cNvPr id="21" name="TextBox 20">
            <a:extLst>
              <a:ext uri="{FF2B5EF4-FFF2-40B4-BE49-F238E27FC236}">
                <a16:creationId xmlns:a16="http://schemas.microsoft.com/office/drawing/2014/main" id="{37134077-8FD3-E146-9815-D950203D7C31}"/>
              </a:ext>
            </a:extLst>
          </p:cNvPr>
          <p:cNvSpPr txBox="1"/>
          <p:nvPr/>
        </p:nvSpPr>
        <p:spPr>
          <a:xfrm>
            <a:off x="2586083" y="4555521"/>
            <a:ext cx="1118077" cy="830997"/>
          </a:xfrm>
          <a:prstGeom prst="rect">
            <a:avLst/>
          </a:prstGeom>
          <a:noFill/>
        </p:spPr>
        <p:txBody>
          <a:bodyPr wrap="square" rtlCol="0">
            <a:spAutoFit/>
          </a:bodyPr>
          <a:lstStyle/>
          <a:p>
            <a:r>
              <a:rPr lang="en-US" sz="4800" b="1" dirty="0">
                <a:solidFill>
                  <a:srgbClr val="F59A00"/>
                </a:solidFill>
                <a:latin typeface="Arial" panose="020B0604020202020204" pitchFamily="34" charset="0"/>
                <a:cs typeface="Arial" panose="020B0604020202020204" pitchFamily="34" charset="0"/>
              </a:rPr>
              <a:t>6%</a:t>
            </a:r>
          </a:p>
        </p:txBody>
      </p:sp>
      <p:sp>
        <p:nvSpPr>
          <p:cNvPr id="22" name="TextBox 21">
            <a:extLst>
              <a:ext uri="{FF2B5EF4-FFF2-40B4-BE49-F238E27FC236}">
                <a16:creationId xmlns:a16="http://schemas.microsoft.com/office/drawing/2014/main" id="{F13968B0-DFD3-8248-8FBD-D40739989DBA}"/>
              </a:ext>
            </a:extLst>
          </p:cNvPr>
          <p:cNvSpPr txBox="1"/>
          <p:nvPr/>
        </p:nvSpPr>
        <p:spPr>
          <a:xfrm>
            <a:off x="1836603" y="5468347"/>
            <a:ext cx="1127909" cy="830997"/>
          </a:xfrm>
          <a:prstGeom prst="rect">
            <a:avLst/>
          </a:prstGeom>
          <a:noFill/>
        </p:spPr>
        <p:txBody>
          <a:bodyPr wrap="square" rtlCol="0">
            <a:spAutoFit/>
          </a:bodyPr>
          <a:lstStyle/>
          <a:p>
            <a:r>
              <a:rPr lang="en-US" sz="4800" b="1" dirty="0">
                <a:solidFill>
                  <a:srgbClr val="58417E"/>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370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2" grpId="0"/>
      <p:bldP spid="14" grpId="0"/>
      <p:bldP spid="15"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F041CF-7BD4-45FC-9851-D7276793F28F}"/>
              </a:ext>
            </a:extLst>
          </p:cNvPr>
          <p:cNvSpPr/>
          <p:nvPr/>
        </p:nvSpPr>
        <p:spPr>
          <a:xfrm>
            <a:off x="0" y="216024"/>
            <a:ext cx="9144000" cy="90872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1E66A23-76BD-4F0B-9B65-CE51E5C1AB14}"/>
              </a:ext>
            </a:extLst>
          </p:cNvPr>
          <p:cNvSpPr txBox="1"/>
          <p:nvPr/>
        </p:nvSpPr>
        <p:spPr>
          <a:xfrm>
            <a:off x="251520" y="334397"/>
            <a:ext cx="7015831"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Where did last year’s leavers go?</a:t>
            </a:r>
          </a:p>
        </p:txBody>
      </p:sp>
      <p:sp>
        <p:nvSpPr>
          <p:cNvPr id="2" name="TextBox 1">
            <a:extLst>
              <a:ext uri="{FF2B5EF4-FFF2-40B4-BE49-F238E27FC236}">
                <a16:creationId xmlns:a16="http://schemas.microsoft.com/office/drawing/2014/main" id="{8034355D-DE64-D749-B1D9-E5A433CC8A56}"/>
              </a:ext>
            </a:extLst>
          </p:cNvPr>
          <p:cNvSpPr txBox="1"/>
          <p:nvPr/>
        </p:nvSpPr>
        <p:spPr>
          <a:xfrm>
            <a:off x="1658221" y="2008843"/>
            <a:ext cx="1484672" cy="830997"/>
          </a:xfrm>
          <a:prstGeom prst="rect">
            <a:avLst/>
          </a:prstGeom>
          <a:noFill/>
        </p:spPr>
        <p:txBody>
          <a:bodyPr wrap="square" rtlCol="0">
            <a:spAutoFit/>
          </a:bodyPr>
          <a:lstStyle/>
          <a:p>
            <a:r>
              <a:rPr lang="en-US" sz="4800" b="1" dirty="0">
                <a:solidFill>
                  <a:srgbClr val="009DB5"/>
                </a:solidFill>
                <a:latin typeface="Arial" panose="020B0604020202020204" pitchFamily="34" charset="0"/>
                <a:cs typeface="Arial" panose="020B0604020202020204" pitchFamily="34" charset="0"/>
              </a:rPr>
              <a:t>60%</a:t>
            </a:r>
          </a:p>
        </p:txBody>
      </p:sp>
      <p:pic>
        <p:nvPicPr>
          <p:cNvPr id="3" name="Picture 2">
            <a:extLst>
              <a:ext uri="{FF2B5EF4-FFF2-40B4-BE49-F238E27FC236}">
                <a16:creationId xmlns:a16="http://schemas.microsoft.com/office/drawing/2014/main" id="{E38AF2B1-2EDF-EB49-B1BC-76836393DF74}"/>
              </a:ext>
            </a:extLst>
          </p:cNvPr>
          <p:cNvPicPr>
            <a:picLocks noChangeAspect="1"/>
          </p:cNvPicPr>
          <p:nvPr/>
        </p:nvPicPr>
        <p:blipFill>
          <a:blip r:embed="rId3"/>
          <a:stretch>
            <a:fillRect/>
          </a:stretch>
        </p:blipFill>
        <p:spPr>
          <a:xfrm>
            <a:off x="895559" y="1919247"/>
            <a:ext cx="581307" cy="698900"/>
          </a:xfrm>
          <a:prstGeom prst="rect">
            <a:avLst/>
          </a:prstGeom>
        </p:spPr>
      </p:pic>
      <p:sp>
        <p:nvSpPr>
          <p:cNvPr id="4" name="TextBox 3">
            <a:extLst>
              <a:ext uri="{FF2B5EF4-FFF2-40B4-BE49-F238E27FC236}">
                <a16:creationId xmlns:a16="http://schemas.microsoft.com/office/drawing/2014/main" id="{8EB3A776-F5E7-074A-88B8-4BC090B1D17F}"/>
              </a:ext>
            </a:extLst>
          </p:cNvPr>
          <p:cNvSpPr txBox="1"/>
          <p:nvPr/>
        </p:nvSpPr>
        <p:spPr>
          <a:xfrm>
            <a:off x="1497476" y="1869803"/>
            <a:ext cx="1806163" cy="338554"/>
          </a:xfrm>
          <a:prstGeom prst="rect">
            <a:avLst/>
          </a:prstGeom>
          <a:noFill/>
        </p:spPr>
        <p:txBody>
          <a:bodyPr wrap="square" rtlCol="0">
            <a:spAutoFit/>
          </a:bodyPr>
          <a:lstStyle/>
          <a:p>
            <a:r>
              <a:rPr lang="en-US" sz="1600" dirty="0">
                <a:solidFill>
                  <a:srgbClr val="009DB5"/>
                </a:solidFill>
                <a:latin typeface="Arial" panose="020B0604020202020204" pitchFamily="34" charset="0"/>
                <a:cs typeface="Arial" panose="020B0604020202020204" pitchFamily="34" charset="0"/>
              </a:rPr>
              <a:t>Higher Education</a:t>
            </a:r>
          </a:p>
        </p:txBody>
      </p:sp>
      <p:pic>
        <p:nvPicPr>
          <p:cNvPr id="8" name="Picture 7">
            <a:extLst>
              <a:ext uri="{FF2B5EF4-FFF2-40B4-BE49-F238E27FC236}">
                <a16:creationId xmlns:a16="http://schemas.microsoft.com/office/drawing/2014/main" id="{AB0688BB-A181-0944-94DE-A2A2E1A8D7D9}"/>
              </a:ext>
            </a:extLst>
          </p:cNvPr>
          <p:cNvPicPr>
            <a:picLocks noChangeAspect="1"/>
          </p:cNvPicPr>
          <p:nvPr/>
        </p:nvPicPr>
        <p:blipFill>
          <a:blip r:embed="rId4"/>
          <a:stretch>
            <a:fillRect/>
          </a:stretch>
        </p:blipFill>
        <p:spPr>
          <a:xfrm>
            <a:off x="1742102" y="2803011"/>
            <a:ext cx="312588" cy="698899"/>
          </a:xfrm>
          <a:prstGeom prst="rect">
            <a:avLst/>
          </a:prstGeom>
        </p:spPr>
      </p:pic>
      <p:sp>
        <p:nvSpPr>
          <p:cNvPr id="10" name="TextBox 9">
            <a:extLst>
              <a:ext uri="{FF2B5EF4-FFF2-40B4-BE49-F238E27FC236}">
                <a16:creationId xmlns:a16="http://schemas.microsoft.com/office/drawing/2014/main" id="{B1BFBE6F-D225-3A44-A104-A08525157683}"/>
              </a:ext>
            </a:extLst>
          </p:cNvPr>
          <p:cNvSpPr txBox="1"/>
          <p:nvPr/>
        </p:nvSpPr>
        <p:spPr>
          <a:xfrm>
            <a:off x="2210321" y="2750250"/>
            <a:ext cx="1806163" cy="338554"/>
          </a:xfrm>
          <a:prstGeom prst="rect">
            <a:avLst/>
          </a:prstGeom>
          <a:noFill/>
        </p:spPr>
        <p:txBody>
          <a:bodyPr wrap="square" rtlCol="0">
            <a:spAutoFit/>
          </a:bodyPr>
          <a:lstStyle/>
          <a:p>
            <a:r>
              <a:rPr lang="en-US" sz="1600">
                <a:solidFill>
                  <a:srgbClr val="EF4857"/>
                </a:solidFill>
                <a:latin typeface="Arial" panose="020B0604020202020204" pitchFamily="34" charset="0"/>
                <a:cs typeface="Arial" panose="020B0604020202020204" pitchFamily="34" charset="0"/>
              </a:rPr>
              <a:t>Further Education</a:t>
            </a:r>
          </a:p>
        </p:txBody>
      </p:sp>
      <p:pic>
        <p:nvPicPr>
          <p:cNvPr id="11" name="Picture 10">
            <a:extLst>
              <a:ext uri="{FF2B5EF4-FFF2-40B4-BE49-F238E27FC236}">
                <a16:creationId xmlns:a16="http://schemas.microsoft.com/office/drawing/2014/main" id="{EE8610C2-3893-9649-9559-FEC73970CABE}"/>
              </a:ext>
            </a:extLst>
          </p:cNvPr>
          <p:cNvPicPr>
            <a:picLocks noChangeAspect="1"/>
          </p:cNvPicPr>
          <p:nvPr/>
        </p:nvPicPr>
        <p:blipFill>
          <a:blip r:embed="rId5"/>
          <a:stretch>
            <a:fillRect/>
          </a:stretch>
        </p:blipFill>
        <p:spPr>
          <a:xfrm>
            <a:off x="853652" y="3694188"/>
            <a:ext cx="663798" cy="569324"/>
          </a:xfrm>
          <a:prstGeom prst="rect">
            <a:avLst/>
          </a:prstGeom>
        </p:spPr>
      </p:pic>
      <p:sp>
        <p:nvSpPr>
          <p:cNvPr id="12" name="TextBox 11">
            <a:extLst>
              <a:ext uri="{FF2B5EF4-FFF2-40B4-BE49-F238E27FC236}">
                <a16:creationId xmlns:a16="http://schemas.microsoft.com/office/drawing/2014/main" id="{BE3C6A92-1E72-E44D-8CF0-E92FFC9A7781}"/>
              </a:ext>
            </a:extLst>
          </p:cNvPr>
          <p:cNvSpPr txBox="1"/>
          <p:nvPr/>
        </p:nvSpPr>
        <p:spPr>
          <a:xfrm>
            <a:off x="1690453" y="3547459"/>
            <a:ext cx="1400544" cy="338554"/>
          </a:xfrm>
          <a:prstGeom prst="rect">
            <a:avLst/>
          </a:prstGeom>
          <a:noFill/>
        </p:spPr>
        <p:txBody>
          <a:bodyPr wrap="square" rtlCol="0">
            <a:spAutoFit/>
          </a:bodyPr>
          <a:lstStyle/>
          <a:p>
            <a:r>
              <a:rPr lang="en-US" sz="1600">
                <a:solidFill>
                  <a:srgbClr val="A0B100"/>
                </a:solidFill>
                <a:latin typeface="Arial" panose="020B0604020202020204" pitchFamily="34" charset="0"/>
                <a:cs typeface="Arial" panose="020B0604020202020204" pitchFamily="34" charset="0"/>
              </a:rPr>
              <a:t>Employment</a:t>
            </a:r>
          </a:p>
        </p:txBody>
      </p:sp>
      <p:pic>
        <p:nvPicPr>
          <p:cNvPr id="13" name="Picture 12">
            <a:extLst>
              <a:ext uri="{FF2B5EF4-FFF2-40B4-BE49-F238E27FC236}">
                <a16:creationId xmlns:a16="http://schemas.microsoft.com/office/drawing/2014/main" id="{31CA4C8C-1183-A145-A991-AFBF66446186}"/>
              </a:ext>
            </a:extLst>
          </p:cNvPr>
          <p:cNvPicPr>
            <a:picLocks noChangeAspect="1"/>
          </p:cNvPicPr>
          <p:nvPr/>
        </p:nvPicPr>
        <p:blipFill>
          <a:blip r:embed="rId6"/>
          <a:stretch>
            <a:fillRect/>
          </a:stretch>
        </p:blipFill>
        <p:spPr>
          <a:xfrm>
            <a:off x="679192" y="5458515"/>
            <a:ext cx="919886" cy="597927"/>
          </a:xfrm>
          <a:prstGeom prst="rect">
            <a:avLst/>
          </a:prstGeom>
        </p:spPr>
      </p:pic>
      <p:sp>
        <p:nvSpPr>
          <p:cNvPr id="14" name="TextBox 13">
            <a:extLst>
              <a:ext uri="{FF2B5EF4-FFF2-40B4-BE49-F238E27FC236}">
                <a16:creationId xmlns:a16="http://schemas.microsoft.com/office/drawing/2014/main" id="{624F81D7-D3FF-4545-A4B5-055D42E1A630}"/>
              </a:ext>
            </a:extLst>
          </p:cNvPr>
          <p:cNvSpPr txBox="1"/>
          <p:nvPr/>
        </p:nvSpPr>
        <p:spPr>
          <a:xfrm>
            <a:off x="1945655" y="5311555"/>
            <a:ext cx="909805" cy="338554"/>
          </a:xfrm>
          <a:prstGeom prst="rect">
            <a:avLst/>
          </a:prstGeom>
          <a:noFill/>
        </p:spPr>
        <p:txBody>
          <a:bodyPr wrap="square" rtlCol="0">
            <a:spAutoFit/>
          </a:bodyPr>
          <a:lstStyle/>
          <a:p>
            <a:r>
              <a:rPr lang="en-US" sz="1600">
                <a:solidFill>
                  <a:srgbClr val="58417E"/>
                </a:solidFill>
                <a:latin typeface="Arial" panose="020B0604020202020204" pitchFamily="34" charset="0"/>
                <a:cs typeface="Arial" panose="020B0604020202020204" pitchFamily="34" charset="0"/>
              </a:rPr>
              <a:t>Training</a:t>
            </a:r>
          </a:p>
        </p:txBody>
      </p:sp>
      <p:sp>
        <p:nvSpPr>
          <p:cNvPr id="15" name="TextBox 14">
            <a:extLst>
              <a:ext uri="{FF2B5EF4-FFF2-40B4-BE49-F238E27FC236}">
                <a16:creationId xmlns:a16="http://schemas.microsoft.com/office/drawing/2014/main" id="{4B7966BC-FE13-C249-B5CF-0E01E0BCD9CF}"/>
              </a:ext>
            </a:extLst>
          </p:cNvPr>
          <p:cNvSpPr txBox="1"/>
          <p:nvPr/>
        </p:nvSpPr>
        <p:spPr>
          <a:xfrm>
            <a:off x="2369119" y="4415740"/>
            <a:ext cx="1552004" cy="338554"/>
          </a:xfrm>
          <a:prstGeom prst="rect">
            <a:avLst/>
          </a:prstGeom>
          <a:noFill/>
        </p:spPr>
        <p:txBody>
          <a:bodyPr wrap="square" rtlCol="0">
            <a:spAutoFit/>
          </a:bodyPr>
          <a:lstStyle/>
          <a:p>
            <a:r>
              <a:rPr lang="en-US" sz="1600">
                <a:solidFill>
                  <a:srgbClr val="F59A00"/>
                </a:solidFill>
                <a:latin typeface="Arial" panose="020B0604020202020204" pitchFamily="34" charset="0"/>
                <a:cs typeface="Arial" panose="020B0604020202020204" pitchFamily="34" charset="0"/>
              </a:rPr>
              <a:t>Unemployment</a:t>
            </a:r>
          </a:p>
        </p:txBody>
      </p:sp>
      <p:pic>
        <p:nvPicPr>
          <p:cNvPr id="17" name="Picture 16">
            <a:extLst>
              <a:ext uri="{FF2B5EF4-FFF2-40B4-BE49-F238E27FC236}">
                <a16:creationId xmlns:a16="http://schemas.microsoft.com/office/drawing/2014/main" id="{FF3AFC30-A85F-FF49-A896-4780E762033D}"/>
              </a:ext>
            </a:extLst>
          </p:cNvPr>
          <p:cNvPicPr>
            <a:picLocks noChangeAspect="1"/>
          </p:cNvPicPr>
          <p:nvPr/>
        </p:nvPicPr>
        <p:blipFill>
          <a:blip r:embed="rId7"/>
          <a:stretch>
            <a:fillRect/>
          </a:stretch>
        </p:blipFill>
        <p:spPr>
          <a:xfrm>
            <a:off x="1570279" y="4510140"/>
            <a:ext cx="710978" cy="712737"/>
          </a:xfrm>
          <a:prstGeom prst="rect">
            <a:avLst/>
          </a:prstGeom>
        </p:spPr>
      </p:pic>
      <p:sp>
        <p:nvSpPr>
          <p:cNvPr id="18" name="TextBox 17">
            <a:extLst>
              <a:ext uri="{FF2B5EF4-FFF2-40B4-BE49-F238E27FC236}">
                <a16:creationId xmlns:a16="http://schemas.microsoft.com/office/drawing/2014/main" id="{2B2C40F8-CE22-2F42-8917-16240B840CBA}"/>
              </a:ext>
            </a:extLst>
          </p:cNvPr>
          <p:cNvSpPr txBox="1"/>
          <p:nvPr/>
        </p:nvSpPr>
        <p:spPr>
          <a:xfrm>
            <a:off x="853653" y="1309841"/>
            <a:ext cx="7530326" cy="400110"/>
          </a:xfrm>
          <a:prstGeom prst="rect">
            <a:avLst/>
          </a:prstGeom>
          <a:noFill/>
        </p:spPr>
        <p:txBody>
          <a:bodyPr wrap="square" rtlCol="0">
            <a:spAutoFit/>
          </a:bodyPr>
          <a:lstStyle/>
          <a:p>
            <a:r>
              <a:rPr lang="en-US" sz="2000" dirty="0">
                <a:solidFill>
                  <a:srgbClr val="58417E"/>
                </a:solidFill>
                <a:latin typeface="Arial" panose="020B0604020202020204" pitchFamily="34" charset="0"/>
                <a:cs typeface="Arial" panose="020B0604020202020204" pitchFamily="34" charset="0"/>
              </a:rPr>
              <a:t>Initial School Leavers Destinations from Linlithgow Academy</a:t>
            </a:r>
          </a:p>
        </p:txBody>
      </p:sp>
      <p:sp>
        <p:nvSpPr>
          <p:cNvPr id="19" name="TextBox 18">
            <a:extLst>
              <a:ext uri="{FF2B5EF4-FFF2-40B4-BE49-F238E27FC236}">
                <a16:creationId xmlns:a16="http://schemas.microsoft.com/office/drawing/2014/main" id="{17A92648-86DF-584C-8A47-05F45CC443EF}"/>
              </a:ext>
            </a:extLst>
          </p:cNvPr>
          <p:cNvSpPr txBox="1"/>
          <p:nvPr/>
        </p:nvSpPr>
        <p:spPr>
          <a:xfrm>
            <a:off x="2403298" y="2875457"/>
            <a:ext cx="1420208" cy="830997"/>
          </a:xfrm>
          <a:prstGeom prst="rect">
            <a:avLst/>
          </a:prstGeom>
          <a:noFill/>
        </p:spPr>
        <p:txBody>
          <a:bodyPr wrap="square" rtlCol="0">
            <a:spAutoFit/>
          </a:bodyPr>
          <a:lstStyle/>
          <a:p>
            <a:r>
              <a:rPr lang="en-US" sz="4800" b="1" dirty="0">
                <a:solidFill>
                  <a:srgbClr val="EF4857"/>
                </a:solidFill>
                <a:latin typeface="Arial" panose="020B0604020202020204" pitchFamily="34" charset="0"/>
                <a:cs typeface="Arial" panose="020B0604020202020204" pitchFamily="34" charset="0"/>
              </a:rPr>
              <a:t>16%</a:t>
            </a:r>
          </a:p>
        </p:txBody>
      </p:sp>
      <p:sp>
        <p:nvSpPr>
          <p:cNvPr id="20" name="TextBox 19">
            <a:extLst>
              <a:ext uri="{FF2B5EF4-FFF2-40B4-BE49-F238E27FC236}">
                <a16:creationId xmlns:a16="http://schemas.microsoft.com/office/drawing/2014/main" id="{A0985613-0E9C-364F-B95B-167D5C8F394E}"/>
              </a:ext>
            </a:extLst>
          </p:cNvPr>
          <p:cNvSpPr txBox="1"/>
          <p:nvPr/>
        </p:nvSpPr>
        <p:spPr>
          <a:xfrm>
            <a:off x="1680621" y="3694957"/>
            <a:ext cx="1420208" cy="830997"/>
          </a:xfrm>
          <a:prstGeom prst="rect">
            <a:avLst/>
          </a:prstGeom>
          <a:noFill/>
        </p:spPr>
        <p:txBody>
          <a:bodyPr wrap="square" rtlCol="0">
            <a:spAutoFit/>
          </a:bodyPr>
          <a:lstStyle/>
          <a:p>
            <a:r>
              <a:rPr lang="en-US" sz="4800" b="1" dirty="0">
                <a:solidFill>
                  <a:srgbClr val="A0B100"/>
                </a:solidFill>
                <a:latin typeface="Arial" panose="020B0604020202020204" pitchFamily="34" charset="0"/>
                <a:cs typeface="Arial" panose="020B0604020202020204" pitchFamily="34" charset="0"/>
              </a:rPr>
              <a:t>22%</a:t>
            </a:r>
          </a:p>
        </p:txBody>
      </p:sp>
      <p:sp>
        <p:nvSpPr>
          <p:cNvPr id="21" name="TextBox 20">
            <a:extLst>
              <a:ext uri="{FF2B5EF4-FFF2-40B4-BE49-F238E27FC236}">
                <a16:creationId xmlns:a16="http://schemas.microsoft.com/office/drawing/2014/main" id="{37134077-8FD3-E146-9815-D950203D7C31}"/>
              </a:ext>
            </a:extLst>
          </p:cNvPr>
          <p:cNvSpPr txBox="1"/>
          <p:nvPr/>
        </p:nvSpPr>
        <p:spPr>
          <a:xfrm>
            <a:off x="2586083" y="4555521"/>
            <a:ext cx="1118077" cy="830997"/>
          </a:xfrm>
          <a:prstGeom prst="rect">
            <a:avLst/>
          </a:prstGeom>
          <a:noFill/>
        </p:spPr>
        <p:txBody>
          <a:bodyPr wrap="square" rtlCol="0">
            <a:spAutoFit/>
          </a:bodyPr>
          <a:lstStyle/>
          <a:p>
            <a:r>
              <a:rPr lang="en-US" sz="4800" b="1" dirty="0">
                <a:solidFill>
                  <a:srgbClr val="F59A00"/>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F13968B0-DFD3-8248-8FBD-D40739989DBA}"/>
              </a:ext>
            </a:extLst>
          </p:cNvPr>
          <p:cNvSpPr txBox="1"/>
          <p:nvPr/>
        </p:nvSpPr>
        <p:spPr>
          <a:xfrm>
            <a:off x="1836603" y="5468347"/>
            <a:ext cx="1127909" cy="830997"/>
          </a:xfrm>
          <a:prstGeom prst="rect">
            <a:avLst/>
          </a:prstGeom>
          <a:noFill/>
        </p:spPr>
        <p:txBody>
          <a:bodyPr wrap="square" rtlCol="0">
            <a:spAutoFit/>
          </a:bodyPr>
          <a:lstStyle/>
          <a:p>
            <a:r>
              <a:rPr lang="en-US" sz="4800" b="1" dirty="0">
                <a:solidFill>
                  <a:srgbClr val="58417E"/>
                </a:solidFill>
                <a:latin typeface="Arial" panose="020B0604020202020204" pitchFamily="34" charset="0"/>
                <a:cs typeface="Arial" panose="020B0604020202020204" pitchFamily="34" charset="0"/>
              </a:rPr>
              <a:t>3%</a:t>
            </a:r>
          </a:p>
        </p:txBody>
      </p:sp>
      <p:graphicFrame>
        <p:nvGraphicFramePr>
          <p:cNvPr id="33" name="Chart 32">
            <a:extLst>
              <a:ext uri="{FF2B5EF4-FFF2-40B4-BE49-F238E27FC236}">
                <a16:creationId xmlns:a16="http://schemas.microsoft.com/office/drawing/2014/main" id="{95E002E9-636C-4BF1-BE74-3DC1AFFC430F}"/>
              </a:ext>
            </a:extLst>
          </p:cNvPr>
          <p:cNvGraphicFramePr/>
          <p:nvPr>
            <p:extLst>
              <p:ext uri="{D42A27DB-BD31-4B8C-83A1-F6EECF244321}">
                <p14:modId xmlns:p14="http://schemas.microsoft.com/office/powerpoint/2010/main" val="3771240046"/>
              </p:ext>
            </p:extLst>
          </p:nvPr>
        </p:nvGraphicFramePr>
        <p:xfrm>
          <a:off x="3060495" y="1895048"/>
          <a:ext cx="6711466" cy="456290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981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2" grpId="0"/>
      <p:bldP spid="14" grpId="0"/>
      <p:bldP spid="15"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46923-A2DA-4C81-8C77-6A6498D7A3BA}"/>
              </a:ext>
            </a:extLst>
          </p:cNvPr>
          <p:cNvPicPr>
            <a:picLocks noChangeAspect="1"/>
          </p:cNvPicPr>
          <p:nvPr/>
        </p:nvPicPr>
        <p:blipFill>
          <a:blip r:embed="rId3"/>
          <a:stretch>
            <a:fillRect/>
          </a:stretch>
        </p:blipFill>
        <p:spPr>
          <a:xfrm>
            <a:off x="0" y="94457"/>
            <a:ext cx="9144000" cy="802482"/>
          </a:xfrm>
          <a:prstGeom prst="rect">
            <a:avLst/>
          </a:prstGeom>
        </p:spPr>
      </p:pic>
      <p:sp>
        <p:nvSpPr>
          <p:cNvPr id="3" name="TextBox 2">
            <a:extLst>
              <a:ext uri="{FF2B5EF4-FFF2-40B4-BE49-F238E27FC236}">
                <a16:creationId xmlns:a16="http://schemas.microsoft.com/office/drawing/2014/main" id="{2256C6EC-CDC4-43CC-B64C-AD821AD89234}"/>
              </a:ext>
            </a:extLst>
          </p:cNvPr>
          <p:cNvSpPr txBox="1"/>
          <p:nvPr/>
        </p:nvSpPr>
        <p:spPr>
          <a:xfrm>
            <a:off x="355531" y="94457"/>
            <a:ext cx="8280400" cy="708025"/>
          </a:xfrm>
          <a:prstGeom prst="rect">
            <a:avLst/>
          </a:prstGeom>
          <a:noFill/>
        </p:spPr>
        <p:txBody>
          <a:bodyPr>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40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University Admissions Statistics</a:t>
            </a:r>
          </a:p>
        </p:txBody>
      </p:sp>
      <p:sp>
        <p:nvSpPr>
          <p:cNvPr id="4" name="TextBox 3">
            <a:extLst>
              <a:ext uri="{FF2B5EF4-FFF2-40B4-BE49-F238E27FC236}">
                <a16:creationId xmlns:a16="http://schemas.microsoft.com/office/drawing/2014/main" id="{5DA5D0AA-3D23-4D85-B603-480DE2709EB4}"/>
              </a:ext>
            </a:extLst>
          </p:cNvPr>
          <p:cNvSpPr txBox="1">
            <a:spLocks noChangeArrowheads="1"/>
          </p:cNvSpPr>
          <p:nvPr/>
        </p:nvSpPr>
        <p:spPr bwMode="auto">
          <a:xfrm>
            <a:off x="250825" y="1139544"/>
            <a:ext cx="86423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University of Aberdeen: Undergraduate Admissions for 2018/2019 Session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 (Hons) Primary Education:		806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600" dirty="0">
                <a:solidFill>
                  <a:prstClr val="black"/>
                </a:solidFill>
                <a:latin typeface="Arial" panose="020B0604020202020204" pitchFamily="34" charset="0"/>
                <a:cs typeface="Arial" panose="020B0604020202020204" pitchFamily="34" charset="0"/>
              </a:rPr>
              <a:t>				563 interviews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385</a:t>
            </a:r>
            <a:r>
              <a:rPr kumimoji="0" lang="en-GB" altLang="en-US"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offers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600" baseline="0" dirty="0">
                <a:solidFill>
                  <a:prstClr val="black"/>
                </a:solidFill>
                <a:latin typeface="Arial" panose="020B0604020202020204" pitchFamily="34" charset="0"/>
                <a:cs typeface="Arial" panose="020B0604020202020204" pitchFamily="34" charset="0"/>
              </a:rPr>
              <a:t>				143</a:t>
            </a:r>
            <a:r>
              <a:rPr lang="en-GB" altLang="en-US" sz="1600" dirty="0">
                <a:solidFill>
                  <a:prstClr val="black"/>
                </a:solidFill>
                <a:latin typeface="Arial" panose="020B0604020202020204" pitchFamily="34" charset="0"/>
                <a:cs typeface="Arial" panose="020B0604020202020204" pitchFamily="34" charset="0"/>
              </a:rPr>
              <a:t> offers taken up</a:t>
            </a: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MBChB (Hons) Medicine:    	 	152 places; approx. 2,600 applicants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University of </a:t>
            </a:r>
            <a:r>
              <a:rPr lang="en-GB" altLang="en-US" sz="1600" b="1" dirty="0">
                <a:solidFill>
                  <a:prstClr val="black"/>
                </a:solidFill>
                <a:latin typeface="Arial" panose="020B0604020202020204" pitchFamily="34" charset="0"/>
                <a:cs typeface="Arial" panose="020B0604020202020204" pitchFamily="34" charset="0"/>
              </a:rPr>
              <a:t>Abertay</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Undergraduate Admissions for 2018/2019 Session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600" dirty="0">
                <a:solidFill>
                  <a:prstClr val="black"/>
                </a:solidFill>
                <a:latin typeface="Arial" panose="020B0604020202020204" pitchFamily="34" charset="0"/>
                <a:cs typeface="Arial" panose="020B0604020202020204" pitchFamily="34" charset="0"/>
              </a:rPr>
              <a:t>BA (Hons) Games Design &amp; Production</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“approximately eight applications per place”</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600" dirty="0">
                <a:solidFill>
                  <a:prstClr val="black"/>
                </a:solidFill>
                <a:latin typeface="Arial" panose="020B0604020202020204" pitchFamily="34" charset="0"/>
                <a:cs typeface="Arial" panose="020B0604020202020204" pitchFamily="34" charset="0"/>
              </a:rPr>
              <a:t>BA (Hons) Sports Development &amp; Coaching</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GB" altLang="en-US" sz="1600" dirty="0">
                <a:solidFill>
                  <a:prstClr val="black"/>
                </a:solidFill>
                <a:latin typeface="Arial" panose="020B0604020202020204" pitchFamily="34" charset="0"/>
                <a:cs typeface="Arial" panose="020B0604020202020204" pitchFamily="34" charset="0"/>
              </a:rPr>
              <a:t>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“approximately eleven applications per place”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University of Strathclyde: Undergraduate</a:t>
            </a:r>
            <a:r>
              <a:rPr kumimoji="0" lang="en-GB" altLang="en-US" sz="1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Admissions for 2018/2019 Session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Science:				770 places; 4,622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Engineering:			885 places; 4,172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Strathclyde Business School:		479 places; 4,337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Humanities &amp; Social Sciences:	972 places; 8,569 applicants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91063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 calcmode="lin" valueType="num">
                                      <p:cBhvr additive="base">
                                        <p:cTn id="3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blinds(horizontal)">
                                      <p:cBhvr>
                                        <p:cTn id="42" dur="500"/>
                                        <p:tgtEl>
                                          <p:spTgt spid="4">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additive="base">
                                        <p:cTn id="5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animEffect transition="in" filter="blinds(horizontal)">
                                      <p:cBhvr>
                                        <p:cTn id="59" dur="500"/>
                                        <p:tgtEl>
                                          <p:spTgt spid="4">
                                            <p:txEl>
                                              <p:pRg st="14" end="1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16" end="16"/>
                                            </p:txEl>
                                          </p:spTgt>
                                        </p:tgtEl>
                                        <p:attrNameLst>
                                          <p:attrName>style.visibility</p:attrName>
                                        </p:attrNameLst>
                                      </p:cBhvr>
                                      <p:to>
                                        <p:strVal val="visible"/>
                                      </p:to>
                                    </p:set>
                                    <p:anim calcmode="lin" valueType="num">
                                      <p:cBhvr additive="base">
                                        <p:cTn id="64"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17" end="17"/>
                                            </p:txEl>
                                          </p:spTgt>
                                        </p:tgtEl>
                                        <p:attrNameLst>
                                          <p:attrName>style.visibility</p:attrName>
                                        </p:attrNameLst>
                                      </p:cBhvr>
                                      <p:to>
                                        <p:strVal val="visible"/>
                                      </p:to>
                                    </p:set>
                                    <p:anim calcmode="lin" valueType="num">
                                      <p:cBhvr additive="base">
                                        <p:cTn id="70"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4">
                                            <p:txEl>
                                              <p:pRg st="18" end="18"/>
                                            </p:txEl>
                                          </p:spTgt>
                                        </p:tgtEl>
                                        <p:attrNameLst>
                                          <p:attrName>style.visibility</p:attrName>
                                        </p:attrNameLst>
                                      </p:cBhvr>
                                      <p:to>
                                        <p:strVal val="visible"/>
                                      </p:to>
                                    </p:set>
                                    <p:anim calcmode="lin" valueType="num">
                                      <p:cBhvr additive="base">
                                        <p:cTn id="76"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4">
                                            <p:txEl>
                                              <p:pRg st="19" end="19"/>
                                            </p:txEl>
                                          </p:spTgt>
                                        </p:tgtEl>
                                        <p:attrNameLst>
                                          <p:attrName>style.visibility</p:attrName>
                                        </p:attrNameLst>
                                      </p:cBhvr>
                                      <p:to>
                                        <p:strVal val="visible"/>
                                      </p:to>
                                    </p:set>
                                    <p:anim calcmode="lin" valueType="num">
                                      <p:cBhvr additive="base">
                                        <p:cTn id="82"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46923-A2DA-4C81-8C77-6A6498D7A3BA}"/>
              </a:ext>
            </a:extLst>
          </p:cNvPr>
          <p:cNvPicPr>
            <a:picLocks noChangeAspect="1"/>
          </p:cNvPicPr>
          <p:nvPr/>
        </p:nvPicPr>
        <p:blipFill>
          <a:blip r:embed="rId3"/>
          <a:stretch>
            <a:fillRect/>
          </a:stretch>
        </p:blipFill>
        <p:spPr>
          <a:xfrm>
            <a:off x="0" y="94457"/>
            <a:ext cx="9144000" cy="802482"/>
          </a:xfrm>
          <a:prstGeom prst="rect">
            <a:avLst/>
          </a:prstGeom>
        </p:spPr>
      </p:pic>
      <p:sp>
        <p:nvSpPr>
          <p:cNvPr id="3" name="TextBox 2">
            <a:extLst>
              <a:ext uri="{FF2B5EF4-FFF2-40B4-BE49-F238E27FC236}">
                <a16:creationId xmlns:a16="http://schemas.microsoft.com/office/drawing/2014/main" id="{2256C6EC-CDC4-43CC-B64C-AD821AD89234}"/>
              </a:ext>
            </a:extLst>
          </p:cNvPr>
          <p:cNvSpPr txBox="1"/>
          <p:nvPr/>
        </p:nvSpPr>
        <p:spPr>
          <a:xfrm>
            <a:off x="355531" y="94457"/>
            <a:ext cx="8280400" cy="708025"/>
          </a:xfrm>
          <a:prstGeom prst="rect">
            <a:avLst/>
          </a:prstGeom>
          <a:noFill/>
        </p:spPr>
        <p:txBody>
          <a:bodyPr>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40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University Admissions Statistics</a:t>
            </a:r>
          </a:p>
        </p:txBody>
      </p:sp>
      <p:sp>
        <p:nvSpPr>
          <p:cNvPr id="4" name="TextBox 3">
            <a:extLst>
              <a:ext uri="{FF2B5EF4-FFF2-40B4-BE49-F238E27FC236}">
                <a16:creationId xmlns:a16="http://schemas.microsoft.com/office/drawing/2014/main" id="{5DA5D0AA-3D23-4D85-B603-480DE2709EB4}"/>
              </a:ext>
            </a:extLst>
          </p:cNvPr>
          <p:cNvSpPr txBox="1">
            <a:spLocks noChangeArrowheads="1"/>
          </p:cNvSpPr>
          <p:nvPr/>
        </p:nvSpPr>
        <p:spPr bwMode="auto">
          <a:xfrm>
            <a:off x="250825" y="1623674"/>
            <a:ext cx="864235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University of Strathclyde: Undergraduate Admissions for 2018/2019 Session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Science:			</a:t>
            </a:r>
            <a:r>
              <a:rPr lang="en-GB" altLang="en-US" sz="2000" dirty="0">
                <a:solidFill>
                  <a:prstClr val="black"/>
                </a:solidFill>
                <a:latin typeface="Arial" panose="020B0604020202020204" pitchFamily="34" charset="0"/>
                <a:cs typeface="Arial" panose="020B0604020202020204" pitchFamily="34" charset="0"/>
              </a:rPr>
              <a:t>962</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enrolments; 4,130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Engineering:			</a:t>
            </a:r>
            <a:r>
              <a:rPr lang="en-GB" altLang="en-US" sz="2000" dirty="0">
                <a:solidFill>
                  <a:prstClr val="black"/>
                </a:solidFill>
                <a:latin typeface="Arial" panose="020B0604020202020204" pitchFamily="34" charset="0"/>
                <a:cs typeface="Arial" panose="020B0604020202020204" pitchFamily="34" charset="0"/>
              </a:rPr>
              <a:t>1,400</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enrolments; </a:t>
            </a:r>
            <a:r>
              <a:rPr lang="en-GB" altLang="en-US" sz="2000" dirty="0">
                <a:solidFill>
                  <a:prstClr val="black"/>
                </a:solidFill>
                <a:latin typeface="Arial" panose="020B0604020202020204" pitchFamily="34" charset="0"/>
                <a:cs typeface="Arial" panose="020B0604020202020204" pitchFamily="34" charset="0"/>
              </a:rPr>
              <a:t>4,019</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Strathclyde Business School:	</a:t>
            </a:r>
            <a:r>
              <a:rPr lang="en-GB" altLang="en-US" sz="2000" dirty="0">
                <a:solidFill>
                  <a:prstClr val="black"/>
                </a:solidFill>
                <a:latin typeface="Arial" panose="020B0604020202020204" pitchFamily="34" charset="0"/>
                <a:cs typeface="Arial" panose="020B0604020202020204" pitchFamily="34" charset="0"/>
              </a:rPr>
              <a:t>684</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enrolments; </a:t>
            </a:r>
            <a:r>
              <a:rPr kumimoji="0" lang="en-GB" altLang="en-US" sz="20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3,841</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applicants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Humanities &amp; Social Sciences:	</a:t>
            </a:r>
            <a:r>
              <a:rPr lang="en-GB" altLang="en-US" sz="2000" dirty="0">
                <a:solidFill>
                  <a:prstClr val="black"/>
                </a:solidFill>
                <a:latin typeface="Arial" panose="020B0604020202020204" pitchFamily="34" charset="0"/>
                <a:cs typeface="Arial" panose="020B0604020202020204" pitchFamily="34" charset="0"/>
              </a:rPr>
              <a:t>1,099</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enrolments; 7,952 applicants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University of Edinburgh: Undergraduate Admissions for 2019/2020 Session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2000" dirty="0">
                <a:solidFill>
                  <a:prstClr val="black"/>
                </a:solidFill>
                <a:latin typeface="Arial" panose="020B0604020202020204" pitchFamily="34" charset="0"/>
                <a:cs typeface="Arial" panose="020B0604020202020204" pitchFamily="34" charset="0"/>
              </a:rPr>
              <a:t>60,983</a:t>
            </a: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applications 	27,878 offers (46% offer rate) 	6,346 acceptances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98847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additive="base">
                                        <p:cTn id="2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additive="base">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linds(horizontal)">
                                      <p:cBhvr>
                                        <p:cTn id="36" dur="500"/>
                                        <p:tgtEl>
                                          <p:spTgt spid="4">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08C38-07AB-4EBD-B6C3-8BC34766C3F6}"/>
              </a:ext>
            </a:extLst>
          </p:cNvPr>
          <p:cNvPicPr>
            <a:picLocks noChangeAspect="1"/>
          </p:cNvPicPr>
          <p:nvPr/>
        </p:nvPicPr>
        <p:blipFill>
          <a:blip r:embed="rId3"/>
          <a:stretch>
            <a:fillRect/>
          </a:stretch>
        </p:blipFill>
        <p:spPr>
          <a:xfrm>
            <a:off x="0" y="172656"/>
            <a:ext cx="9144000" cy="896112"/>
          </a:xfrm>
          <a:prstGeom prst="rect">
            <a:avLst/>
          </a:prstGeom>
        </p:spPr>
      </p:pic>
      <p:sp>
        <p:nvSpPr>
          <p:cNvPr id="4098" name="Title 12">
            <a:extLst>
              <a:ext uri="{FF2B5EF4-FFF2-40B4-BE49-F238E27FC236}">
                <a16:creationId xmlns:a16="http://schemas.microsoft.com/office/drawing/2014/main" id="{232EB7AF-55DB-4FD1-BD6C-0F5F45F70638}"/>
              </a:ext>
            </a:extLst>
          </p:cNvPr>
          <p:cNvSpPr>
            <a:spLocks noGrp="1"/>
          </p:cNvSpPr>
          <p:nvPr>
            <p:ph type="title"/>
          </p:nvPr>
        </p:nvSpPr>
        <p:spPr>
          <a:xfrm>
            <a:off x="-178905" y="-245855"/>
            <a:ext cx="9144000" cy="1223963"/>
          </a:xfrm>
        </p:spPr>
        <p:txBody>
          <a:bodyPr>
            <a:normAutofit fontScale="90000"/>
          </a:bodyPr>
          <a:lstStyle/>
          <a:p>
            <a:pPr>
              <a:defRPr/>
            </a:pPr>
            <a:r>
              <a:rPr lang="en-GB" dirty="0"/>
              <a:t>              </a:t>
            </a:r>
            <a:br>
              <a:rPr lang="en-GB" dirty="0"/>
            </a:br>
            <a:r>
              <a:rPr lang="en-GB" sz="4000" b="1" dirty="0">
                <a:latin typeface="Arial" panose="020B0604020202020204" pitchFamily="34" charset="0"/>
                <a:cs typeface="Arial" panose="020B0604020202020204" pitchFamily="34" charset="0"/>
              </a:rPr>
              <a:t> </a:t>
            </a:r>
            <a:r>
              <a:rPr lang="en-GB" sz="4000" dirty="0">
                <a:solidFill>
                  <a:schemeClr val="bg1"/>
                </a:solidFill>
                <a:latin typeface="Arial" panose="020B0604020202020204" pitchFamily="34" charset="0"/>
                <a:cs typeface="Arial" panose="020B0604020202020204" pitchFamily="34" charset="0"/>
              </a:rPr>
              <a:t>Consider Which Route You Want To Take</a:t>
            </a:r>
            <a:endParaRPr lang="en-GB" sz="2400" dirty="0">
              <a:solidFill>
                <a:schemeClr val="bg1"/>
              </a:solidFill>
            </a:endParaRPr>
          </a:p>
        </p:txBody>
      </p:sp>
      <p:sp>
        <p:nvSpPr>
          <p:cNvPr id="4099" name="Content Placeholder 10">
            <a:extLst>
              <a:ext uri="{FF2B5EF4-FFF2-40B4-BE49-F238E27FC236}">
                <a16:creationId xmlns:a16="http://schemas.microsoft.com/office/drawing/2014/main" id="{918724C8-A206-4D0F-9F56-51E93CD03D7F}"/>
              </a:ext>
            </a:extLst>
          </p:cNvPr>
          <p:cNvSpPr>
            <a:spLocks noGrp="1"/>
          </p:cNvSpPr>
          <p:nvPr>
            <p:ph sz="half" idx="2"/>
          </p:nvPr>
        </p:nvSpPr>
        <p:spPr>
          <a:xfrm>
            <a:off x="4668838" y="978108"/>
            <a:ext cx="4038600" cy="4679950"/>
          </a:xfrm>
        </p:spPr>
        <p:txBody>
          <a:bodyPr>
            <a:noAutofit/>
          </a:bodyPr>
          <a:lstStyle/>
          <a:p>
            <a:pPr>
              <a:buFont typeface="Arial" charset="0"/>
              <a:buNone/>
              <a:defRPr/>
            </a:pPr>
            <a:endParaRPr lang="en-GB" b="1" dirty="0"/>
          </a:p>
          <a:p>
            <a:pPr>
              <a:lnSpc>
                <a:spcPct val="120000"/>
              </a:lnSpc>
              <a:defRPr/>
            </a:pPr>
            <a:r>
              <a:rPr lang="en-GB" b="1" dirty="0"/>
              <a:t>University after S5/S6</a:t>
            </a:r>
          </a:p>
          <a:p>
            <a:pPr>
              <a:lnSpc>
                <a:spcPct val="120000"/>
              </a:lnSpc>
              <a:defRPr/>
            </a:pPr>
            <a:r>
              <a:rPr lang="en-GB" b="1" dirty="0"/>
              <a:t>College after S4/S5/S6</a:t>
            </a:r>
          </a:p>
          <a:p>
            <a:pPr>
              <a:lnSpc>
                <a:spcPct val="120000"/>
              </a:lnSpc>
              <a:defRPr/>
            </a:pPr>
            <a:r>
              <a:rPr lang="en-GB" b="1" dirty="0"/>
              <a:t>Apprenticeship, in or out of school</a:t>
            </a:r>
          </a:p>
          <a:p>
            <a:pPr>
              <a:lnSpc>
                <a:spcPct val="120000"/>
              </a:lnSpc>
              <a:defRPr/>
            </a:pPr>
            <a:r>
              <a:rPr lang="en-GB" b="1" dirty="0"/>
              <a:t>Full-time or part-time employment</a:t>
            </a:r>
          </a:p>
          <a:p>
            <a:pPr>
              <a:lnSpc>
                <a:spcPct val="120000"/>
              </a:lnSpc>
              <a:defRPr/>
            </a:pPr>
            <a:r>
              <a:rPr lang="en-GB" b="1" dirty="0"/>
              <a:t>Work-Based Training</a:t>
            </a:r>
          </a:p>
          <a:p>
            <a:pPr>
              <a:lnSpc>
                <a:spcPct val="120000"/>
              </a:lnSpc>
              <a:defRPr/>
            </a:pPr>
            <a:r>
              <a:rPr lang="en-GB" b="1" dirty="0"/>
              <a:t>Gap Year after S4/S5/S6</a:t>
            </a:r>
          </a:p>
        </p:txBody>
      </p:sp>
      <p:pic>
        <p:nvPicPr>
          <p:cNvPr id="15365" name="Content Placeholder 5">
            <a:extLst>
              <a:ext uri="{FF2B5EF4-FFF2-40B4-BE49-F238E27FC236}">
                <a16:creationId xmlns:a16="http://schemas.microsoft.com/office/drawing/2014/main" id="{FC851EEC-9E10-484D-942C-E085D3DB6E95}"/>
              </a:ext>
            </a:extLst>
          </p:cNvPr>
          <p:cNvPicPr>
            <a:picLocks noGrp="1" noChangeAspect="1" noChangeArrowheads="1"/>
          </p:cNvPicPr>
          <p:nvPr>
            <p:ph sz="half" idx="1"/>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a:xfrm>
            <a:off x="971550" y="1773238"/>
            <a:ext cx="3070225" cy="3906837"/>
          </a:xfrm>
        </p:spPr>
      </p:pic>
    </p:spTree>
    <p:extLst>
      <p:ext uri="{BB962C8B-B14F-4D97-AF65-F5344CB8AC3E}">
        <p14:creationId xmlns:p14="http://schemas.microsoft.com/office/powerpoint/2010/main" val="235158916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mph" presetSubtype="2" fill="hold" nodeType="clickEffect">
                                  <p:stCondLst>
                                    <p:cond delay="0"/>
                                  </p:stCondLst>
                                  <p:childTnLst>
                                    <p:animClr clrSpc="rgb" dir="cw">
                                      <p:cBhvr override="childStyle">
                                        <p:cTn id="11" dur="2000" fill="hold"/>
                                        <p:tgtEl>
                                          <p:spTgt spid="4099">
                                            <p:txEl>
                                              <p:pRg st="2" end="2"/>
                                            </p:txEl>
                                          </p:spTgt>
                                        </p:tgtEl>
                                        <p:attrNameLst>
                                          <p:attrName>style.color</p:attrName>
                                        </p:attrNameLst>
                                      </p:cBhvr>
                                      <p:to>
                                        <a:srgbClr val="EE0000"/>
                                      </p:to>
                                    </p:animClr>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mph" presetSubtype="2" fill="hold" nodeType="clickEffect">
                                  <p:stCondLst>
                                    <p:cond delay="0"/>
                                  </p:stCondLst>
                                  <p:childTnLst>
                                    <p:animClr clrSpc="rgb" dir="cw">
                                      <p:cBhvr override="childStyle">
                                        <p:cTn id="15" dur="2000" fill="hold"/>
                                        <p:tgtEl>
                                          <p:spTgt spid="4099">
                                            <p:txEl>
                                              <p:pRg st="3" end="3"/>
                                            </p:txEl>
                                          </p:spTgt>
                                        </p:tgtEl>
                                        <p:attrNameLst>
                                          <p:attrName>style.color</p:attrName>
                                        </p:attrNameLst>
                                      </p:cBhvr>
                                      <p:to>
                                        <a:srgbClr val="00ABB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1F7B73-2FF3-4E70-B58D-88AB3319D5CB}"/>
              </a:ext>
            </a:extLst>
          </p:cNvPr>
          <p:cNvPicPr>
            <a:picLocks noChangeAspect="1"/>
          </p:cNvPicPr>
          <p:nvPr/>
        </p:nvPicPr>
        <p:blipFill>
          <a:blip r:embed="rId3"/>
          <a:stretch>
            <a:fillRect/>
          </a:stretch>
        </p:blipFill>
        <p:spPr>
          <a:xfrm>
            <a:off x="-289367" y="3858527"/>
            <a:ext cx="10185721" cy="5998945"/>
          </a:xfrm>
          <a:prstGeom prst="rect">
            <a:avLst/>
          </a:prstGeom>
        </p:spPr>
      </p:pic>
      <p:sp>
        <p:nvSpPr>
          <p:cNvPr id="17410" name="TextBox 1">
            <a:extLst>
              <a:ext uri="{FF2B5EF4-FFF2-40B4-BE49-F238E27FC236}">
                <a16:creationId xmlns:a16="http://schemas.microsoft.com/office/drawing/2014/main" id="{4435A088-A041-4F10-AC41-0C5188C2A892}"/>
              </a:ext>
            </a:extLst>
          </p:cNvPr>
          <p:cNvSpPr txBox="1">
            <a:spLocks noChangeArrowheads="1"/>
          </p:cNvSpPr>
          <p:nvPr/>
        </p:nvSpPr>
        <p:spPr bwMode="auto">
          <a:xfrm rot="-300000">
            <a:off x="1389284" y="4564376"/>
            <a:ext cx="7569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haroni" pitchFamily="2" charset="0"/>
                <a:ea typeface="MS PGothic" panose="020B0600070205080204" pitchFamily="34" charset="-128"/>
                <a:cs typeface="Aharoni" pitchFamily="2" charset="0"/>
              </a:rPr>
              <a:t>MAKE THE MOST OF YOUR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haroni" pitchFamily="2" charset="0"/>
                <a:ea typeface="MS PGothic" panose="020B0600070205080204" pitchFamily="34" charset="-128"/>
                <a:cs typeface="Aharoni" pitchFamily="2" charset="0"/>
              </a:rPr>
              <a:t>STRENGTHS AND ABILITIES 			AT COLLEGE</a:t>
            </a:r>
          </a:p>
        </p:txBody>
      </p:sp>
    </p:spTree>
    <p:extLst>
      <p:ext uri="{BB962C8B-B14F-4D97-AF65-F5344CB8AC3E}">
        <p14:creationId xmlns:p14="http://schemas.microsoft.com/office/powerpoint/2010/main" val="1770191843"/>
      </p:ext>
    </p:extLst>
  </p:cSld>
  <p:clrMapOvr>
    <a:masterClrMapping/>
  </p:clrMapOvr>
  <p:transition spd="med">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58417E"/>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DCBCD37424944EB4AE69182BA212FA" ma:contentTypeVersion="20" ma:contentTypeDescription="Create a new document." ma:contentTypeScope="" ma:versionID="e7f97935e7378e918648b68644ab3635">
  <xsd:schema xmlns:xsd="http://www.w3.org/2001/XMLSchema" xmlns:xs="http://www.w3.org/2001/XMLSchema" xmlns:p="http://schemas.microsoft.com/office/2006/metadata/properties" xmlns:ns1="http://schemas.microsoft.com/sharepoint/v3" xmlns:ns2="184af400-6cf4-4be6-9056-547874e8c8ee" xmlns:ns3="http://schemas.microsoft.com/sharepoint/v4" targetNamespace="http://schemas.microsoft.com/office/2006/metadata/properties" ma:root="true" ma:fieldsID="4878654c96041c5089d468417d5d8d76" ns1:_="" ns2:_="" ns3:_="">
    <xsd:import namespace="http://schemas.microsoft.com/sharepoint/v3"/>
    <xsd:import namespace="184af400-6cf4-4be6-9056-547874e8c8ee"/>
    <xsd:import namespace="http://schemas.microsoft.com/sharepoint/v4"/>
    <xsd:element name="properties">
      <xsd:complexType>
        <xsd:sequence>
          <xsd:element name="documentManagement">
            <xsd:complexType>
              <xsd:all>
                <xsd:element ref="ns2:TaxKeywordTaxHTField" minOccurs="0"/>
                <xsd:element ref="ns2:TaxCatchAll" minOccurs="0"/>
                <xsd:element ref="ns3: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2" nillable="true" ma:displayName="Declared Record" ma:hidden="true" ma:internalName="_vti_ItemDeclaredRecord" ma:readOnly="true">
      <xsd:simpleType>
        <xsd:restriction base="dms:DateTime"/>
      </xsd:simpleType>
    </xsd:element>
    <xsd:element name="_vti_ItemHoldRecordStatus" ma:index="13"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184af400-6cf4-4be6-9056-547874e8c8ee">
      <Terms xmlns="http://schemas.microsoft.com/office/infopath/2007/PartnerControls"/>
    </TaxKeywordTaxHTField>
    <TaxCatchAll xmlns="184af400-6cf4-4be6-9056-547874e8c8ee"/>
    <IconOverlay xmlns="http://schemas.microsoft.com/sharepoint/v4" xsi:nil="true"/>
  </documentManagement>
</p:properties>
</file>

<file path=customXml/itemProps1.xml><?xml version="1.0" encoding="utf-8"?>
<ds:datastoreItem xmlns:ds="http://schemas.openxmlformats.org/officeDocument/2006/customXml" ds:itemID="{EEF28348-936B-4A2C-9B71-8BD98B9B3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4af400-6cf4-4be6-9056-547874e8c8e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96F77-8124-4625-A660-7FD37AF1A5E9}">
  <ds:schemaRefs>
    <ds:schemaRef ds:uri="http://schemas.microsoft.com/sharepoint/v3/contenttype/forms"/>
  </ds:schemaRefs>
</ds:datastoreItem>
</file>

<file path=customXml/itemProps3.xml><?xml version="1.0" encoding="utf-8"?>
<ds:datastoreItem xmlns:ds="http://schemas.openxmlformats.org/officeDocument/2006/customXml" ds:itemID="{F0A5CBCC-E460-4B49-8E66-4E9772763E9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184af400-6cf4-4be6-9056-547874e8c8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153</TotalTime>
  <Words>1138</Words>
  <Application>Microsoft Office PowerPoint</Application>
  <PresentationFormat>On-screen Show (4:3)</PresentationFormat>
  <Paragraphs>256</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Aharoni</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Consider Which Route You Want To Take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Skills Development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britovsekn</dc:creator>
  <cp:lastModifiedBy>Ross Phillips</cp:lastModifiedBy>
  <cp:revision>32</cp:revision>
  <dcterms:created xsi:type="dcterms:W3CDTF">2017-11-16T11:27:42Z</dcterms:created>
  <dcterms:modified xsi:type="dcterms:W3CDTF">2020-05-25T12:10:07Z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0x01010051DCBCD37424944EB4AE69182BA212FA</vt:lpwstr>
  </property>
  <property fmtid="{D5CDD505-2E9C-101B-9397-08002B2CF9AE}" pid="3" name="TaxKeyword">
    <vt:lpwstr/>
  </property>
  <property fmtid="{D5CDD505-2E9C-101B-9397-08002B2CF9AE}" pid="4" name="EDRMSIsArchived">
    <vt:bool>false</vt:bool>
  </property>
  <property fmtid="{D5CDD505-2E9C-101B-9397-08002B2CF9AE}" pid="5" name="EDRMSStatus">
    <vt:lpwstr>Active</vt:lpwstr>
  </property>
  <property fmtid="{D5CDD505-2E9C-101B-9397-08002B2CF9AE}" pid="6" name="SharedWithUsers">
    <vt:lpwstr>20862;#Paul Cairns</vt:lpwstr>
  </property>
</Properties>
</file>