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Line"/>
          <p:cNvSpPr/>
          <p:nvPr/>
        </p:nvSpPr>
        <p:spPr>
          <a:xfrm>
            <a:off x="512515" y="386079"/>
            <a:ext cx="10239023" cy="1"/>
          </a:xfrm>
          <a:prstGeom prst="line">
            <a:avLst/>
          </a:prstGeom>
          <a:ln w="12700">
            <a:solidFill>
              <a:srgbClr val="37424A"/>
            </a:solidFill>
            <a:prstDash val="sysDot"/>
          </a:ln>
        </p:spPr>
        <p:txBody>
          <a:bodyPr lIns="65023" tIns="65023" rIns="65023" bIns="65023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8" name="Skills Development Scotland"/>
          <p:cNvSpPr txBox="1"/>
          <p:nvPr/>
        </p:nvSpPr>
        <p:spPr>
          <a:xfrm>
            <a:off x="512515" y="194168"/>
            <a:ext cx="5118383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1133404">
              <a:defRPr b="0" sz="8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Skills Development Scotland</a:t>
            </a:r>
          </a:p>
        </p:txBody>
      </p:sp>
      <p:pic>
        <p:nvPicPr>
          <p:cNvPr id="119" name="Slide side bar teal.jpg" descr="Slide side bar tea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28586" y="2257"/>
            <a:ext cx="1876214" cy="975134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Slide Number"/>
          <p:cNvSpPr txBox="1"/>
          <p:nvPr>
            <p:ph type="sldNum" sz="quarter" idx="2"/>
          </p:nvPr>
        </p:nvSpPr>
        <p:spPr>
          <a:xfrm>
            <a:off x="6285653" y="8779792"/>
            <a:ext cx="3034455" cy="520701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My World Of Work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 World Of Work </a:t>
            </a:r>
          </a:p>
        </p:txBody>
      </p:sp>
      <p:sp>
        <p:nvSpPr>
          <p:cNvPr id="130" name="Body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31" name="download.png" descr="download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04528" y="6694636"/>
            <a:ext cx="3302001" cy="3302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download.png" descr="download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11344" y="1007367"/>
            <a:ext cx="2525342" cy="25253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itle"/>
          <p:cNvSpPr txBox="1"/>
          <p:nvPr>
            <p:ph type="title" idx="4294967295"/>
          </p:nvPr>
        </p:nvSpPr>
        <p:spPr>
          <a:xfrm>
            <a:off x="767644" y="575733"/>
            <a:ext cx="8701477" cy="1282419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23" name="Would you like to work outdoors?…"/>
          <p:cNvSpPr txBox="1"/>
          <p:nvPr>
            <p:ph type="body" idx="4294967295"/>
          </p:nvPr>
        </p:nvSpPr>
        <p:spPr>
          <a:xfrm>
            <a:off x="460586" y="2009422"/>
            <a:ext cx="10241281" cy="6247272"/>
          </a:xfrm>
          <a:prstGeom prst="rect">
            <a:avLst/>
          </a:prstGeom>
        </p:spPr>
        <p:txBody>
          <a:bodyPr lIns="0" tIns="0" rIns="0" bIns="0" anchor="t"/>
          <a:lstStyle/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like to work outdoors?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Can you work well as part of a team?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lift or move heavy objects?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operate basic machinery?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be able to get up early?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9933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responsible and reliable?</a:t>
            </a:r>
          </a:p>
        </p:txBody>
      </p:sp>
      <p:sp>
        <p:nvSpPr>
          <p:cNvPr id="224" name="Shape"/>
          <p:cNvSpPr/>
          <p:nvPr/>
        </p:nvSpPr>
        <p:spPr>
          <a:xfrm>
            <a:off x="10803467" y="7744177"/>
            <a:ext cx="1573670" cy="1402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FF6600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5" name="6"/>
          <p:cNvSpPr txBox="1"/>
          <p:nvPr/>
        </p:nvSpPr>
        <p:spPr>
          <a:xfrm>
            <a:off x="11482526" y="8256693"/>
            <a:ext cx="278770" cy="450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44" tIns="64944" rIns="64944" bIns="64944">
            <a:spAutoFit/>
          </a:bodyPr>
          <a:lstStyle>
            <a:lvl1pPr algn="l" defTabSz="1133404">
              <a:spcBef>
                <a:spcPts val="1300"/>
              </a:spcBef>
              <a:defRPr b="0"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grpSp>
        <p:nvGrpSpPr>
          <p:cNvPr id="234" name="Group"/>
          <p:cNvGrpSpPr/>
          <p:nvPr/>
        </p:nvGrpSpPr>
        <p:grpSpPr>
          <a:xfrm>
            <a:off x="9882293" y="474133"/>
            <a:ext cx="1176303" cy="970845"/>
            <a:chOff x="0" y="0"/>
            <a:chExt cx="1176302" cy="970844"/>
          </a:xfrm>
        </p:grpSpPr>
        <p:sp>
          <p:nvSpPr>
            <p:cNvPr id="226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7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8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9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0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1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2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3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Refuse Collector"/>
          <p:cNvSpPr txBox="1"/>
          <p:nvPr>
            <p:ph type="title" idx="4294967295"/>
          </p:nvPr>
        </p:nvSpPr>
        <p:spPr>
          <a:xfrm>
            <a:off x="973102" y="1291448"/>
            <a:ext cx="8701476" cy="1282419"/>
          </a:xfrm>
          <a:prstGeom prst="rect">
            <a:avLst/>
          </a:prstGeom>
        </p:spPr>
        <p:txBody>
          <a:bodyPr lIns="0" tIns="0" rIns="0" bIns="0" anchor="t"/>
          <a:lstStyle>
            <a:lvl1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Refuse Collector</a:t>
            </a:r>
          </a:p>
        </p:txBody>
      </p:sp>
      <p:sp>
        <p:nvSpPr>
          <p:cNvPr id="237" name="Body"/>
          <p:cNvSpPr txBox="1"/>
          <p:nvPr>
            <p:ph type="body" sz="half" idx="4294967295"/>
          </p:nvPr>
        </p:nvSpPr>
        <p:spPr>
          <a:xfrm>
            <a:off x="512515" y="2560319"/>
            <a:ext cx="4863254" cy="6143415"/>
          </a:xfrm>
          <a:prstGeom prst="rect">
            <a:avLst/>
          </a:prstGeom>
        </p:spPr>
        <p:txBody>
          <a:bodyPr lIns="0" tIns="0" rIns="0" bIns="0" anchor="t"/>
          <a:lstStyle>
            <a:lvl1pPr marL="266417" indent="-266417" defTabSz="1300480">
              <a:lnSpc>
                <a:spcPts val="1900"/>
              </a:lnSpc>
              <a:spcBef>
                <a:spcPts val="1900"/>
              </a:spcBef>
              <a:buSzTx/>
              <a:buNone/>
              <a:defRPr sz="1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grpSp>
        <p:nvGrpSpPr>
          <p:cNvPr id="246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238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9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0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1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2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3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4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5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247" name="diane mcmurray, refuse collector" descr="diane mcmurray, refuse collector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02933" y="3034453"/>
            <a:ext cx="7168445" cy="43010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itle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50" name="Are you artistic and creative?…"/>
          <p:cNvSpPr txBox="1"/>
          <p:nvPr>
            <p:ph type="body" idx="4294967295"/>
          </p:nvPr>
        </p:nvSpPr>
        <p:spPr>
          <a:xfrm>
            <a:off x="356728" y="1088248"/>
            <a:ext cx="11060855" cy="8396677"/>
          </a:xfrm>
          <a:prstGeom prst="rect">
            <a:avLst/>
          </a:prstGeom>
        </p:spPr>
        <p:txBody>
          <a:bodyPr lIns="0" tIns="0" rIns="0" bIns="0" anchor="t"/>
          <a:lstStyle/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artistic and creative?</a:t>
            </a: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like to work with your hands?</a:t>
            </a: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work quickly and accurately?</a:t>
            </a: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explain your ideas clearly to other people?</a:t>
            </a: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be able to stand for long periods of time?</a:t>
            </a: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ct val="90000"/>
              </a:lnSpc>
              <a:spcBef>
                <a:spcPts val="1900"/>
              </a:spcBef>
              <a:buClr>
                <a:srgbClr val="00B0F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outgoing and friendly?</a:t>
            </a:r>
          </a:p>
        </p:txBody>
      </p:sp>
      <p:sp>
        <p:nvSpPr>
          <p:cNvPr id="251" name="Shape"/>
          <p:cNvSpPr/>
          <p:nvPr/>
        </p:nvSpPr>
        <p:spPr>
          <a:xfrm>
            <a:off x="11008925" y="8051235"/>
            <a:ext cx="1573669" cy="1404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00B0F0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2" name="6"/>
          <p:cNvSpPr txBox="1"/>
          <p:nvPr/>
        </p:nvSpPr>
        <p:spPr>
          <a:xfrm>
            <a:off x="11687984" y="8563750"/>
            <a:ext cx="484228" cy="450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44" tIns="64944" rIns="64944" bIns="64944">
            <a:spAutoFit/>
          </a:bodyPr>
          <a:lstStyle>
            <a:lvl1pPr algn="l" defTabSz="1133404">
              <a:spcBef>
                <a:spcPts val="1300"/>
              </a:spcBef>
              <a:defRPr b="0"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grpSp>
        <p:nvGrpSpPr>
          <p:cNvPr id="261" name="Group"/>
          <p:cNvGrpSpPr/>
          <p:nvPr/>
        </p:nvGrpSpPr>
        <p:grpSpPr>
          <a:xfrm>
            <a:off x="9575235" y="474133"/>
            <a:ext cx="1176303" cy="970845"/>
            <a:chOff x="0" y="0"/>
            <a:chExt cx="1176302" cy="970844"/>
          </a:xfrm>
        </p:grpSpPr>
        <p:sp>
          <p:nvSpPr>
            <p:cNvPr id="253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4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5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6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7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8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9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60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Hairdresser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Hairdresser</a:t>
            </a:r>
          </a:p>
        </p:txBody>
      </p:sp>
      <p:sp>
        <p:nvSpPr>
          <p:cNvPr id="264" name="Body"/>
          <p:cNvSpPr txBox="1"/>
          <p:nvPr>
            <p:ph type="body" sz="half" idx="4294967295"/>
          </p:nvPr>
        </p:nvSpPr>
        <p:spPr>
          <a:xfrm>
            <a:off x="512515" y="2560319"/>
            <a:ext cx="4863254" cy="6143415"/>
          </a:xfrm>
          <a:prstGeom prst="rect">
            <a:avLst/>
          </a:prstGeom>
        </p:spPr>
        <p:txBody>
          <a:bodyPr lIns="0" tIns="0" rIns="0" bIns="0" anchor="t"/>
          <a:lstStyle>
            <a:lvl1pPr marL="266417" indent="-266417" defTabSz="1300480">
              <a:lnSpc>
                <a:spcPts val="1900"/>
              </a:lnSpc>
              <a:spcBef>
                <a:spcPts val="1900"/>
              </a:spcBef>
              <a:buSzTx/>
              <a:buNone/>
              <a:defRPr sz="1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grpSp>
        <p:nvGrpSpPr>
          <p:cNvPr id="273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265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66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67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68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69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70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71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72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274" name="Beauty therapist and hairdressers are happiest workers" descr="Beauty therapist and hairdressers are happiest worker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02933" y="2964462"/>
            <a:ext cx="6965245" cy="46532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"/>
          <p:cNvSpPr/>
          <p:nvPr/>
        </p:nvSpPr>
        <p:spPr>
          <a:xfrm>
            <a:off x="10290952" y="7949635"/>
            <a:ext cx="1368212" cy="13004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7FC030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7" name="Title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78" name="Are you observant and persistent?…"/>
          <p:cNvSpPr txBox="1"/>
          <p:nvPr>
            <p:ph type="body" idx="4294967295"/>
          </p:nvPr>
        </p:nvSpPr>
        <p:spPr>
          <a:xfrm>
            <a:off x="153528" y="1702364"/>
            <a:ext cx="11776571" cy="6962988"/>
          </a:xfrm>
          <a:prstGeom prst="rect">
            <a:avLst/>
          </a:prstGeom>
        </p:spPr>
        <p:txBody>
          <a:bodyPr lIns="0" tIns="0" rIns="0" bIns="0" anchor="t"/>
          <a:lstStyle/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observant and persistent?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3400"/>
              </a:lnSpc>
              <a:spcBef>
                <a:spcPts val="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Can you work accurately and pay attention to detail?</a:t>
            </a:r>
          </a:p>
          <a:p>
            <a:pPr marL="266417" indent="-266417" defTabSz="1300480">
              <a:lnSpc>
                <a:spcPts val="3400"/>
              </a:lnSpc>
              <a:spcBef>
                <a:spcPts val="0"/>
              </a:spcBef>
              <a:buSzTx/>
              <a:buNone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able to work under pressure and meet deadlines?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4F81BD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interested in current affairs?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confident?</a:t>
            </a:r>
          </a:p>
          <a:p>
            <a:pPr marL="265377" indent="-265377" defTabSz="1300480">
              <a:lnSpc>
                <a:spcPts val="2100"/>
              </a:lnSpc>
              <a:spcBef>
                <a:spcPts val="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spcBef>
                <a:spcPts val="0"/>
              </a:spcBef>
              <a:buClr>
                <a:srgbClr val="7FC030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able to write good clear English and vary your</a:t>
            </a:r>
          </a:p>
          <a:p>
            <a:pPr marL="266417" indent="-266417" defTabSz="1300480">
              <a:spcBef>
                <a:spcPts val="0"/>
              </a:spcBef>
              <a:buSzTx/>
              <a:buNone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writing styles?</a:t>
            </a:r>
          </a:p>
        </p:txBody>
      </p:sp>
      <p:sp>
        <p:nvSpPr>
          <p:cNvPr id="279" name="6"/>
          <p:cNvSpPr txBox="1"/>
          <p:nvPr/>
        </p:nvSpPr>
        <p:spPr>
          <a:xfrm>
            <a:off x="10868411" y="8462150"/>
            <a:ext cx="278770" cy="450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44" tIns="64944" rIns="64944" bIns="64944">
            <a:spAutoFit/>
          </a:bodyPr>
          <a:lstStyle>
            <a:lvl1pPr algn="l" defTabSz="1133404">
              <a:spcBef>
                <a:spcPts val="1300"/>
              </a:spcBef>
              <a:defRPr b="0"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grpSp>
        <p:nvGrpSpPr>
          <p:cNvPr id="288" name="Group"/>
          <p:cNvGrpSpPr/>
          <p:nvPr/>
        </p:nvGrpSpPr>
        <p:grpSpPr>
          <a:xfrm>
            <a:off x="9471377" y="575733"/>
            <a:ext cx="1176303" cy="970845"/>
            <a:chOff x="0" y="0"/>
            <a:chExt cx="1176302" cy="970844"/>
          </a:xfrm>
        </p:grpSpPr>
        <p:sp>
          <p:nvSpPr>
            <p:cNvPr id="280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1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2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3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4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5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6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7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Journalist"/>
          <p:cNvSpPr txBox="1"/>
          <p:nvPr>
            <p:ph type="title" idx="4294967295"/>
          </p:nvPr>
        </p:nvSpPr>
        <p:spPr>
          <a:xfrm>
            <a:off x="1381759" y="1291448"/>
            <a:ext cx="8701477" cy="1282419"/>
          </a:xfrm>
          <a:prstGeom prst="rect">
            <a:avLst/>
          </a:prstGeom>
        </p:spPr>
        <p:txBody>
          <a:bodyPr lIns="0" tIns="0" rIns="0" bIns="0" anchor="t"/>
          <a:lstStyle>
            <a:lvl1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Journalist</a:t>
            </a:r>
          </a:p>
        </p:txBody>
      </p:sp>
      <p:grpSp>
        <p:nvGrpSpPr>
          <p:cNvPr id="299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291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2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3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4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5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6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7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98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300" name="d:\Users\ballsh\Desktop\journalists-001.jpg" descr="d:\Users\ballsh\Desktop\journalists-0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0159" y="2418079"/>
            <a:ext cx="9421708" cy="56534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itle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303" name="Do you have a good memory and concentration span?…"/>
          <p:cNvSpPr txBox="1"/>
          <p:nvPr>
            <p:ph type="body" idx="4294967295"/>
          </p:nvPr>
        </p:nvSpPr>
        <p:spPr>
          <a:xfrm>
            <a:off x="562186" y="1702364"/>
            <a:ext cx="11674971" cy="6554330"/>
          </a:xfrm>
          <a:prstGeom prst="rect">
            <a:avLst/>
          </a:prstGeom>
        </p:spPr>
        <p:txBody>
          <a:bodyPr lIns="0" tIns="0" rIns="0" bIns="0" anchor="t"/>
          <a:lstStyle/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you have a good memory and concentration span?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Can you learn new skills quickly?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3400"/>
              </a:lnSpc>
              <a:spcBef>
                <a:spcPts val="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be able to work accurately and pay attention</a:t>
            </a:r>
          </a:p>
          <a:p>
            <a:pPr marL="266417" indent="-266417" defTabSz="1300480">
              <a:lnSpc>
                <a:spcPts val="3400"/>
              </a:lnSpc>
              <a:spcBef>
                <a:spcPts val="0"/>
              </a:spcBef>
              <a:buSzTx/>
              <a:buNone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to detail?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work on your own and as part of a team?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at problem solving?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CCFF"/>
              </a:buClr>
              <a:buSzPct val="100000"/>
              <a:buChar char="▪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at using IT?</a:t>
            </a:r>
          </a:p>
        </p:txBody>
      </p:sp>
      <p:grpSp>
        <p:nvGrpSpPr>
          <p:cNvPr id="312" name="Group"/>
          <p:cNvGrpSpPr/>
          <p:nvPr/>
        </p:nvGrpSpPr>
        <p:grpSpPr>
          <a:xfrm>
            <a:off x="9471377" y="575733"/>
            <a:ext cx="1176303" cy="970845"/>
            <a:chOff x="0" y="0"/>
            <a:chExt cx="1176302" cy="970844"/>
          </a:xfrm>
        </p:grpSpPr>
        <p:sp>
          <p:nvSpPr>
            <p:cNvPr id="304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05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06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07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08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09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10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11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313" name="Shape"/>
          <p:cNvSpPr/>
          <p:nvPr/>
        </p:nvSpPr>
        <p:spPr>
          <a:xfrm>
            <a:off x="10290952" y="7744177"/>
            <a:ext cx="1368212" cy="13004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FF0066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14" name="6"/>
          <p:cNvSpPr txBox="1"/>
          <p:nvPr/>
        </p:nvSpPr>
        <p:spPr>
          <a:xfrm>
            <a:off x="10868490" y="8152835"/>
            <a:ext cx="382468" cy="45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133404">
              <a:defRPr b="0"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30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oftware Engineer"/>
          <p:cNvSpPr txBox="1"/>
          <p:nvPr>
            <p:ph type="title" idx="4294967295"/>
          </p:nvPr>
        </p:nvSpPr>
        <p:spPr>
          <a:xfrm>
            <a:off x="869244" y="882790"/>
            <a:ext cx="8701477" cy="1282419"/>
          </a:xfrm>
          <a:prstGeom prst="rect">
            <a:avLst/>
          </a:prstGeom>
        </p:spPr>
        <p:txBody>
          <a:bodyPr lIns="0" tIns="0" rIns="0" bIns="0" anchor="t"/>
          <a:lstStyle>
            <a:lvl1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Software Engineer</a:t>
            </a:r>
          </a:p>
        </p:txBody>
      </p:sp>
      <p:sp>
        <p:nvSpPr>
          <p:cNvPr id="317" name="Body"/>
          <p:cNvSpPr txBox="1"/>
          <p:nvPr>
            <p:ph type="body" idx="4294967295"/>
          </p:nvPr>
        </p:nvSpPr>
        <p:spPr>
          <a:xfrm>
            <a:off x="512515" y="2560319"/>
            <a:ext cx="10803468" cy="6143415"/>
          </a:xfrm>
          <a:prstGeom prst="rect">
            <a:avLst/>
          </a:prstGeom>
        </p:spPr>
        <p:txBody>
          <a:bodyPr lIns="0" tIns="0" rIns="0" bIns="0" anchor="t"/>
          <a:lstStyle>
            <a:lvl1pPr marL="266417" indent="-266417" defTabSz="1300480">
              <a:lnSpc>
                <a:spcPts val="1900"/>
              </a:lnSpc>
              <a:spcBef>
                <a:spcPts val="1900"/>
              </a:spcBef>
              <a:buSzTx/>
              <a:buNone/>
              <a:defRPr sz="1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grpSp>
        <p:nvGrpSpPr>
          <p:cNvPr id="326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318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19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20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21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22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23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24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25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327" name="Text"/>
          <p:cNvSpPr txBox="1"/>
          <p:nvPr/>
        </p:nvSpPr>
        <p:spPr>
          <a:xfrm>
            <a:off x="460586" y="2521937"/>
            <a:ext cx="10803468" cy="245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266417" indent="-266417" algn="l" defTabSz="1133404">
              <a:lnSpc>
                <a:spcPts val="1900"/>
              </a:lnSpc>
              <a:spcBef>
                <a:spcPts val="1900"/>
              </a:spcBef>
              <a:defRPr b="0" sz="1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pic>
        <p:nvPicPr>
          <p:cNvPr id="328" name="d:\Users\ballsh\Desktop\cas_embedded1.jpg" descr="d:\Users\ballsh\Desktop\cas_embedded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3102" y="2009422"/>
            <a:ext cx="9236569" cy="5946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What is My World Of Wo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514095">
              <a:defRPr sz="7040"/>
            </a:pPr>
            <a:r>
              <a:t>What is My World Of Work</a:t>
            </a:r>
          </a:p>
        </p:txBody>
      </p:sp>
      <p:sp>
        <p:nvSpPr>
          <p:cNvPr id="331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32" name="Screenshot 2019-11-20 at 13.52.59.png" descr="Screenshot 2019-11-20 at 13.52.5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9350" y="2132111"/>
            <a:ext cx="10325100" cy="7404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igning 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Signing up</a:t>
            </a:r>
          </a:p>
        </p:txBody>
      </p:sp>
      <p:sp>
        <p:nvSpPr>
          <p:cNvPr id="335" name="ITS EASY TO DO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ITS EASY TO DO!</a:t>
            </a:r>
          </a:p>
          <a:p>
            <a:pPr/>
          </a:p>
          <a:p>
            <a:pPr/>
            <a:r>
              <a:t>Grab your phones :)</a:t>
            </a:r>
          </a:p>
        </p:txBody>
      </p:sp>
      <p:pic>
        <p:nvPicPr>
          <p:cNvPr id="336" name="download-1.jpg" descr="download-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86752" y="3714204"/>
            <a:ext cx="3586074" cy="37668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ho are we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Who are we?</a:t>
            </a:r>
          </a:p>
        </p:txBody>
      </p:sp>
      <p:sp>
        <p:nvSpPr>
          <p:cNvPr id="135" name="Your My Wow Ambassad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Your My Wow Ambassadors </a:t>
            </a:r>
          </a:p>
          <a:p>
            <a:pPr marL="413384" indent="-413384" defTabSz="543305">
              <a:spcBef>
                <a:spcPts val="3900"/>
              </a:spcBef>
              <a:defRPr sz="2976" u="sng"/>
            </a:pPr>
            <a:r>
              <a:t>S6s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Aisling 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Susie</a:t>
            </a:r>
          </a:p>
          <a:p>
            <a:pPr marL="413384" indent="-413384" defTabSz="543305">
              <a:spcBef>
                <a:spcPts val="3900"/>
              </a:spcBef>
              <a:defRPr sz="2976" u="sng"/>
            </a:pPr>
            <a:r>
              <a:t>S5s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Mohamad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Maya</a:t>
            </a:r>
          </a:p>
        </p:txBody>
      </p:sp>
      <p:pic>
        <p:nvPicPr>
          <p:cNvPr id="136" name="download.jpg" descr="download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4978" y="4338141"/>
            <a:ext cx="4630619" cy="40687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QUIZ!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QUIZ!</a:t>
            </a:r>
          </a:p>
        </p:txBody>
      </p:sp>
      <p:sp>
        <p:nvSpPr>
          <p:cNvPr id="339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40" name="Screenshot 2019-11-20 at 13.57.53.png" descr="Screenshot 2019-11-20 at 13.57.5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2521" y="2170976"/>
            <a:ext cx="10918917" cy="5936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Any question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Any questions? </a:t>
            </a:r>
          </a:p>
        </p:txBody>
      </p:sp>
      <p:pic>
        <p:nvPicPr>
          <p:cNvPr id="343" name="download.png" descr="download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18117" y="752921"/>
            <a:ext cx="2857501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download-1.png" descr="download-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65708" y="5715074"/>
            <a:ext cx="2642172" cy="26421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ame 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Game time</a:t>
            </a:r>
          </a:p>
        </p:txBody>
      </p:sp>
      <p:sp>
        <p:nvSpPr>
          <p:cNvPr id="139" name="STAND UP JOB GAME:)"/>
          <p:cNvSpPr txBox="1"/>
          <p:nvPr>
            <p:ph type="body" idx="1"/>
          </p:nvPr>
        </p:nvSpPr>
        <p:spPr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STAND UP JOB GAME:)</a:t>
            </a:r>
          </a:p>
        </p:txBody>
      </p:sp>
      <p:pic>
        <p:nvPicPr>
          <p:cNvPr id="140" name="18-187814_entertainment-icon-png-clipart-computer-icons-clip-game.png" descr="18-187814_entertainment-icon-png-clipart-computer-icons-clip-gam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79711" y="6753129"/>
            <a:ext cx="2315178" cy="17917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43" name="Are you good with your hands?…"/>
          <p:cNvSpPr txBox="1"/>
          <p:nvPr>
            <p:ph type="body" idx="4294967295"/>
          </p:nvPr>
        </p:nvSpPr>
        <p:spPr>
          <a:xfrm>
            <a:off x="460586" y="1600764"/>
            <a:ext cx="10857655" cy="6348872"/>
          </a:xfrm>
          <a:prstGeom prst="rect">
            <a:avLst/>
          </a:prstGeom>
        </p:spPr>
        <p:txBody>
          <a:bodyPr lIns="0" tIns="0" rIns="0" bIns="0" anchor="t"/>
          <a:lstStyle/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with your hands?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interested in science?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like to work outdoors in any weather?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fit and healthy?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you like animals?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CC00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you like learning new skills?</a:t>
            </a:r>
          </a:p>
        </p:txBody>
      </p:sp>
      <p:sp>
        <p:nvSpPr>
          <p:cNvPr id="144" name="Shape"/>
          <p:cNvSpPr/>
          <p:nvPr/>
        </p:nvSpPr>
        <p:spPr>
          <a:xfrm>
            <a:off x="10905067" y="7845777"/>
            <a:ext cx="1368212" cy="13004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" name="6"/>
          <p:cNvSpPr txBox="1"/>
          <p:nvPr/>
        </p:nvSpPr>
        <p:spPr>
          <a:xfrm>
            <a:off x="11482526" y="8358293"/>
            <a:ext cx="484228" cy="450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44" tIns="64944" rIns="64944" bIns="64944">
            <a:spAutoFit/>
          </a:bodyPr>
          <a:lstStyle>
            <a:lvl1pPr algn="l" defTabSz="1133404">
              <a:spcBef>
                <a:spcPts val="1300"/>
              </a:spcBef>
              <a:defRPr b="0"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grpSp>
        <p:nvGrpSpPr>
          <p:cNvPr id="154" name="Group"/>
          <p:cNvGrpSpPr/>
          <p:nvPr/>
        </p:nvGrpSpPr>
        <p:grpSpPr>
          <a:xfrm>
            <a:off x="9778435" y="575733"/>
            <a:ext cx="1176303" cy="970845"/>
            <a:chOff x="0" y="0"/>
            <a:chExt cx="1176302" cy="970844"/>
          </a:xfrm>
        </p:grpSpPr>
        <p:sp>
          <p:nvSpPr>
            <p:cNvPr id="146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7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8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9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0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1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2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3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Veterinary Surgeon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Veterinary Surgeon</a:t>
            </a:r>
          </a:p>
        </p:txBody>
      </p:sp>
      <p:sp>
        <p:nvSpPr>
          <p:cNvPr id="157" name="Body"/>
          <p:cNvSpPr txBox="1"/>
          <p:nvPr>
            <p:ph type="body" sz="half" idx="4294967295"/>
          </p:nvPr>
        </p:nvSpPr>
        <p:spPr>
          <a:xfrm>
            <a:off x="512515" y="2560319"/>
            <a:ext cx="4863254" cy="6143415"/>
          </a:xfrm>
          <a:prstGeom prst="rect">
            <a:avLst/>
          </a:prstGeom>
        </p:spPr>
        <p:txBody>
          <a:bodyPr lIns="0" tIns="0" rIns="0" bIns="0" anchor="t"/>
          <a:lstStyle>
            <a:lvl1pPr marL="266417" indent="-266417" defTabSz="1300480">
              <a:lnSpc>
                <a:spcPts val="1900"/>
              </a:lnSpc>
              <a:spcBef>
                <a:spcPts val="1900"/>
              </a:spcBef>
              <a:buSzTx/>
              <a:buNone/>
              <a:defRPr sz="1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grpSp>
        <p:nvGrpSpPr>
          <p:cNvPr id="166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158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9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0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1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2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3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4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5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167" name="http://blogs.discovermagazine.com/discoblog/files/2008/04/little-vet.jpg" descr="http://blogs.discovermagazine.com/discoblog/files/2008/04/little-vet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87217" y="2316479"/>
            <a:ext cx="8128001" cy="55812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70" name="Are you good at writing reports?…"/>
          <p:cNvSpPr txBox="1"/>
          <p:nvPr>
            <p:ph type="body" idx="4294967295"/>
          </p:nvPr>
        </p:nvSpPr>
        <p:spPr>
          <a:xfrm>
            <a:off x="460586" y="1088248"/>
            <a:ext cx="10548339" cy="8191219"/>
          </a:xfrm>
          <a:prstGeom prst="rect">
            <a:avLst/>
          </a:prstGeom>
        </p:spPr>
        <p:txBody>
          <a:bodyPr lIns="0" tIns="0" rIns="0" bIns="0" anchor="t"/>
          <a:lstStyle/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at writing reports?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34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follow detailed instructions?</a:t>
            </a:r>
          </a:p>
          <a:p>
            <a:pPr marL="265377" indent="-265377" defTabSz="1300480">
              <a:lnSpc>
                <a:spcPts val="34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34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Could you work long hours (possibly evenings  and weekends)?</a:t>
            </a:r>
          </a:p>
          <a:p>
            <a:pPr marL="265377" indent="-265377" defTabSz="1300480">
              <a:lnSpc>
                <a:spcPts val="34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34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at solving problems?</a:t>
            </a:r>
          </a:p>
          <a:p>
            <a:pPr marL="265377" indent="-265377" defTabSz="1300480">
              <a:lnSpc>
                <a:spcPts val="34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you have good communication skills?</a:t>
            </a: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65377" indent="-265377" defTabSz="1300480">
              <a:lnSpc>
                <a:spcPts val="1900"/>
              </a:lnSpc>
              <a:spcBef>
                <a:spcPts val="1900"/>
              </a:spcBef>
              <a:buClr>
                <a:srgbClr val="FFFF99"/>
              </a:buClr>
              <a:buSzPct val="100000"/>
              <a:buFont typeface="Arial"/>
              <a:defRPr sz="340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at science?</a:t>
            </a:r>
          </a:p>
        </p:txBody>
      </p:sp>
      <p:sp>
        <p:nvSpPr>
          <p:cNvPr id="171" name="Shape"/>
          <p:cNvSpPr/>
          <p:nvPr/>
        </p:nvSpPr>
        <p:spPr>
          <a:xfrm>
            <a:off x="10803467" y="7744177"/>
            <a:ext cx="1469812" cy="1402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72" name="6"/>
          <p:cNvSpPr txBox="1"/>
          <p:nvPr/>
        </p:nvSpPr>
        <p:spPr>
          <a:xfrm>
            <a:off x="11380926" y="8256693"/>
            <a:ext cx="380370" cy="450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44" tIns="64944" rIns="64944" bIns="64944">
            <a:spAutoFit/>
          </a:bodyPr>
          <a:lstStyle>
            <a:lvl1pPr algn="l" defTabSz="1133404">
              <a:spcBef>
                <a:spcPts val="1300"/>
              </a:spcBef>
              <a:defRPr b="0"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grpSp>
        <p:nvGrpSpPr>
          <p:cNvPr id="181" name="Group"/>
          <p:cNvGrpSpPr/>
          <p:nvPr/>
        </p:nvGrpSpPr>
        <p:grpSpPr>
          <a:xfrm>
            <a:off x="9575235" y="677333"/>
            <a:ext cx="1176303" cy="970845"/>
            <a:chOff x="0" y="0"/>
            <a:chExt cx="1176302" cy="970844"/>
          </a:xfrm>
        </p:grpSpPr>
        <p:sp>
          <p:nvSpPr>
            <p:cNvPr id="173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4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5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6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7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8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9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0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Forensic Scientist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Forensic Scientist</a:t>
            </a:r>
          </a:p>
        </p:txBody>
      </p:sp>
      <p:grpSp>
        <p:nvGrpSpPr>
          <p:cNvPr id="192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184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5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6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7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8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9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0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1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193" name="http://cdn2.spiegel.de/images/image-171921-panoV9free-gmcm.jpg" descr="http://cdn2.spiegel.de/images/image-171921-panoV9free-gmc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99733" y="2838026"/>
            <a:ext cx="8089619" cy="38901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itle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>
            <a:lvl1pPr algn="l"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96" name="Do you like being the centre of attention?…"/>
          <p:cNvSpPr txBox="1"/>
          <p:nvPr>
            <p:ph type="body" sz="half" idx="4294967295"/>
          </p:nvPr>
        </p:nvSpPr>
        <p:spPr>
          <a:xfrm>
            <a:off x="356728" y="2009422"/>
            <a:ext cx="10241282" cy="4095610"/>
          </a:xfrm>
          <a:prstGeom prst="rect">
            <a:avLst/>
          </a:prstGeom>
        </p:spPr>
        <p:txBody>
          <a:bodyPr lIns="0" tIns="0" rIns="0" bIns="0" anchor="t"/>
          <a:lstStyle/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you like being the centre of attention?</a:t>
            </a: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artistic?</a:t>
            </a: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fit and strong?</a:t>
            </a: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Would you like working with other people?</a:t>
            </a: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you have a healthy diet?</a:t>
            </a: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201686" indent="-201686" defTabSz="988364">
              <a:lnSpc>
                <a:spcPts val="1500"/>
              </a:lnSpc>
              <a:spcBef>
                <a:spcPts val="1500"/>
              </a:spcBef>
              <a:buClr>
                <a:srgbClr val="996633"/>
              </a:buClr>
              <a:buSzPct val="100000"/>
              <a:buFont typeface="Arial"/>
              <a:defRPr sz="2584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Are you good at expressing yourself?</a:t>
            </a:r>
          </a:p>
        </p:txBody>
      </p:sp>
      <p:sp>
        <p:nvSpPr>
          <p:cNvPr id="197" name="Shape"/>
          <p:cNvSpPr/>
          <p:nvPr/>
        </p:nvSpPr>
        <p:spPr>
          <a:xfrm>
            <a:off x="10701867" y="7744177"/>
            <a:ext cx="1469812" cy="1402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lnTo>
                  <a:pt x="0" y="8250"/>
                </a:lnTo>
                <a:close/>
              </a:path>
            </a:pathLst>
          </a:custGeom>
          <a:solidFill>
            <a:srgbClr val="BFBFBF"/>
          </a:solidFill>
          <a:ln w="12700">
            <a:solidFill>
              <a:srgbClr val="000000"/>
            </a:solidFill>
            <a:miter/>
          </a:ln>
        </p:spPr>
        <p:txBody>
          <a:bodyPr lIns="65023" tIns="65023" rIns="65023" bIns="65023" anchor="ctr"/>
          <a:lstStyle/>
          <a:p>
            <a:pPr algn="l" defTabSz="1300480"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8" name="6"/>
          <p:cNvSpPr txBox="1"/>
          <p:nvPr/>
        </p:nvSpPr>
        <p:spPr>
          <a:xfrm>
            <a:off x="11279326" y="8256693"/>
            <a:ext cx="484228" cy="450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44" tIns="64944" rIns="64944" bIns="64944">
            <a:spAutoFit/>
          </a:bodyPr>
          <a:lstStyle>
            <a:lvl1pPr algn="l" defTabSz="1133404">
              <a:spcBef>
                <a:spcPts val="1300"/>
              </a:spcBef>
              <a:defRPr b="0"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grpSp>
        <p:nvGrpSpPr>
          <p:cNvPr id="207" name="Group"/>
          <p:cNvGrpSpPr/>
          <p:nvPr/>
        </p:nvGrpSpPr>
        <p:grpSpPr>
          <a:xfrm>
            <a:off x="9676835" y="781191"/>
            <a:ext cx="1176303" cy="970845"/>
            <a:chOff x="0" y="0"/>
            <a:chExt cx="1176302" cy="970844"/>
          </a:xfrm>
        </p:grpSpPr>
        <p:sp>
          <p:nvSpPr>
            <p:cNvPr id="199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0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1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2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3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4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5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6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Ballet Dancer"/>
          <p:cNvSpPr txBox="1"/>
          <p:nvPr>
            <p:ph type="title" idx="4294967295"/>
          </p:nvPr>
        </p:nvSpPr>
        <p:spPr>
          <a:xfrm>
            <a:off x="512515" y="1025031"/>
            <a:ext cx="8701477" cy="1282418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1300480">
              <a:lnSpc>
                <a:spcPts val="4400"/>
              </a:lnSpc>
              <a:defRPr b="1" sz="4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pPr>
            <a:br/>
            <a:r>
              <a:t>Ballet Dancer</a:t>
            </a:r>
          </a:p>
        </p:txBody>
      </p:sp>
      <p:sp>
        <p:nvSpPr>
          <p:cNvPr id="210" name="Body"/>
          <p:cNvSpPr txBox="1"/>
          <p:nvPr>
            <p:ph type="body" sz="half" idx="4294967295"/>
          </p:nvPr>
        </p:nvSpPr>
        <p:spPr>
          <a:xfrm>
            <a:off x="512515" y="2560319"/>
            <a:ext cx="4863254" cy="6143415"/>
          </a:xfrm>
          <a:prstGeom prst="rect">
            <a:avLst/>
          </a:prstGeom>
        </p:spPr>
        <p:txBody>
          <a:bodyPr lIns="0" tIns="0" rIns="0" bIns="0" anchor="t"/>
          <a:lstStyle>
            <a:lvl1pPr marL="266417" indent="-266417" defTabSz="1300480">
              <a:lnSpc>
                <a:spcPts val="1900"/>
              </a:lnSpc>
              <a:spcBef>
                <a:spcPts val="1900"/>
              </a:spcBef>
              <a:buSzTx/>
              <a:buNone/>
              <a:defRPr sz="1600">
                <a:solidFill>
                  <a:srgbClr val="3742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grpSp>
        <p:nvGrpSpPr>
          <p:cNvPr id="219" name="Group"/>
          <p:cNvGrpSpPr/>
          <p:nvPr/>
        </p:nvGrpSpPr>
        <p:grpSpPr>
          <a:xfrm>
            <a:off x="10803466" y="8358293"/>
            <a:ext cx="1176304" cy="970846"/>
            <a:chOff x="0" y="0"/>
            <a:chExt cx="1176302" cy="970844"/>
          </a:xfrm>
        </p:grpSpPr>
        <p:sp>
          <p:nvSpPr>
            <p:cNvPr id="211" name="Rectangle"/>
            <p:cNvSpPr/>
            <p:nvPr/>
          </p:nvSpPr>
          <p:spPr>
            <a:xfrm>
              <a:off x="0" y="0"/>
              <a:ext cx="1176303" cy="970845"/>
            </a:xfrm>
            <a:prstGeom prst="rect">
              <a:avLst/>
            </a:prstGeom>
            <a:solidFill>
              <a:srgbClr val="4F81BD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2" name="Shape"/>
            <p:cNvSpPr/>
            <p:nvPr/>
          </p:nvSpPr>
          <p:spPr>
            <a:xfrm>
              <a:off x="0" y="-1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4" y="21600"/>
                  </a:lnTo>
                  <a:lnTo>
                    <a:pt x="2048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29ACA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3" name="Shape"/>
            <p:cNvSpPr/>
            <p:nvPr/>
          </p:nvSpPr>
          <p:spPr>
            <a:xfrm>
              <a:off x="0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95B3D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4" name="Shape"/>
            <p:cNvSpPr/>
            <p:nvPr/>
          </p:nvSpPr>
          <p:spPr>
            <a:xfrm>
              <a:off x="1115624" y="0"/>
              <a:ext cx="60679" cy="97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5" name="Shape"/>
            <p:cNvSpPr/>
            <p:nvPr/>
          </p:nvSpPr>
          <p:spPr>
            <a:xfrm>
              <a:off x="0" y="910166"/>
              <a:ext cx="1176303" cy="6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0486" y="0"/>
                  </a:lnTo>
                  <a:lnTo>
                    <a:pt x="1114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6" name="Shape"/>
            <p:cNvSpPr/>
            <p:nvPr/>
          </p:nvSpPr>
          <p:spPr>
            <a:xfrm>
              <a:off x="284782" y="182033"/>
              <a:ext cx="606783" cy="60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10800"/>
                  </a:lnTo>
                  <a:lnTo>
                    <a:pt x="2699" y="10800"/>
                  </a:lnTo>
                  <a:lnTo>
                    <a:pt x="2699" y="21600"/>
                  </a:lnTo>
                  <a:lnTo>
                    <a:pt x="18899" y="21600"/>
                  </a:lnTo>
                  <a:lnTo>
                    <a:pt x="18899" y="10800"/>
                  </a:lnTo>
                  <a:lnTo>
                    <a:pt x="21600" y="10800"/>
                  </a:lnTo>
                  <a:lnTo>
                    <a:pt x="17549" y="6750"/>
                  </a:lnTo>
                  <a:lnTo>
                    <a:pt x="17549" y="1350"/>
                  </a:lnTo>
                  <a:lnTo>
                    <a:pt x="14850" y="1350"/>
                  </a:lnTo>
                  <a:lnTo>
                    <a:pt x="14850" y="4050"/>
                  </a:lnTo>
                  <a:close/>
                </a:path>
              </a:pathLst>
            </a:custGeom>
            <a:solidFill>
              <a:srgbClr val="2F4D7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7" name="Shape"/>
            <p:cNvSpPr/>
            <p:nvPr/>
          </p:nvSpPr>
          <p:spPr>
            <a:xfrm>
              <a:off x="360608" y="485422"/>
              <a:ext cx="455087" cy="30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9001" y="21600"/>
                  </a:lnTo>
                  <a:lnTo>
                    <a:pt x="9001" y="10800"/>
                  </a:lnTo>
                  <a:lnTo>
                    <a:pt x="12599" y="10800"/>
                  </a:lnTo>
                  <a:lnTo>
                    <a:pt x="12599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8" name="Shape"/>
            <p:cNvSpPr/>
            <p:nvPr/>
          </p:nvSpPr>
          <p:spPr>
            <a:xfrm>
              <a:off x="701933" y="219968"/>
              <a:ext cx="75827" cy="1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97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F6797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2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220" name="Ballet Lessons in Rockland County NY" descr="Ballet Lessons in Rockland County NY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391" y="2930595"/>
            <a:ext cx="4876801" cy="45381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